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1" Type="http://schemas.openxmlformats.org/officeDocument/2006/relationships/viewProps" Target="viewProps.xml" /><Relationship Id="rId1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3" Type="http://schemas.openxmlformats.org/officeDocument/2006/relationships/tableStyles" Target="tableStyles.xml" /><Relationship Id="rId1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pn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%5BRSM%20Project%20Assignment%20-%20MANE%206313,%20Spring%202026%5D(https://qualityengineering.utrgv.edu/MANE6313_spring2026/rsmAssignment/)" TargetMode="External" /><Relationship Id="rId3" Type="http://schemas.openxmlformats.org/officeDocument/2006/relationships/hyperlink" Target="https://qualityengineering.utrgv.edu/MANE6313_spring2026/rsmRubric/" TargetMode="External" /><Relationship Id="rId4" Type="http://schemas.openxmlformats.org/officeDocument/2006/relationships/hyperlink" Target="https://qualityengineering.utrgv.edu/MANE6313_spring2026/rsmReportGuide/" TargetMode="External" /><Relationship Id="rId5" Type="http://schemas.openxmlformats.org/officeDocument/2006/relationships/hyperlink" Target="https://qualityengineering.utrgv.edu/MANE6313_spring2026/rsmWebLinks/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lvl="0" marL="0" indent="0">
              <a:buNone/>
            </a:pPr>
            <a:r>
              <a:rPr/>
              <a:t>MANE</a:t>
            </a:r>
            <a:r>
              <a:rPr/>
              <a:t> </a:t>
            </a:r>
            <a:r>
              <a:rPr/>
              <a:t>6313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lvl="0" marL="0" indent="0">
              <a:buNone/>
            </a:pPr>
            <a:r>
              <a:rPr/>
              <a:t>Week</a:t>
            </a:r>
            <a:r>
              <a:rPr/>
              <a:t> </a:t>
            </a:r>
            <a:r>
              <a:rPr/>
              <a:t>15,</a:t>
            </a:r>
            <a:r>
              <a:rPr/>
              <a:t> </a:t>
            </a:r>
            <a:r>
              <a:rPr/>
              <a:t>Module</a:t>
            </a:r>
            <a:r>
              <a:rPr/>
              <a:t> </a:t>
            </a:r>
            <a:r>
              <a:rPr/>
              <a:t>A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Student</a:t>
            </a:r>
            <a:r>
              <a:rPr/>
              <a:t> </a:t>
            </a:r>
            <a:r>
              <a:rPr/>
              <a:t>Learning</a:t>
            </a:r>
            <a:r>
              <a:rPr/>
              <a:t> </a:t>
            </a:r>
            <a:r>
              <a:rPr/>
              <a:t>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Select an appropriate experimental design with one or more factors,</a:t>
            </a:r>
          </a:p>
          <a:p>
            <a:pPr lvl="1"/>
            <a:r>
              <a:rPr/>
              <a:t>Select an appropriate model with one or more factors,</a:t>
            </a:r>
          </a:p>
          <a:p>
            <a:pPr lvl="1"/>
            <a:r>
              <a:rPr/>
              <a:t>Evaluate statistical analyses of experimental designs,</a:t>
            </a:r>
          </a:p>
          <a:p>
            <a:pPr lvl="1"/>
            <a:r>
              <a:rPr/>
              <a:t>Assess the model adequacy of any experimental design, and</a:t>
            </a:r>
          </a:p>
          <a:p>
            <a:pPr lvl="1"/>
            <a:r>
              <a:rPr/>
              <a:t>Interpret model results.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Module</a:t>
            </a:r>
            <a:r>
              <a:rPr/>
              <a:t> </a:t>
            </a:r>
            <a:r>
              <a:rPr/>
              <a:t>Learning</a:t>
            </a:r>
            <a:r>
              <a:rPr/>
              <a:t> </a:t>
            </a:r>
            <a:r>
              <a:rPr/>
              <a:t>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1270000" indent="0">
              <a:buNone/>
            </a:pPr>
            <a:r>
              <a:rPr sz="2000"/>
              <a:t>Prepare an effective Response Surface Methodology Project Report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Tell the story associated with Figure 11.3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s/w13mA_fig11_3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76400" y="1600200"/>
            <a:ext cx="5803900" cy="4013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56134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marL="0" indent="0" algn="ctr">
              <a:buNone/>
            </a:pPr>
            <a:r>
              <a:rPr/>
              <a:t>Overview</a:t>
            </a:r>
            <a:r>
              <a:rPr/>
              <a:t> </a:t>
            </a:r>
            <a:r>
              <a:rPr/>
              <a:t>of</a:t>
            </a:r>
            <a:r>
              <a:rPr/>
              <a:t> </a:t>
            </a:r>
            <a:r>
              <a:rPr/>
              <a:t>RSM</a:t>
            </a:r>
            <a:r>
              <a:rPr/>
              <a:t> </a:t>
            </a:r>
            <a:r>
              <a:rPr/>
              <a:t>Project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/>
              <a:t>Use rubric to guide organization of report</a:t>
            </a:r>
          </a:p>
          <a:p>
            <a:pPr lvl="1"/>
            <a:r>
              <a:rPr/>
              <a:t>Web application works exactly the same as the fractional factorial website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RSM Project Assignment</a:t>
            </a:r>
          </a:p>
          <a:p>
            <a:pPr lvl="1"/>
            <a:r>
              <a:rPr>
                <a:hlinkClick r:id="rId3"/>
              </a:rPr>
              <a:t>RSM Rubric</a:t>
            </a:r>
          </a:p>
          <a:p>
            <a:pPr lvl="1"/>
            <a:r>
              <a:rPr>
                <a:hlinkClick r:id="rId4"/>
              </a:rPr>
              <a:t>RSM Report Guide</a:t>
            </a:r>
          </a:p>
          <a:p>
            <a:pPr lvl="1"/>
            <a:r>
              <a:rPr>
                <a:hlinkClick r:id="rId5"/>
              </a:rPr>
              <a:t>RSM Web Links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2026-04-25T14:35:48Z</dcterms:created>
  <dcterms:modified xsi:type="dcterms:W3CDTF">2026-04-25T14:35:48Z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