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app0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package/2006/relationships/metadata/extended-properties" Target="docProps/app0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3" autoAdjust="0"/>
    <p:restoredTop sz="94711" autoAdjust="0"/>
  </p:normalViewPr>
  <p:slideViewPr>
    <p:cSldViewPr snapToGrid="0" snapToObjects="1">
      <p:cViewPr varScale="1">
        <p:scale>
          <a:sx n="113" d="100"/>
          <a:sy n="113" d="100"/>
        </p:scale>
        <p:origin x="213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marL="0" lvl="0" indent="0">
              <a:buNone/>
            </a:pPr>
            <a:r>
              <a:t>MANE 6313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Minimum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Select a starting point for the steepest method search</a:t>
            </a:r>
          </a:p>
          <a:p>
            <a:pPr lvl="1"/>
            <a:r>
              <a:t>Since minimum is desired, select design point with smallest value for </a:t>
            </a:r>
            <a:r>
              <a:rPr i="1"/>
              <a:t>y</a:t>
            </a:r>
          </a:p>
          <a:p>
            <a:pPr marL="0" lvl="0" indent="0">
              <a:buNone/>
            </a:pPr>
            <a:r>
              <a:t>(120, 1.5, 35)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Gradient Vector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The gradient vector is found by taking partial derivatives with respect to each variable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m>
                    <m:mPr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  <m:ctrlPr>
                        <a:rPr>
                          <a:latin typeface="Cambria Math" panose="02040503050406030204" pitchFamily="18" charset="0"/>
                        </a:rPr>
                      </m:ctrlPr>
                    </m:mPr>
                    <m:mr>
                      <m:e>
                        <m:f>
                          <m:fPr>
                            <m:ctrlPr>
                              <a:rPr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𝑑</m:t>
                            </m:r>
                            <m:acc>
                              <m:accPr>
                                <m:chr m:val="̂"/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=−1.44+0.01</m:t>
                        </m:r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>
                            <a:latin typeface="Cambria Math" panose="02040503050406030204" pitchFamily="18" charset="0"/>
                          </a:rPr>
                          <m:t>−0.004</m:t>
                        </m:r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mr>
                    <m:mr>
                      <m:e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𝑑</m:t>
                            </m:r>
                            <m:acc>
                              <m:accPr>
                                <m:chr m:val="̂"/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=−11.20+0.01</m:t>
                        </m:r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>
                            <a:latin typeface="Cambria Math" panose="02040503050406030204" pitchFamily="18" charset="0"/>
                          </a:rPr>
                          <m:t>+0.05</m:t>
                        </m:r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mr>
                    <m:mr>
                      <m:e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𝑑</m:t>
                            </m:r>
                            <m:acc>
                              <m:accPr>
                                <m:chr m:val="̂"/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e>
                            </m:acc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den>
                        </m:f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=−0.80−0.004</m:t>
                        </m:r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>
                            <a:latin typeface="Cambria Math" panose="02040503050406030204" pitchFamily="18" charset="0"/>
                          </a:rPr>
                          <m:t>+0.05</m:t>
                        </m:r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mr>
                  </m:m>
                </m:oMath>
              </m:oMathPara>
            </a14:m>
            <a:endParaRPr/>
          </a:p>
          <a:p>
            <a:pPr lvl="1"/>
            <a:r>
              <a:t>Notice that the gradient vector is a function of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t>,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</m:oMath>
            </a14:m>
            <a:r>
              <a:t>, and </a:t>
            </a:r>
            <a14:m xmlns:a14="http://schemas.microsoft.com/office/drawing/2010/main">
              <m:oMath xmlns:m="http://schemas.openxmlformats.org/officeDocument/2006/math">
                <m:sSub>
                  <m:sSubPr>
                    <m:ctrlPr>
                      <a:rPr>
                        <a:latin typeface="Cambria Math" panose="02040503050406030204" pitchFamily="18" charset="0"/>
                      </a:rPr>
                    </m:ctrlPr>
                  </m:sSubPr>
                  <m:e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e>
                  <m:sub>
                    <m:r>
                      <a:rPr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</m:oMath>
            </a14:m>
            <a: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Gradient Vector at DSM Starting Point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155" y="1546578"/>
                <a:ext cx="9059333" cy="5221111"/>
              </a:xfrm>
            </p:spPr>
            <p:txBody>
              <a:bodyPr>
                <a:normAutofit fontScale="92500"/>
              </a:bodyPr>
              <a:lstStyle/>
              <a:p>
                <a:pPr lvl="1"/>
                <a:r>
                  <a:rPr sz="2400" dirty="0"/>
                  <a:t>Recall from the first order design of experiments, (120, 1.5, 35) had the smallest response value and will be starting for the deepest descent method</a:t>
                </a:r>
              </a:p>
              <a:p>
                <a:pPr lvl="1"/>
                <a:r>
                  <a:rPr sz="2400" dirty="0"/>
                  <a:t>The gradient vector at the starting point is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sz="280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f>
                              <m:fPr>
                                <m:ctrlPr>
                                  <a:rPr sz="280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sz="280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acc>
                                  <m:accPr>
                                    <m:chr m:val="̂"/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sz="280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</m:num>
                              <m:den>
                                <m:r>
                                  <a:rPr sz="280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sz="280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sz="28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</m:e>
                          <m:e>
                            <m:r>
                              <a:rPr sz="2800">
                                <a:latin typeface="Cambria Math" panose="02040503050406030204" pitchFamily="18" charset="0"/>
                              </a:rPr>
                              <m:t>=−1.44+0.01(1.5)−0.004(35)=−1.565</m:t>
                            </m:r>
                          </m:e>
                        </m:mr>
                        <m:mr>
                          <m:e>
                            <m:f>
                              <m:fPr>
                                <m:ctrlPr>
                                  <a:rPr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sz="280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acc>
                                  <m:accPr>
                                    <m:chr m:val="̂"/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sz="280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</m:num>
                              <m:den>
                                <m:r>
                                  <a:rPr sz="280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sz="280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sz="28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  <m:e>
                            <m:r>
                              <a:rPr sz="2800">
                                <a:latin typeface="Cambria Math" panose="02040503050406030204" pitchFamily="18" charset="0"/>
                              </a:rPr>
                              <m:t>=−11.20+0.01(120)+0.05(35)=−8.25</m:t>
                            </m:r>
                          </m:e>
                        </m:mr>
                        <m:mr>
                          <m:e>
                            <m:f>
                              <m:fPr>
                                <m:ctrlPr>
                                  <a:rPr sz="2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sz="280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acc>
                                  <m:accPr>
                                    <m:chr m:val="̂"/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sz="2800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</m:acc>
                              </m:num>
                              <m:den>
                                <m:r>
                                  <a:rPr sz="280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sz="280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sz="280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den>
                            </m:f>
                          </m:e>
                          <m:e>
                            <m:r>
                              <a:rPr sz="2800">
                                <a:latin typeface="Cambria Math" panose="02040503050406030204" pitchFamily="18" charset="0"/>
                              </a:rPr>
                              <m:t>=−0.80−0.004(120)+0.05(1.5)=−1.205</m:t>
                            </m:r>
                          </m:e>
                        </m:mr>
                      </m:m>
                    </m:oMath>
                  </m:oMathPara>
                </a14:m>
                <a:endParaRPr sz="2800" dirty="0"/>
              </a:p>
              <a:p>
                <a:pPr lvl="1"/>
                <a:r>
                  <a:rPr sz="2400" dirty="0"/>
                  <a:t>The gradient defines the </a:t>
                </a:r>
                <a:r>
                  <a:rPr sz="2400" b="1" dirty="0"/>
                  <a:t>direction of steepest ascent</a:t>
                </a:r>
                <a:r>
                  <a:rPr sz="2400" dirty="0"/>
                  <a:t>; for the steepest descent, move in the opposite direction</a:t>
                </a:r>
              </a:p>
              <a:p>
                <a:pPr lvl="1"/>
                <a:r>
                  <a:rPr sz="2400" dirty="0"/>
                  <a:t>Therefore, the search direction is </a:t>
                </a:r>
                <a14:m>
                  <m:oMath xmlns:m="http://schemas.openxmlformats.org/officeDocument/2006/math">
                    <m:r>
                      <a:rPr sz="2400">
                        <a:latin typeface="Cambria Math" panose="02040503050406030204" pitchFamily="18" charset="0"/>
                      </a:rPr>
                      <m:t>(1.565,8.25,1.204)</m:t>
                    </m:r>
                  </m:oMath>
                </a14:m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155" y="1546578"/>
                <a:ext cx="9059333" cy="5221111"/>
              </a:xfrm>
              <a:blipFill>
                <a:blip r:embed="rId2"/>
                <a:stretch>
                  <a:fillRect t="-818" r="-538" b="-22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Step Size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9511" y="1600200"/>
                <a:ext cx="9064978" cy="4525963"/>
              </a:xfrm>
            </p:spPr>
            <p:txBody>
              <a:bodyPr>
                <a:normAutofit fontScale="70000" lnSpcReduction="20000"/>
              </a:bodyPr>
              <a:lstStyle/>
              <a:p>
                <a:pPr lvl="1"/>
                <a:r>
                  <a:rPr dirty="0"/>
                  <a:t>Selection of the step size is very subjective</a:t>
                </a:r>
              </a:p>
              <a:p>
                <a:pPr lvl="1"/>
                <a:r>
                  <a:rPr dirty="0"/>
                  <a:t>Montgomery recommends selecting the largest gradient component and fixing the step size at a convenient number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>
                          <a:latin typeface="Cambria Math" panose="02040503050406030204" pitchFamily="18" charset="0"/>
                        </a:rPr>
                        <m:t>𝛥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=0.5</m:t>
                      </m:r>
                    </m:oMath>
                  </m:oMathPara>
                </a14:m>
                <a:endParaRPr dirty="0"/>
              </a:p>
              <a:p>
                <a:pPr lvl="1"/>
                <a:r>
                  <a:rPr dirty="0"/>
                  <a:t>The other step sizes are scaled proportionally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dirty="0"/>
                  <a:t> for this example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𝛥</m:t>
                            </m:r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𝛥</m:t>
                            </m:r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d>
                              <m: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f>
                                      <m:fPr>
                                        <m:ctrlPr>
                                          <a:rPr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>
                                            <a:latin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  <m:acc>
                                          <m:accPr>
                                            <m:chr m:val="̂"/>
                                            <m:ctrlPr>
                                              <a:rPr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</m:acc>
                                      </m:num>
                                      <m:den>
                                        <m:r>
                                          <a:rPr>
                                            <a:latin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  <m:sSub>
                                          <m:sSubPr>
                                            <m:ctrlPr>
                                              <a:rPr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num>
                                  <m:den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f>
                                      <m:fPr>
                                        <m:ctrlPr>
                                          <a:rPr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>
                                            <a:latin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  <m:acc>
                                          <m:accPr>
                                            <m:chr m:val="̂"/>
                                            <m:ctrlPr>
                                              <a:rPr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</m:acc>
                                      </m:num>
                                      <m:den>
                                        <m:r>
                                          <a:rPr>
                                            <a:latin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  <m:sSub>
                                          <m:sSubPr>
                                            <m:ctrlPr>
                                              <a:rPr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den>
                                </m:f>
                              </m:e>
                            </m:d>
                            <m:r>
                              <a:rPr>
                                <a:latin typeface="Cambria Math" panose="02040503050406030204" pitchFamily="18" charset="0"/>
                              </a:rPr>
                              <m:t>=0.5</m:t>
                            </m:r>
                            <m:d>
                              <m: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1.565</m:t>
                                    </m:r>
                                  </m:num>
                                  <m:den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8.25</m:t>
                                    </m:r>
                                  </m:den>
                                </m:f>
                              </m:e>
                            </m:d>
                            <m:r>
                              <a:rPr>
                                <a:latin typeface="Cambria Math" panose="02040503050406030204" pitchFamily="18" charset="0"/>
                              </a:rPr>
                              <m:t>=0.09485</m:t>
                            </m:r>
                          </m:e>
                        </m:mr>
                        <m:m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𝛥</m:t>
                            </m:r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𝛥</m:t>
                            </m:r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d>
                              <m: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f>
                                      <m:fPr>
                                        <m:ctrlPr>
                                          <a:rPr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>
                                            <a:latin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  <m:acc>
                                          <m:accPr>
                                            <m:chr m:val="̂"/>
                                            <m:ctrlPr>
                                              <a:rPr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</m:acc>
                                      </m:num>
                                      <m:den>
                                        <m:r>
                                          <a:rPr>
                                            <a:latin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  <m:sSub>
                                          <m:sSubPr>
                                            <m:ctrlPr>
                                              <a:rPr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>
                                                <a:latin typeface="Cambria Math" panose="02040503050406030204" pitchFamily="18" charset="0"/>
                                              </a:rPr>
                                              <m:t>3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num>
                                  <m:den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f>
                                      <m:fPr>
                                        <m:ctrlPr>
                                          <a:rPr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>
                                            <a:latin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  <m:acc>
                                          <m:accPr>
                                            <m:chr m:val="̂"/>
                                            <m:ctrlPr>
                                              <a:rPr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accPr>
                                          <m:e>
                                            <m:r>
                                              <a:rPr>
                                                <a:latin typeface="Cambria Math" panose="02040503050406030204" pitchFamily="18" charset="0"/>
                                              </a:rPr>
                                              <m:t>𝑦</m:t>
                                            </m:r>
                                          </m:e>
                                        </m:acc>
                                      </m:num>
                                      <m:den>
                                        <m:r>
                                          <a:rPr>
                                            <a:latin typeface="Cambria Math" panose="02040503050406030204" pitchFamily="18" charset="0"/>
                                          </a:rPr>
                                          <m:t>𝑑</m:t>
                                        </m:r>
                                        <m:sSub>
                                          <m:sSubPr>
                                            <m:ctrlPr>
                                              <a:rPr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den>
                                </m:f>
                              </m:e>
                            </m:d>
                            <m:r>
                              <a:rPr>
                                <a:latin typeface="Cambria Math" panose="02040503050406030204" pitchFamily="18" charset="0"/>
                              </a:rPr>
                              <m:t>=0.5</m:t>
                            </m:r>
                            <m:d>
                              <m:d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1.204</m:t>
                                    </m:r>
                                  </m:num>
                                  <m:den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8.25</m:t>
                                    </m:r>
                                  </m:den>
                                </m:f>
                              </m:e>
                            </m:d>
                            <m:r>
                              <a:rPr>
                                <a:latin typeface="Cambria Math" panose="02040503050406030204" pitchFamily="18" charset="0"/>
                              </a:rPr>
                              <m:t>=0.07297</m:t>
                            </m:r>
                          </m:e>
                        </m:mr>
                      </m:m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11" y="1600200"/>
                <a:ext cx="9064978" cy="4525963"/>
              </a:xfrm>
              <a:blipFill>
                <a:blip r:embed="rId2"/>
                <a:stretch>
                  <a:fillRect t="-2022" r="-10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Search Path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Combining the starting point and step size, the search path is</a:t>
            </a:r>
          </a:p>
          <a:p>
            <a:pPr marL="0" lvl="0" indent="0">
              <a:buNone/>
            </a:pPr>
            <a14:m xmlns:a14="http://schemas.microsoft.com/office/drawing/2010/main">
              <m:oMathPara xmlns:m="http://schemas.openxmlformats.org/officeDocument/2006/math">
                <m:oMathParaPr>
                  <m:jc m:val="center"/>
                </m:oMathParaPr>
                <m:oMath xmlns:m="http://schemas.openxmlformats.org/officeDocument/2006/math">
                  <m:m>
                    <m:mPr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  <m:ctrlPr>
                        <a:rPr>
                          <a:latin typeface="Cambria Math" panose="02040503050406030204" pitchFamily="18" charset="0"/>
                        </a:rPr>
                      </m:ctrlPr>
                    </m:mPr>
                    <m:mr>
                      <m:e>
                        <m:sSub>
                          <m:sSubPr>
                            <m:ctrlPr>
                              <a:rPr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=120+0.09485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mr>
                    <m:mr>
                      <m: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=1.5+0.5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mr>
                    <m:mr>
                      <m: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=35+0.07297</m:t>
                        </m:r>
                        <m:r>
                          <a:rPr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mr>
                  </m:m>
                </m:oMath>
              </m:oMathPara>
            </a14:m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Search Results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1915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8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x3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43.075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120.09485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35.7297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39.11371494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120.1897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36.4594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35.82161728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120.28455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37.1891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33.198707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120.3794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37.9188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31.24498412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120.47425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38.6485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29.96044862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120.5691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4.5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39.3782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29.34510052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120.66395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40.1079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29.3989398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120.7588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5.5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40.8376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30.12196648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The minimum was found at step 6 with values (120.57,4.5,39.38)</a:t>
            </a:r>
          </a:p>
          <a:p>
            <a:pPr lvl="1"/>
            <a:r>
              <a:t>This value should be in the neighborhood of the minimum</a:t>
            </a:r>
          </a:p>
          <a:p>
            <a:pPr lvl="1"/>
            <a:r>
              <a:t>A full second-order RSM design should be build centered at (120.57,4.5,39.38)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marL="0" lvl="0" indent="0">
              <a:buNone/>
            </a:pPr>
            <a:r>
              <a:t>Week 15, Module B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Student Learning Outcome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Select an appropriate experimental design with one or more factors,</a:t>
            </a:r>
          </a:p>
          <a:p>
            <a:pPr lvl="1"/>
            <a:r>
              <a:t>Select an appropriate model with one or more factors,</a:t>
            </a:r>
          </a:p>
          <a:p>
            <a:pPr lvl="1"/>
            <a:r>
              <a:t>Evaluate statistical analyses of experimental designs,</a:t>
            </a:r>
          </a:p>
          <a:p>
            <a:pPr lvl="1"/>
            <a:r>
              <a:t>Assess the model adequacy of any experimental design, and</a:t>
            </a:r>
          </a:p>
          <a:p>
            <a:pPr lvl="1"/>
            <a:r>
              <a:t>Interpret model results.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Module Learning Outcome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00" lvl="0" indent="0">
              <a:buNone/>
            </a:pPr>
            <a:r>
              <a:rPr sz="2000"/>
              <a:t>Employ method of steepest descent (MSD) to locate the region of a minimum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Method of Steepest Descent Demonstration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5060244"/>
              </a:xfrm>
            </p:spPr>
            <p:txBody>
              <a:bodyPr>
                <a:normAutofit fontScale="92500" lnSpcReduction="20000"/>
              </a:bodyPr>
              <a:lstStyle/>
              <a:p>
                <a:pPr lvl="1"/>
                <a:r>
                  <a:rPr dirty="0"/>
                  <a:t>Provide demonstration of method of steepest descent</a:t>
                </a:r>
              </a:p>
              <a:p>
                <a:pPr lvl="2"/>
                <a:r>
                  <a:rPr dirty="0"/>
                  <a:t>Similar to Example 11.1 from textbook but simplified</a:t>
                </a:r>
              </a:p>
              <a:p>
                <a:pPr lvl="2"/>
                <a:r>
                  <a:rPr dirty="0"/>
                  <a:t>Only dealing with natural (uncoded variables) and ignoring coded variables</a:t>
                </a:r>
              </a:p>
              <a:p>
                <a:pPr lvl="1"/>
                <a:r>
                  <a:rPr dirty="0"/>
                  <a:t>Model description</a:t>
                </a:r>
              </a:p>
              <a:p>
                <a:pPr lvl="2"/>
                <a:r>
                  <a:rPr dirty="0"/>
                  <a:t>Second order model with 3 inputs and one output</a:t>
                </a:r>
              </a:p>
              <a:p>
                <a:pPr lvl="2"/>
                <a:r>
                  <a:rPr dirty="0"/>
                  <a:t>Range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dirty="0"/>
                  <a:t> is 100 - 200</a:t>
                </a:r>
              </a:p>
              <a:p>
                <a:pPr lvl="2"/>
                <a:r>
                  <a:rPr dirty="0"/>
                  <a:t>Range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dirty="0"/>
                  <a:t> is 0.5 - 0.75</a:t>
                </a:r>
              </a:p>
              <a:p>
                <a:pPr lvl="2"/>
                <a:r>
                  <a:rPr dirty="0"/>
                  <a:t>Range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dirty="0"/>
                  <a:t> is 25 - 75</a:t>
                </a:r>
              </a:p>
              <a:p>
                <a:pPr lvl="1"/>
                <a:r>
                  <a:rPr dirty="0"/>
                  <a:t>The true model will only be used to generate response variable values and not used in the method of steepest descent</a:t>
                </a:r>
              </a:p>
              <a:p>
                <a:pPr lvl="1"/>
                <a:r>
                  <a:rPr dirty="0"/>
                  <a:t>The true model was created to contain a minimum with the range of the input variables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5060244"/>
              </a:xfrm>
              <a:blipFill>
                <a:blip r:embed="rId2"/>
                <a:stretch>
                  <a:fillRect t="-2530" r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Steps in Steepest Descent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AutoNum type="arabicPeriod"/>
            </a:pPr>
            <a:r>
              <a:t>First Order DOE</a:t>
            </a:r>
          </a:p>
          <a:p>
            <a:pPr lvl="1">
              <a:buAutoNum type="arabicPeriod"/>
            </a:pPr>
            <a:r>
              <a:t>Selection of Minimum Design Point</a:t>
            </a:r>
          </a:p>
          <a:p>
            <a:pPr lvl="1">
              <a:buAutoNum type="arabicPeriod"/>
            </a:pPr>
            <a:r>
              <a:t>Construction of Gradient Vector</a:t>
            </a:r>
          </a:p>
          <a:p>
            <a:pPr lvl="1">
              <a:buAutoNum type="arabicPeriod"/>
            </a:pPr>
            <a:r>
              <a:t>Gradient Vector at Minimum Point</a:t>
            </a:r>
          </a:p>
          <a:p>
            <a:pPr lvl="1">
              <a:buAutoNum type="arabicPeriod"/>
            </a:pPr>
            <a:r>
              <a:t>Selection of Step Size</a:t>
            </a:r>
          </a:p>
          <a:p>
            <a:pPr lvl="1">
              <a:buAutoNum type="arabicPeriod"/>
            </a:pPr>
            <a:r>
              <a:t>Construction of Search Path</a:t>
            </a:r>
          </a:p>
          <a:p>
            <a:pPr lvl="1">
              <a:buAutoNum type="arabicPeriod"/>
            </a:pPr>
            <a:r>
              <a:t>Implementation and Results of MSD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None/>
            </a:pPr>
            <a:r>
              <a:t>First Order DOE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t>A single replicate of a </a:t>
            </a:r>
            <a14:m xmlns:a14="http://schemas.microsoft.com/office/drawing/2010/main">
              <m:oMath xmlns:m="http://schemas.openxmlformats.org/officeDocument/2006/math">
                <m:sSup>
                  <m:sSupPr>
                    <m:ctrlPr>
                      <a:rPr>
                        <a:latin typeface="Cambria Math" panose="02040503050406030204" pitchFamily="18" charset="0"/>
                      </a:rPr>
                    </m:ctrlPr>
                  </m:sSupPr>
                  <m:e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</m:e>
                  <m:sup>
                    <m:r>
                      <a:rPr>
                        <a:latin typeface="Cambria Math" panose="02040503050406030204" pitchFamily="18" charset="0"/>
                      </a:rPr>
                      <m:t>3</m:t>
                    </m:r>
                  </m:sup>
                </m:sSup>
              </m:oMath>
            </a14:m>
            <a:r>
              <a:t> full factorial was conducted around the point (110, 1.0, 30).</a:t>
            </a:r>
          </a:p>
          <a:p>
            <a:pPr lvl="1"/>
            <a:r>
              <a:t>The data for building the model is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x1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x2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x3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94.575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82.825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85.625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74.375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63.875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51.325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55.125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t>43.075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6756" y="1600200"/>
                <a:ext cx="8997244" cy="4525963"/>
              </a:xfrm>
            </p:spPr>
            <p:txBody>
              <a:bodyPr/>
              <a:lstStyle/>
              <a:p>
                <a:pPr lvl="1"/>
                <a:r>
                  <a:rPr dirty="0"/>
                  <a:t>The fitted linear model is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acc>
                      <m:r>
                        <a:rPr>
                          <a:latin typeface="Cambria Math" panose="02040503050406030204" pitchFamily="18" charset="0"/>
                        </a:rPr>
                        <m:t>=273.05−1.44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−11.20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−0.8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+0.01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−0.004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>
                          <a:latin typeface="Cambria Math" panose="02040503050406030204" pitchFamily="18" charset="0"/>
                        </a:rPr>
                        <m:t>+0.05</m:t>
                      </m:r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6756" y="1600200"/>
                <a:ext cx="8997244" cy="4525963"/>
              </a:xfrm>
              <a:blipFill>
                <a:blip r:embed="rId2"/>
                <a:stretch>
                  <a:fillRect t="-1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583</Words>
  <Application>Microsoft Office PowerPoint</Application>
  <PresentationFormat>On-screen Show (4:3)</PresentationFormat>
  <Paragraphs>147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Cambria Math</vt:lpstr>
      <vt:lpstr>Office Theme</vt:lpstr>
      <vt:lpstr>MANE 6313</vt:lpstr>
      <vt:lpstr>Week 15, Module B</vt:lpstr>
      <vt:lpstr>Student Learning Outcome</vt:lpstr>
      <vt:lpstr>Module Learning Outcome</vt:lpstr>
      <vt:lpstr>Method of Steepest Descent Demonstration</vt:lpstr>
      <vt:lpstr>Steps in Steepest Descent Analysis</vt:lpstr>
      <vt:lpstr>First Order DOE</vt:lpstr>
      <vt:lpstr>PowerPoint Presentation</vt:lpstr>
      <vt:lpstr>PowerPoint Presentation</vt:lpstr>
      <vt:lpstr>Minimum Point</vt:lpstr>
      <vt:lpstr>Gradient Vector</vt:lpstr>
      <vt:lpstr>Gradient Vector at DSM Starting Point</vt:lpstr>
      <vt:lpstr>Step Size</vt:lpstr>
      <vt:lpstr>Search Path</vt:lpstr>
      <vt:lpstr>Search Results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app0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>Douglas Timmer</cp:lastModifiedBy>
  <cp:revision>1</cp:revision>
  <dcterms:created xsi:type="dcterms:W3CDTF">2026-04-24T21:01:55Z</dcterms:created>
  <dcterms:modified xsi:type="dcterms:W3CDTF">2026-04-24T21:06:07Z</dcterms:modified>
</cp:coreProperties>
</file>