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711" autoAdjust="0"/>
  </p:normalViewPr>
  <p:slideViewPr>
    <p:cSldViewPr snapToGrid="0" snapToObjects="1">
      <p:cViewPr varScale="1">
        <p:scale>
          <a:sx n="46" d="100"/>
          <a:sy n="46" d="100"/>
        </p:scale>
        <p:origin x="177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8_3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5002434" cy="3429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t_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8017" y="140854"/>
            <a:ext cx="4655127" cy="583738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One-sided confidence bounds</a:t>
            </a:r>
          </a:p>
          <a:p>
            <a:pPr lvl="1"/>
            <a:r>
              <a:t>Are easy to construct</a:t>
            </a:r>
          </a:p>
          <a:p>
            <a:pPr lvl="1"/>
            <a:r>
              <a:t>Use only the appropriate upper or lower bound</a:t>
            </a:r>
          </a:p>
          <a:p>
            <a:pPr lvl="1"/>
            <a:r>
              <a:t>Change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</m:sSub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</m:sSub>
              </m:oMath>
            </a14:m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8, Case 2 Practice Problems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1C73-FCA4-D4E3-71D6-65855A910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0B3E7-3FC8-E745-7CF6-115063AEA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8000" y="1600200"/>
            <a:ext cx="56007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8229600" cy="308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Confidence Intervals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b="1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b="1"/>
              </a:p>
              <a:p>
                <a:pPr marL="0" lvl="0" indent="0">
                  <a:buNone/>
                </a:pPr>
                <a: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is the sample variance from a random sample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observations from a normal distribution with unknown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, then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confidence interval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/2,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/2,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t> are the upper and lower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t> percentage points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-distribution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t> degrees of freedom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3504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8-36 (6th edition)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8_36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717800"/>
            <a:ext cx="8229600" cy="179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1"/>
            <a:r>
              <a:t>Have worked through partial credit requests</a:t>
            </a:r>
          </a:p>
          <a:p>
            <a:pPr lvl="1"/>
            <a:r>
              <a:t>Found one error - details</a:t>
            </a:r>
          </a:p>
          <a:p>
            <a:pPr lvl="1"/>
            <a:r>
              <a:t>Continue Chapter 8 lecture</a:t>
            </a:r>
          </a:p>
          <a:p>
            <a:pPr lvl="1"/>
            <a:r>
              <a:t>Chapter 8, Case 1 Practice Problems (assigned 11/6/2025, due 11/11/2025)</a:t>
            </a:r>
          </a:p>
          <a:p>
            <a:pPr lvl="1"/>
            <a:r>
              <a:t>New: Chapter 8, Case 1 Quiz (assigned 11/11/2025, due 11/13/2025)</a:t>
            </a:r>
          </a:p>
          <a:p>
            <a:pPr lvl="1"/>
            <a:r>
              <a:t>New: Chapter 8, Case 2 Practice Problems (assigned 11/11/2025, due 11/13/2025)</a:t>
            </a:r>
          </a:p>
          <a:p>
            <a:pPr lvl="1"/>
            <a:r>
              <a:t>Attendance</a:t>
            </a:r>
          </a:p>
          <a:p>
            <a:pPr lvl="1"/>
            <a:r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9900" y="1600200"/>
            <a:ext cx="31115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One-sided confidence bounds</a:t>
            </a:r>
          </a:p>
          <a:p>
            <a:pPr lvl="1"/>
            <a:r>
              <a:t>Are easy to construct</a:t>
            </a:r>
          </a:p>
          <a:p>
            <a:pPr lvl="1"/>
            <a:r>
              <a:t>Use only the appropriate upper or lower bound</a:t>
            </a:r>
          </a:p>
          <a:p>
            <a:pPr lvl="1"/>
            <a:r>
              <a:t>Change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or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endParaRPr/>
          </a:p>
          <a:p>
            <a:pPr lvl="1"/>
            <a:r>
              <a:t>See eqn (8-20) on page 184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8, Case 3 Practice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Large-Sample CI for a Population Proportion (Case 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/>
                <a:r>
                  <a:t>Recall from chapter 4,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t> is approximately normal with mean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and variance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(1−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)/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not too close to either 0 or 1 and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relatively large.</a:t>
                </a:r>
              </a:p>
              <a:p>
                <a:pPr lvl="1"/>
                <a:r>
                  <a:t>Typically, we require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𝑛𝑝</m:t>
                    </m:r>
                    <m:r>
                      <a:rPr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(1−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)≥5</m:t>
                    </m:r>
                  </m:oMath>
                </a14:m>
                <a:endParaRPr/>
              </a:p>
              <a:p>
                <a:pPr marL="0" lvl="0" indent="0">
                  <a:buNone/>
                </a:pPr>
                <a:r>
                  <a:t>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is large, the distribution of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approximately standard normal.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156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t> is the proportion of observations in a random sample of size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that belongs to a class of interest, an approximate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confidence interval on the proportion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t> of the population that belongs to this class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t> is the upper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t> percentage point of the standard normal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 r="-444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Other Considerations</a:t>
                </a:r>
              </a:p>
              <a:p>
                <a:pPr lvl="1"/>
                <a:r>
                  <a:t>We can select a sample so that we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confident that error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=|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t> using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  <a:p>
                <a:pPr lvl="1"/>
                <a:r>
                  <a:t>An upper bound on is given by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(0.25)</m:t>
                      </m:r>
                    </m:oMath>
                  </m:oMathPara>
                </a14:m>
                <a:endParaRPr/>
              </a:p>
              <a:p>
                <a:pPr lvl="1"/>
                <a:r>
                  <a:t>One-sided confidence bounds are given in eqn (8-26) on page 187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Guidelines for Constructing Confidence Intervals</a:t>
            </a:r>
          </a:p>
          <a:p>
            <a:pPr lvl="1"/>
            <a:r>
              <a:t>Review excellent guide given in Table 8-1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Other Interval Estimates</a:t>
            </a:r>
          </a:p>
          <a:p>
            <a:pPr lvl="1"/>
            <a:r>
              <a:t>When we want to predict the value of a single value in the future, a </a:t>
            </a:r>
            <a:r>
              <a:rPr b="1"/>
              <a:t>prediction interval</a:t>
            </a:r>
            <a:r>
              <a:t> is used</a:t>
            </a:r>
          </a:p>
          <a:p>
            <a:pPr lvl="1"/>
            <a:r>
              <a:t>A </a:t>
            </a:r>
            <a:r>
              <a:rPr b="1"/>
              <a:t>tolerance interval</a:t>
            </a:r>
            <a:r>
              <a:t> captures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of observations from a distribution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Prediction Interval for a Normal Distribution</a:t>
                </a:r>
              </a:p>
              <a:p>
                <a:pPr lvl="1"/>
                <a:r>
                  <a:t>Excellent discussion on pages 189 - 190</a:t>
                </a:r>
              </a:p>
              <a:p>
                <a:pPr lvl="1"/>
                <a:r>
                  <a:t>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PI on a single future observation from a normal distribution is given by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‾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Tolerance Intervals for a Normal Distribution</a:t>
                </a:r>
              </a:p>
              <a:p>
                <a:pPr lvl="1"/>
                <a:r>
                  <a:t>A </a:t>
                </a:r>
                <a:r>
                  <a:rPr b="1"/>
                  <a:t>tolerance interval</a:t>
                </a:r>
                <a:r>
                  <a:t> to contain at least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𝛾</m:t>
                    </m:r>
                    <m:r>
                      <a:rPr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t> of the values in a normal population with confidence level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𝑘𝑠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‾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𝑘𝑠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t> is a tolerance interval factor for the normal distribution found in appendix A Table XII. Values are given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t>=0.9, 0.95 and 0.99 confidence levels and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𝛾</m:t>
                    </m:r>
                    <m:r>
                      <a:rPr>
                        <a:latin typeface="Cambria Math" panose="02040503050406030204" pitchFamily="18" charset="0"/>
                      </a:rPr>
                      <m:t>=.90, .95, </m:t>
                    </m:r>
                    <m:r>
                      <m:rPr>
                        <m:nor/>
                      </m:rPr>
                      <a:rPr/>
                      <m:t>and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a:rPr>
                        <a:latin typeface="Cambria Math" panose="02040503050406030204" pitchFamily="18" charset="0"/>
                      </a:rPr>
                      <m:t>.99%</m:t>
                    </m:r>
                  </m:oMath>
                </a14:m>
                <a:r>
                  <a:t> probability of coverage</a:t>
                </a:r>
              </a:p>
              <a:p>
                <a:pPr lvl="1"/>
                <a:r>
                  <a:t>One-sided tolerance bounds can also be computed. The factors are also in Table XII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215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1"/>
            <a:r>
              <a:t>Lecture 21 Slides</a:t>
            </a:r>
          </a:p>
          <a:p>
            <a:pPr lvl="1"/>
            <a:r>
              <a:t>Lecture 21 Slides - marked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11/11</a:t>
                      </a:r>
                      <a:r>
                        <a:t> - Chapter 8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11/13</a:t>
                      </a:r>
                      <a:r>
                        <a:t> - Chapter 8 (part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11/18</a:t>
                      </a:r>
                      <a:r>
                        <a:t> - Chapter 8 (part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11/27</a:t>
                      </a:r>
                      <a:r>
                        <a:t> - Thanksgiving Holiday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 (part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10:15 AM - 12:00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Confidence Interval for the mean of Normal distribution with variance unknown (Case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sz="2800" b="1" dirty="0"/>
                  <a:t>The </a:t>
                </a:r>
                <a14:m>
                  <m:oMath xmlns:m="http://schemas.openxmlformats.org/officeDocument/2006/math">
                    <m:r>
                      <a:rPr sz="28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b="1" dirty="0"/>
                  <a:t> distribution</a:t>
                </a:r>
              </a:p>
              <a:p>
                <a:pPr lvl="1"/>
                <a:r>
                  <a:rPr sz="2400" dirty="0"/>
                  <a:t>Definition.</a:t>
                </a:r>
              </a:p>
              <a:p>
                <a:pPr marL="0" lvl="0" indent="0">
                  <a:buNone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8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8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8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28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8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sz="28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be a random sample from a normal distribution with unknown mean </a:t>
                </a:r>
                <a14:m>
                  <m:oMath xmlns:m="http://schemas.openxmlformats.org/officeDocument/2006/math">
                    <m:r>
                      <a:rPr sz="2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2800" dirty="0"/>
                  <a:t> and unknown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8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 The random variable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80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sz="28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sz="2800" dirty="0"/>
              </a:p>
              <a:p>
                <a:pPr marL="0" lvl="0" indent="0">
                  <a:buNone/>
                </a:pPr>
                <a:r>
                  <a:rPr sz="2800" dirty="0"/>
                  <a:t>has a </a:t>
                </a:r>
                <a14:m>
                  <m:oMath xmlns:m="http://schemas.openxmlformats.org/officeDocument/2006/math">
                    <m:r>
                      <a:rPr sz="28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distribution with </a:t>
                </a:r>
                <a14:m>
                  <m:oMath xmlns:m="http://schemas.openxmlformats.org/officeDocument/2006/math">
                    <m:r>
                      <a:rPr sz="2800">
                        <a:latin typeface="Cambria Math" panose="02040503050406030204" pitchFamily="18" charset="0"/>
                      </a:rPr>
                      <m:t>𝑛</m:t>
                    </m:r>
                    <m:r>
                      <a:rPr sz="28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degrees of freedom.</a:t>
                </a:r>
              </a:p>
              <a:p>
                <a:pPr lvl="1"/>
                <a:r>
                  <a:rPr sz="2400" dirty="0"/>
                  <a:t>A table of percentage points (quantiles) is given in Appendix A Table 5</a:t>
                </a:r>
              </a:p>
              <a:p>
                <a:pPr lvl="1"/>
                <a:r>
                  <a:rPr dirty="0"/>
                  <a:t>Figure 8-4 on page 180 shows the relationship between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dirty="0"/>
                  <a:t> and normal distributions.</a:t>
                </a:r>
              </a:p>
              <a:p>
                <a:pPr lvl="1"/>
                <a:r>
                  <a:rPr dirty="0"/>
                  <a:t>Figure 8-5 explains the percentage points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dirty="0"/>
                  <a:t>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561" r="-118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tFigures00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968500"/>
            <a:ext cx="8229600" cy="3263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Confidence interval definition</a:t>
                </a:r>
              </a:p>
              <a:p>
                <a:pPr lvl="1"/>
                <a:r>
                  <a:t>Using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t> distribution it is possible to construct CIs</a:t>
                </a:r>
              </a:p>
              <a:p>
                <a:pPr marL="0" lvl="0" indent="0">
                  <a:buNone/>
                </a:pPr>
                <a:r>
                  <a:t>If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t> are the mean and standard deviation of a random sample from a normal distribution with unknown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,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confidence interval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 is given by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‾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t> is the upper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t> percentage point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t> distribution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t> degrees of freedom.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215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8-30 (6th edition)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929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Office Theme</vt:lpstr>
      <vt:lpstr>MANE 3332.01</vt:lpstr>
      <vt:lpstr>Lecture 21</vt:lpstr>
      <vt:lpstr>PowerPoint Presentation</vt:lpstr>
      <vt:lpstr>PowerPoint Presentation</vt:lpstr>
      <vt:lpstr>PowerPoint Presentation</vt:lpstr>
      <vt:lpstr>Confidence Interval for the mean of Normal distribution with variance unknown (Case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Large-Sample CI for a Population Proportion (Case 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2</cp:revision>
  <dcterms:created xsi:type="dcterms:W3CDTF">2025-11-10T17:19:41Z</dcterms:created>
  <dcterms:modified xsi:type="dcterms:W3CDTF">2025-11-10T17:25:05Z</dcterms:modified>
</cp:coreProperties>
</file>