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6" autoAdjust="0"/>
    <p:restoredTop sz="94711" autoAdjust="0"/>
  </p:normalViewPr>
  <p:slideViewPr>
    <p:cSldViewPr snapToGrid="0" snapToObjects="1">
      <p:cViewPr varScale="1">
        <p:scale>
          <a:sx n="48" d="100"/>
          <a:sy n="48" d="100"/>
        </p:scale>
        <p:origin x="168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 marL="0" lvl="0" indent="0">
              <a:buNone/>
            </a:pPr>
            <a:r>
              <a:t>MANE 3332.01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8-36 (6th edition)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p8_36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717800"/>
            <a:ext cx="8229600" cy="1790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9900" y="1600200"/>
            <a:ext cx="31115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One-sided confidence bounds</a:t>
            </a:r>
          </a:p>
          <a:p>
            <a:pPr lvl="1"/>
            <a:r>
              <a:t>Are easy to construct</a:t>
            </a:r>
          </a:p>
          <a:p>
            <a:pPr lvl="1"/>
            <a:r>
              <a:t>Use only the appropriate upper or lower bound</a:t>
            </a:r>
          </a:p>
          <a:p>
            <a:pPr lvl="1"/>
            <a:r>
              <a:t>Change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to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or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r>
              <a:t> to </a:t>
            </a:r>
            <a14:m xmlns:a14="http://schemas.microsoft.com/office/drawing/2010/main">
              <m:oMath xmlns:m="http://schemas.openxmlformats.org/officeDocument/2006/math">
                <m:sSubSup>
                  <m:sSubSupPr>
                    <m:ctrlPr>
                      <a:rPr>
                        <a:latin typeface="Cambria Math" panose="02040503050406030204" pitchFamily="18" charset="0"/>
                      </a:rPr>
                    </m:ctrlPr>
                  </m:sSubSupPr>
                  <m:e>
                    <m:r>
                      <a:rPr>
                        <a:latin typeface="Cambria Math" panose="02040503050406030204" pitchFamily="18" charset="0"/>
                      </a:rPr>
                      <m:t>𝜒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</m:oMath>
            </a14:m>
            <a:endParaRPr/>
          </a:p>
          <a:p>
            <a:pPr lvl="1"/>
            <a:r>
              <a:t>See eqn (8-20) on page 184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Chapter 8, Case 3 Practice Problems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t>Large-Sample CI for a Population Proportion (Case 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sz="2400" dirty="0"/>
                  <a:t>Recall from chapter 4, that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sz="24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sz="2400" dirty="0"/>
                  <a:t> is approximately normal with mean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400" dirty="0"/>
                  <a:t> and variance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𝑝</m:t>
                    </m:r>
                    <m:r>
                      <a:rPr sz="2400">
                        <a:latin typeface="Cambria Math" panose="02040503050406030204" pitchFamily="18" charset="0"/>
                      </a:rPr>
                      <m:t>(1−</m:t>
                    </m:r>
                    <m:r>
                      <a:rPr sz="2400">
                        <a:latin typeface="Cambria Math" panose="02040503050406030204" pitchFamily="18" charset="0"/>
                      </a:rPr>
                      <m:t>𝑝</m:t>
                    </m:r>
                    <m:r>
                      <a:rPr sz="2400">
                        <a:latin typeface="Cambria Math" panose="02040503050406030204" pitchFamily="18" charset="0"/>
                      </a:rPr>
                      <m:t>)/</m:t>
                    </m:r>
                    <m:r>
                      <a:rPr sz="24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400" dirty="0"/>
                  <a:t>, if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400" dirty="0"/>
                  <a:t> is not too close to either 0 or 1 and if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400" dirty="0"/>
                  <a:t> is relatively large.</a:t>
                </a:r>
              </a:p>
              <a:p>
                <a:pPr lvl="1"/>
                <a:r>
                  <a:rPr sz="2400" dirty="0"/>
                  <a:t>Typically, we require both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𝑛𝑝</m:t>
                    </m:r>
                    <m:r>
                      <a:rPr sz="240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sz="2400" dirty="0"/>
                  <a:t> and </a:t>
                </a:r>
                <a14:m>
                  <m:oMath xmlns:m="http://schemas.openxmlformats.org/officeDocument/2006/math">
                    <m:r>
                      <a:rPr sz="2400">
                        <a:latin typeface="Cambria Math" panose="02040503050406030204" pitchFamily="18" charset="0"/>
                      </a:rPr>
                      <m:t>𝑛</m:t>
                    </m:r>
                    <m:r>
                      <a:rPr sz="2400">
                        <a:latin typeface="Cambria Math" panose="02040503050406030204" pitchFamily="18" charset="0"/>
                      </a:rPr>
                      <m:t>(1−</m:t>
                    </m:r>
                    <m:r>
                      <a:rPr sz="2400">
                        <a:latin typeface="Cambria Math" panose="02040503050406030204" pitchFamily="18" charset="0"/>
                      </a:rPr>
                      <m:t>𝑝</m:t>
                    </m:r>
                    <m:r>
                      <a:rPr sz="2400">
                        <a:latin typeface="Cambria Math" panose="02040503050406030204" pitchFamily="18" charset="0"/>
                      </a:rPr>
                      <m:t>)≥5</m:t>
                    </m:r>
                  </m:oMath>
                </a14:m>
                <a:endParaRPr sz="2400" dirty="0"/>
              </a:p>
              <a:p>
                <a:pPr marL="0" lvl="0" indent="0">
                  <a:buNone/>
                </a:pPr>
                <a:r>
                  <a:rPr sz="2800" dirty="0"/>
                  <a:t>f </a:t>
                </a:r>
                <a14:m>
                  <m:oMath xmlns:m="http://schemas.openxmlformats.org/officeDocument/2006/math">
                    <m:r>
                      <a:rPr sz="28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large, the distribution of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80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𝑛𝑝</m:t>
                          </m:r>
                        </m:num>
                        <m:den>
                          <m:rad>
                            <m:rad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sz="2800" dirty="0"/>
              </a:p>
              <a:p>
                <a:pPr marL="0" lvl="0" indent="0">
                  <a:buNone/>
                </a:pPr>
                <a:r>
                  <a:rPr sz="2800" dirty="0"/>
                  <a:t>is approximately standard normal.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809" r="-185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buNone/>
                </a:pPr>
                <a:r>
                  <a:rPr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dirty="0"/>
                  <a:t> is the proportion of observations in a random sample of size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that belongs to a class of interest, an approximate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dirty="0"/>
                  <a:t> confidence interval on the proportion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dirty="0"/>
                  <a:t> of the population that belongs to this class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acc>
                                <m:accPr>
                                  <m:chr m:val="̂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r>
                  <a:rPr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dirty="0"/>
                  <a:t> is the upper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dirty="0"/>
                  <a:t> percentage point of the standard normal distribution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695" r="-444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Other Considerations</a:t>
                </a:r>
              </a:p>
              <a:p>
                <a:pPr lvl="1"/>
                <a:r>
                  <a:t>We can select a sample so that we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confident that error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𝐸</m:t>
                    </m:r>
                    <m:r>
                      <a:rPr>
                        <a:latin typeface="Cambria Math" panose="02040503050406030204" pitchFamily="18" charset="0"/>
                      </a:rPr>
                      <m:t>=|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t> using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  <a:p>
                <a:pPr lvl="1"/>
                <a:r>
                  <a:t>An upper bound on is given by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(0.25)</m:t>
                      </m:r>
                    </m:oMath>
                  </m:oMathPara>
                </a14:m>
                <a:endParaRPr/>
              </a:p>
              <a:p>
                <a:pPr lvl="1"/>
                <a:r>
                  <a:t>One-sided confidence bounds are given in eqn (8-26) on page 187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Guidelines for Constructing Confidence Intervals</a:t>
            </a:r>
          </a:p>
          <a:p>
            <a:pPr lvl="1"/>
            <a:r>
              <a:t>Review excellent guide given in Table 8-1</a:t>
            </a:r>
          </a:p>
          <a:p>
            <a:pPr marL="0" lvl="0" indent="0">
              <a:spcBef>
                <a:spcPts val="3000"/>
              </a:spcBef>
              <a:buNone/>
            </a:pPr>
            <a:r>
              <a:rPr b="1"/>
              <a:t>Other Interval Estimates</a:t>
            </a:r>
          </a:p>
          <a:p>
            <a:pPr lvl="1"/>
            <a:r>
              <a:t>When we want to predict the value of a single value in the future, a </a:t>
            </a:r>
            <a:r>
              <a:rPr b="1"/>
              <a:t>prediction interval</a:t>
            </a:r>
            <a:r>
              <a:t> is used</a:t>
            </a:r>
          </a:p>
          <a:p>
            <a:pPr lvl="1"/>
            <a:r>
              <a:t>A </a:t>
            </a:r>
            <a:r>
              <a:rPr b="1"/>
              <a:t>tolerance interval</a:t>
            </a:r>
            <a:r>
              <a:t> captures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100(1−</m:t>
                </m:r>
                <m:r>
                  <a:rPr>
                    <a:latin typeface="Cambria Math" panose="02040503050406030204" pitchFamily="18" charset="0"/>
                  </a:rPr>
                  <m:t>𝛼</m:t>
                </m:r>
                <m:r>
                  <a:rPr>
                    <a:latin typeface="Cambria Math" panose="02040503050406030204" pitchFamily="18" charset="0"/>
                  </a:rPr>
                  <m:t>)%</m:t>
                </m:r>
              </m:oMath>
            </a14:m>
            <a:r>
              <a:t> of observations from a distribution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Prediction Interval for a Normal Distribution</a:t>
                </a:r>
              </a:p>
              <a:p>
                <a:pPr lvl="1"/>
                <a:r>
                  <a:t>Excellent discussion on pages 189 - 190</a:t>
                </a:r>
              </a:p>
              <a:p>
                <a:pPr lvl="1"/>
                <a:r>
                  <a:t>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PI on a single future observation from a normal distribution is given by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‾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𝑠</m:t>
                      </m:r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‾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/2,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𝑠</m:t>
                      </m:r>
                      <m:rad>
                        <m:ra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695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Agenda</a:t>
            </a:r>
          </a:p>
          <a:p>
            <a:pPr lvl="1"/>
            <a:r>
              <a:rPr sz="2400" dirty="0"/>
              <a:t>Continue Chapter 8 lecture</a:t>
            </a:r>
          </a:p>
          <a:p>
            <a:pPr lvl="1"/>
            <a:r>
              <a:rPr sz="2400" dirty="0"/>
              <a:t>Chapter 8, Case 1 Quiz (assigned 11/11/2025, due 11/13/2025)</a:t>
            </a:r>
          </a:p>
          <a:p>
            <a:pPr lvl="1"/>
            <a:r>
              <a:rPr sz="2400" dirty="0"/>
              <a:t>Chapter 8, Case 2 Practice Problems (assigned 11/11/2025, due 11/13/2025)</a:t>
            </a:r>
          </a:p>
          <a:p>
            <a:pPr lvl="1"/>
            <a:r>
              <a:rPr sz="2400" dirty="0"/>
              <a:t>New: Chapter 8, Case 2 Quiz (assigned 11/13/2025, due 11/18/2025)</a:t>
            </a:r>
          </a:p>
          <a:p>
            <a:pPr lvl="1"/>
            <a:r>
              <a:rPr sz="2400" dirty="0"/>
              <a:t>New: Chapter 8, Case 3 Practice Problems (assigned 11/13/2025, due 11/18/2025)</a:t>
            </a:r>
          </a:p>
          <a:p>
            <a:pPr lvl="1"/>
            <a:r>
              <a:rPr sz="2400" dirty="0"/>
              <a:t>Attendance</a:t>
            </a:r>
          </a:p>
          <a:p>
            <a:pPr lvl="1"/>
            <a:r>
              <a:rPr sz="2400" dirty="0"/>
              <a:t>Questions?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Tolerance Intervals for a Normal Distribution</a:t>
                </a:r>
              </a:p>
              <a:p>
                <a:pPr lvl="1"/>
                <a:r>
                  <a:t>A </a:t>
                </a:r>
                <a:r>
                  <a:rPr b="1"/>
                  <a:t>tolerance interval</a:t>
                </a:r>
                <a:r>
                  <a:t> to contain at least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𝛾</m:t>
                    </m:r>
                    <m:r>
                      <a:rPr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t> of the values in a normal population with confidence level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‾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𝑘𝑠</m:t>
                      </m:r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‾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𝑘𝑠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t> is a tolerance interval factor for the normal distribution found in appendix A Table XII. Values are given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t>=0.9, 0.95 and 0.99 confidence levels and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𝛾</m:t>
                    </m:r>
                    <m:r>
                      <a:rPr>
                        <a:latin typeface="Cambria Math" panose="02040503050406030204" pitchFamily="18" charset="0"/>
                      </a:rPr>
                      <m:t>=.90, .95, </m:t>
                    </m:r>
                    <m:r>
                      <m:rPr>
                        <m:nor/>
                      </m:rPr>
                      <a:rPr/>
                      <m:t>and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a:rPr>
                        <a:latin typeface="Cambria Math" panose="02040503050406030204" pitchFamily="18" charset="0"/>
                      </a:rPr>
                      <m:t>.99%</m:t>
                    </m:r>
                  </m:oMath>
                </a14:m>
                <a:r>
                  <a:t> probability of coverage</a:t>
                </a:r>
              </a:p>
              <a:p>
                <a:pPr lvl="1"/>
                <a:r>
                  <a:t>One-sided tolerance bounds can also be computed. The factors are also in Table XII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7" t="-2156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Handouts</a:t>
            </a:r>
          </a:p>
          <a:p>
            <a:pPr lvl="1"/>
            <a:r>
              <a:t>Lecture 22 Slides</a:t>
            </a:r>
          </a:p>
          <a:p>
            <a:pPr lvl="1"/>
            <a:r>
              <a:t>Lecture 22 Slides - marked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Lecture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11/11</a:t>
                      </a:r>
                      <a:r>
                        <a:t> - Chapter 8 (part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11/13</a:t>
                      </a:r>
                      <a:r>
                        <a:t> - Chapter 8 (part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11/18</a:t>
                      </a:r>
                      <a:r>
                        <a:t> - Chapter 8 (part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11/25</a:t>
                      </a:r>
                      <a:r>
                        <a:t> - Chapter 9 (part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11/25</a:t>
                      </a:r>
                      <a:r>
                        <a:t> - Chapter 9 (part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11/27</a:t>
                      </a:r>
                      <a:r>
                        <a:t> - Thanksgiving Holiday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12/2</a:t>
                      </a:r>
                      <a:r>
                        <a:t> - Chapter 9 (part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12/4</a:t>
                      </a:r>
                      <a:r>
                        <a:t> - Linear Regression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12/9</a:t>
                      </a:r>
                      <a:r>
                        <a:t> - Review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12/11</a:t>
                      </a:r>
                      <a:r>
                        <a:t> - Study Day (no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The final exam for MANE 3332.01 is </a:t>
            </a:r>
            <a:r>
              <a:rPr b="1"/>
              <a:t>Thursday December 18, 2025 at 10:15 AM - 12:00 PM</a:t>
            </a:r>
            <a: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papa00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6200000">
            <a:off x="1687157" y="-805888"/>
            <a:ext cx="5769686" cy="738146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Figure005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78000" y="1600200"/>
            <a:ext cx="56007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hiSquareFigure00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057400"/>
            <a:ext cx="8229600" cy="3086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443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Confidence Intervals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b="1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b="1" dirty="0"/>
              </a:p>
              <a:p>
                <a:pPr marL="0" lvl="0" indent="0">
                  <a:buNone/>
                </a:pPr>
                <a:r>
                  <a:rPr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is the sample variance from a random sample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observations from a normal distribution with unknown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, then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100(1−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dirty="0"/>
                  <a:t> confidence interval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−1)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/2,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−1)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/2,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dirty="0"/>
              </a:p>
              <a:p>
                <a:pPr marL="0" lvl="0" indent="0">
                  <a:buNone/>
                </a:pPr>
                <a:r>
                  <a:rPr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/2,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/2,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dirty="0"/>
                  <a:t> are the upper and lower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</m:t>
                    </m:r>
                    <m:r>
                      <a:rPr>
                        <a:latin typeface="Cambria Math" panose="02040503050406030204" pitchFamily="18" charset="0"/>
                      </a:rPr>
                      <m:t>𝛼</m:t>
                    </m:r>
                    <m:r>
                      <a:rPr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dirty="0"/>
                  <a:t> percentage points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dirty="0"/>
                  <a:t>-distribution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dirty="0"/>
                  <a:t> degrees of freedom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443"/>
                <a:ext cx="8229600" cy="4525963"/>
              </a:xfrm>
              <a:blipFill>
                <a:blip r:embed="rId2"/>
                <a:stretch>
                  <a:fillRect l="-1704" t="-3504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Office Theme</vt:lpstr>
      <vt:lpstr>MANE 3332.01</vt:lpstr>
      <vt:lpstr>Lecture 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Large-Sample CI for a Population Proportion (Case 4)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On-screen Show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Doug Timmer</dc:creator>
  <cp:keywords/>
  <cp:lastModifiedBy>Douglas Timmer</cp:lastModifiedBy>
  <cp:revision>1</cp:revision>
  <dcterms:created xsi:type="dcterms:W3CDTF">2025-11-12T20:31:06Z</dcterms:created>
  <dcterms:modified xsi:type="dcterms:W3CDTF">2025-11-12T20:34:21Z</dcterms:modified>
</cp:coreProperties>
</file>