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app0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package/2006/relationships/metadata/extended-properties" Target="docProps/app0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3" autoAdjust="0"/>
    <p:restoredTop sz="94711" autoAdjust="0"/>
  </p:normalViewPr>
  <p:slideViewPr>
    <p:cSldViewPr snapToGrid="0" snapToObjects="1">
      <p:cViewPr varScale="1">
        <p:scale>
          <a:sx n="144" d="100"/>
          <a:sy n="144" d="100"/>
        </p:scale>
        <p:origin x="2280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5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529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69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93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2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0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9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9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EB5C9-1307-BA42-ABA2-0BC069CD8E7F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F2332-01BF-834F-8236-50238282D5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images/day23-chapter9.pptx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/>
          <a:p>
            <a:pPr marL="0" lvl="0" indent="0">
              <a:buNone/>
            </a:pPr>
            <a:r>
              <a:t>MANE 3332.01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1Hypothesi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133600"/>
            <a:ext cx="8229600" cy="3454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Example 9.12, part 2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ex9_12b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55700" y="1600200"/>
            <a:ext cx="68326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t>You should be prepared to work any practice problems assigned: Cases 1-3 with three different alternatives</a:t>
            </a:r>
          </a:p>
          <a:p>
            <a:pPr lvl="1"/>
            <a:r>
              <a:t>All other information is conceptual knowledge that can be questioned with multiple choice</a:t>
            </a:r>
          </a:p>
          <a:p>
            <a:pPr lvl="2"/>
            <a:r>
              <a:t>Name 3 ways to test if data is from a normal distribution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negStdNormal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08300" y="1600200"/>
            <a:ext cx="33401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osStdNormal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908300" y="1600200"/>
            <a:ext cx="33147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t_tabl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68600" y="1600200"/>
            <a:ext cx="36068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iSquar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19400" y="1600200"/>
            <a:ext cx="35179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21974"/>
                <a:ext cx="8229600" cy="4525963"/>
              </a:xfrm>
            </p:spPr>
            <p:txBody>
              <a:bodyPr>
                <a:normAutofit fontScale="925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Errors in hypothesis testing</a:t>
                </a:r>
              </a:p>
              <a:p>
                <a:pPr lvl="1"/>
                <a:r>
                  <a:rPr dirty="0"/>
                  <a:t>Whether a correct decision is made depends upon the true nature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and the decision arrived at.</a:t>
                </a:r>
              </a:p>
              <a:p>
                <a:pPr lvl="1"/>
                <a:r>
                  <a:rPr dirty="0"/>
                  <a:t>A </a:t>
                </a:r>
                <a:r>
                  <a:rPr b="1" dirty="0"/>
                  <a:t>type I error</a:t>
                </a:r>
                <a:r>
                  <a:rPr dirty="0"/>
                  <a:t> occurs when the null hypothesis is true and the outcome of the test is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. The probability of a type I error is denoted as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dirty="0"/>
              </a:p>
              <a:p>
                <a:pPr lvl="1"/>
                <a:r>
                  <a:rPr dirty="0"/>
                  <a:t>A </a:t>
                </a:r>
                <a:r>
                  <a:rPr b="1" dirty="0"/>
                  <a:t>type II error</a:t>
                </a:r>
                <a:r>
                  <a:rPr dirty="0"/>
                  <a:t> occurs when the null hypothesis is false and the outcome of the test is to fail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. The probability of a type II error is denoted as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dirty="0"/>
                  <a:t>.</a:t>
                </a:r>
              </a:p>
              <a:p>
                <a:pPr lvl="1"/>
                <a:r>
                  <a:rPr dirty="0"/>
                  <a:t>The </a:t>
                </a:r>
                <a:r>
                  <a:rPr b="1" dirty="0"/>
                  <a:t>power</a:t>
                </a:r>
                <a:r>
                  <a:rPr dirty="0"/>
                  <a:t> of a statistical test is the probability rejecting the null hypothesis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when the alternative hypothesis is true.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/>
                      <m:t>Power</m:t>
                    </m:r>
                    <m:r>
                      <a:rPr>
                        <a:latin typeface="Cambria Math" panose="02040503050406030204" pitchFamily="18" charset="0"/>
                      </a:rPr>
                      <m:t>=1−</m:t>
                    </m:r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21974"/>
                <a:ext cx="8229600" cy="4525963"/>
              </a:xfrm>
              <a:blipFill>
                <a:blip r:embed="rId2"/>
                <a:stretch>
                  <a:fillRect l="-1704" t="-3499" r="-1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tab9_1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3009900"/>
            <a:ext cx="8229600" cy="1701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Error Example: Manufacturing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Error Example: Medical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131"/>
                <a:ext cx="8229600" cy="4525963"/>
              </a:xfrm>
            </p:spPr>
            <p:txBody>
              <a:bodyPr>
                <a:normAutofit fontScale="775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General Procedure for Hypothesis Testing</a:t>
                </a:r>
              </a:p>
              <a:p>
                <a:pPr marL="0" lvl="0" indent="0">
                  <a:buNone/>
                </a:pPr>
                <a:r>
                  <a:rPr dirty="0"/>
                  <a:t>The following sequence of steps is recommended</a:t>
                </a:r>
              </a:p>
              <a:p>
                <a:pPr lvl="1">
                  <a:buAutoNum type="arabicPeriod"/>
                </a:pPr>
                <a:r>
                  <a:rPr dirty="0"/>
                  <a:t>From the problem context, identify the parameter of interest,</a:t>
                </a:r>
              </a:p>
              <a:p>
                <a:pPr lvl="1">
                  <a:buAutoNum type="arabicPeriod"/>
                </a:pPr>
                <a:r>
                  <a:rPr dirty="0"/>
                  <a:t>State the null hypothesis,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,</a:t>
                </a:r>
              </a:p>
              <a:p>
                <a:pPr lvl="1">
                  <a:buAutoNum type="arabicPeriod"/>
                </a:pPr>
                <a:r>
                  <a:rPr dirty="0"/>
                  <a:t>Specify an appropriate alternative hypothesis,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dirty="0"/>
                  <a:t>,</a:t>
                </a:r>
              </a:p>
              <a:p>
                <a:pPr lvl="1">
                  <a:buAutoNum type="arabicPeriod"/>
                </a:pPr>
                <a:r>
                  <a:rPr dirty="0"/>
                  <a:t>Choose a significance level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dirty="0"/>
              </a:p>
              <a:p>
                <a:pPr lvl="1">
                  <a:buAutoNum type="arabicPeriod"/>
                </a:pPr>
                <a:r>
                  <a:rPr dirty="0"/>
                  <a:t>State an appropriate test statistic,</a:t>
                </a:r>
              </a:p>
              <a:p>
                <a:pPr lvl="1">
                  <a:buAutoNum type="arabicPeriod"/>
                </a:pPr>
                <a:r>
                  <a:rPr dirty="0"/>
                  <a:t>State the rejection region for the (test) statistic,</a:t>
                </a:r>
              </a:p>
              <a:p>
                <a:pPr lvl="1">
                  <a:buAutoNum type="arabicPeriod"/>
                </a:pPr>
                <a:r>
                  <a:rPr dirty="0"/>
                  <a:t>Compute any necessary sample quantities, substitute these into the equation for the test statistics, and compute that value,</a:t>
                </a:r>
              </a:p>
              <a:p>
                <a:pPr lvl="1">
                  <a:buAutoNum type="arabicPeriod"/>
                </a:pPr>
                <a:r>
                  <a:rPr dirty="0"/>
                  <a:t>Decide whether or not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should be rejected and report in the problem context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131"/>
                <a:ext cx="8229600" cy="4525963"/>
              </a:xfrm>
              <a:blipFill>
                <a:blip r:embed="rId2"/>
                <a:stretch>
                  <a:fillRect l="-1185" t="-2423" r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9, Case 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sz="2400" b="1" dirty="0"/>
                  <a:t>Inference on the Mean of a population, variance known</a:t>
                </a:r>
              </a:p>
              <a:p>
                <a:pPr lvl="1"/>
                <a:r>
                  <a:rPr sz="2000" dirty="0"/>
                  <a:t>Assumptions:</a:t>
                </a:r>
              </a:p>
              <a:p>
                <a:pPr lvl="2"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18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8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sz="18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18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8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sz="180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sz="180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80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sz="180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sz="1800" dirty="0"/>
                  <a:t> is a random sample of size </a:t>
                </a:r>
                <a14:m>
                  <m:oMath xmlns:m="http://schemas.openxmlformats.org/officeDocument/2006/math">
                    <m:r>
                      <a:rPr sz="180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sz="1800" dirty="0"/>
                  <a:t> from a population</a:t>
                </a:r>
              </a:p>
              <a:p>
                <a:pPr lvl="2">
                  <a:buAutoNum type="arabicPeriod"/>
                </a:pPr>
                <a:r>
                  <a:rPr sz="1800" dirty="0"/>
                  <a:t>The population is normal, or if it is not normal, the conditions of the central limit theorem apply</a:t>
                </a:r>
              </a:p>
              <a:p>
                <a:pPr lvl="1"/>
                <a:r>
                  <a:rPr sz="2000" dirty="0"/>
                  <a:t>The parameter of interest is </a:t>
                </a:r>
                <a14:m>
                  <m:oMath xmlns:m="http://schemas.openxmlformats.org/officeDocument/2006/math">
                    <m:r>
                      <a:rPr sz="200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sz="2000" dirty="0"/>
              </a:p>
              <a:p>
                <a:pPr lvl="1"/>
                <a:r>
                  <a:rPr sz="2000" dirty="0"/>
                  <a:t>The null hypothesis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00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00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2000">
                        <a:latin typeface="Cambria Math" panose="02040503050406030204" pitchFamily="18" charset="0"/>
                      </a:rPr>
                      <m:t>:</m:t>
                    </m:r>
                    <m:r>
                      <a:rPr sz="2000">
                        <a:latin typeface="Cambria Math" panose="02040503050406030204" pitchFamily="18" charset="0"/>
                      </a:rPr>
                      <m:t>𝜇</m:t>
                    </m:r>
                    <m:r>
                      <a:rPr sz="200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00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sz="20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sz="2000" dirty="0"/>
              </a:p>
              <a:p>
                <a:pPr lvl="1"/>
                <a:r>
                  <a:rPr sz="2000" dirty="0"/>
                  <a:t>The test statistic is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40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40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sz="24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sz="2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bar>
                            <m:barPr>
                              <m:pos m:val="top"/>
                              <m:ctrlPr>
                                <a:rPr sz="2400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sz="240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bar>
                          <m:r>
                            <a:rPr sz="240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40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sz="24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sz="2400">
                              <a:latin typeface="Cambria Math" panose="02040503050406030204" pitchFamily="18" charset="0"/>
                            </a:rPr>
                            <m:t>𝜎</m:t>
                          </m:r>
                          <m:r>
                            <a:rPr sz="2400">
                              <a:latin typeface="Cambria Math" panose="02040503050406030204" pitchFamily="18" charset="0"/>
                            </a:rPr>
                            <m:t>/</m:t>
                          </m:r>
                          <m:rad>
                            <m:radPr>
                              <m:ctrlPr>
                                <a:rPr sz="24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sz="240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sz="2400" dirty="0"/>
              </a:p>
              <a:p>
                <a:pPr marL="0" lvl="0" indent="0">
                  <a:buNone/>
                </a:pPr>
                <a:r>
                  <a:rPr sz="2400" dirty="0"/>
                  <a:t>and has a standard normal distribution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11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t>The alternative hypotheses and corresponding critical value(s) are shown in figure 9-11 on page 209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1R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603500"/>
            <a:ext cx="8229600" cy="2527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Summary for hypothesis test on the mean, variance known</a:t>
            </a:r>
          </a:p>
          <a:p>
            <a:pPr lvl="1"/>
            <a:r>
              <a:t>See the material on the inside cover of your textbook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Lecture 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Agenda</a:t>
            </a:r>
          </a:p>
          <a:p>
            <a:pPr lvl="1"/>
            <a:r>
              <a:t>Start Chapter 9 lecture</a:t>
            </a:r>
          </a:p>
          <a:p>
            <a:pPr lvl="1"/>
            <a:r>
              <a:t>Chapter 8, Case 2 Quiz (assigned 11/13/2025, due 11/18/2025)</a:t>
            </a:r>
          </a:p>
          <a:p>
            <a:pPr lvl="1"/>
            <a:r>
              <a:t>Chapter 8, Case 3 Practice Problems (assigned 11/13/2025, due 11/18/2025)</a:t>
            </a:r>
          </a:p>
          <a:p>
            <a:pPr lvl="1"/>
            <a:r>
              <a:t>New: Chapter 8, Case 3 Quiz (assigned 11/18/2025, due 11/20/2025)</a:t>
            </a:r>
          </a:p>
          <a:p>
            <a:pPr lvl="1"/>
            <a:r>
              <a:t>Attendance</a:t>
            </a:r>
          </a:p>
          <a:p>
            <a:pPr lvl="1"/>
            <a:r>
              <a:t>Questions?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1Summary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3009900"/>
            <a:ext cx="8229600" cy="1689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ex11_1_005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1892300"/>
            <a:ext cx="8229600" cy="39497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2_10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1981200"/>
            <a:ext cx="8229600" cy="3771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2_10_stat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3022600"/>
            <a:ext cx="8229600" cy="16764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66148"/>
                <a:ext cx="8229600" cy="4525963"/>
              </a:xfrm>
            </p:spPr>
            <p:txBody>
              <a:bodyPr>
                <a:normAutofit fontScale="850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Connection between Hypothesis Tests and CI</a:t>
                </a:r>
              </a:p>
              <a:p>
                <a:pPr lvl="1"/>
                <a:r>
                  <a:rPr dirty="0"/>
                  <a:t>There is a close connection between confidence intervals and hypothesis tests</a:t>
                </a:r>
              </a:p>
              <a:p>
                <a:pPr lvl="1"/>
                <a:r>
                  <a:rPr dirty="0"/>
                  <a:t>Consider a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100(1−</m:t>
                    </m:r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)%</m:t>
                    </m:r>
                  </m:oMath>
                </a14:m>
                <a:r>
                  <a:rPr dirty="0"/>
                  <a:t> confidence interval on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dirty="0"/>
                  <a:t> and a hypothesis test of size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dirty="0"/>
                  <a:t> shown below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b>
                              <m:sSubPr>
                                <m:ctrlPr>
                                  <a:rPr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b>
                              <m:sSub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mr>
                        <m:mr>
                          <m:e>
                            <m:r>
                              <a:rPr>
                                <a:latin typeface="Cambria Math" panose="02040503050406030204" pitchFamily="18" charset="0"/>
                              </a:rPr>
                              <m:t> </m:t>
                            </m:r>
                          </m:e>
                        </m:mr>
                      </m:m>
                    </m:oMath>
                  </m:oMathPara>
                </a14:m>
                <a:endParaRPr dirty="0"/>
              </a:p>
              <a:p>
                <a:pPr lvl="1"/>
                <a:r>
                  <a:rPr dirty="0"/>
                  <a:t>The conclusion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will be reached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is not contained within the confidence interval</a:t>
                </a:r>
              </a:p>
              <a:p>
                <a:pPr lvl="1"/>
                <a:r>
                  <a:rPr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is within the confidence interval, we fail to reject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dirty="0"/>
              </a:p>
              <a:p>
                <a:pPr lvl="1"/>
                <a:r>
                  <a:rPr dirty="0"/>
                  <a:t>The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100(1−</m:t>
                    </m:r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)%</m:t>
                    </m:r>
                  </m:oMath>
                </a14:m>
                <a:r>
                  <a:rPr dirty="0"/>
                  <a:t> confidence interval on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dirty="0"/>
                  <a:t> is the acceptance region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66148"/>
                <a:ext cx="8229600" cy="4525963"/>
              </a:xfrm>
              <a:blipFill>
                <a:blip r:embed="rId2"/>
                <a:stretch>
                  <a:fillRect l="-1407" t="-2830" b="-2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83817"/>
                <a:ext cx="8229600" cy="4525963"/>
              </a:xfrm>
            </p:spPr>
            <p:txBody>
              <a:bodyPr>
                <a:normAutofit fontScale="850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b="1" dirty="0"/>
                  <a:t>-values</a:t>
                </a:r>
              </a:p>
              <a:p>
                <a:pPr lvl="1"/>
                <a:r>
                  <a:rPr dirty="0"/>
                  <a:t>Is a widely used alternative to the traditional hypothesis test</a:t>
                </a:r>
              </a:p>
              <a:p>
                <a:pPr lvl="1"/>
                <a:r>
                  <a:rPr dirty="0"/>
                  <a:t>Definition: The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dirty="0"/>
                  <a:t>-value is the smallest level of significance that would lead to reject of the null hypothesis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 with the given data</a:t>
                </a:r>
              </a:p>
              <a:p>
                <a:pPr lvl="1"/>
                <a:r>
                  <a:rPr dirty="0"/>
                  <a:t>Formulas are given below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2[1−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𝛷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(|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|)]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/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two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tailed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test</m:t>
                                </m:r>
                              </m:e>
                            </m:mr>
                            <m:m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𝛷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/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upper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tailed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test</m:t>
                                </m:r>
                              </m:e>
                            </m:mr>
                            <m:mr>
                              <m:e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𝛷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m:rPr>
                                    <m:nor/>
                                  </m:rPr>
                                  <a:rPr/>
                                  <m:t>for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a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lower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tailed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/>
                                  <m:t>test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dirty="0"/>
              </a:p>
              <a:p>
                <a:pPr lvl="1"/>
                <a:r>
                  <a:rPr dirty="0"/>
                  <a:t>Usage: if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dirty="0"/>
                  <a:t>-value&lt;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dirty="0"/>
                  <a:t> then the conclusion is reject H0, otherwise fail to reject H0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83817"/>
                <a:ext cx="8229600" cy="4525963"/>
              </a:xfrm>
              <a:blipFill>
                <a:blip r:embed="rId2"/>
                <a:stretch>
                  <a:fillRect t="-2830" r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1 2-sided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1 Lower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Handouts</a:t>
            </a:r>
          </a:p>
          <a:p>
            <a:pPr lvl="1"/>
            <a:r>
              <a:rPr>
                <a:hlinkClick r:id="rId2"/>
              </a:rPr>
              <a:t>Lecture 23 Slides</a:t>
            </a:r>
          </a:p>
          <a:p>
            <a:pPr lvl="1"/>
            <a:r>
              <a:t>Lecture 23 Slides - marked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1 Upper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66147"/>
                <a:ext cx="8229600" cy="4525963"/>
              </a:xfrm>
            </p:spPr>
            <p:txBody>
              <a:bodyPr>
                <a:normAutofit fontScale="85000" lnSpcReduction="1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Type II error and sample size for a two-tailed test</a:t>
                </a:r>
              </a:p>
              <a:p>
                <a:pPr lvl="1"/>
                <a:r>
                  <a:rPr dirty="0"/>
                  <a:t>Probability of type II error for the two-tailed test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dirty="0"/>
              </a:p>
              <a:p>
                <a:pPr marL="0" lvl="0" indent="0">
                  <a:buNone/>
                </a:pPr>
                <a:r>
                  <a:rPr dirty="0"/>
                  <a:t>where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+</m:t>
                    </m:r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endParaRPr dirty="0"/>
              </a:p>
              <a:p>
                <a:pPr lvl="1"/>
                <a:r>
                  <a:rPr dirty="0"/>
                  <a:t>The sample to detect a difference between the true and hypothesized mean of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dirty="0"/>
                  <a:t> with power at least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1−</m:t>
                    </m:r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dirty="0"/>
                  <a:t> is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dirty="0"/>
              </a:p>
              <a:p>
                <a:pPr marL="0" lvl="0" indent="0">
                  <a:buNone/>
                </a:pPr>
                <a:r>
                  <a:rPr dirty="0"/>
                  <a:t>where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  <m:r>
                      <a:rPr>
                        <a:latin typeface="Cambria Math" panose="02040503050406030204" pitchFamily="18" charset="0"/>
                      </a:rPr>
                      <m:t>=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66147"/>
                <a:ext cx="8229600" cy="4525963"/>
              </a:xfrm>
              <a:blipFill>
                <a:blip r:embed="rId2"/>
                <a:stretch>
                  <a:fillRect l="-1407" t="-2156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6278" y="120374"/>
                <a:ext cx="8229600" cy="4525963"/>
              </a:xfrm>
            </p:spPr>
            <p:txBody>
              <a:bodyPr>
                <a:normAutofit fontScale="70000" lnSpcReduction="2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Type II error and sample size for the one-tailed tests</a:t>
                </a:r>
              </a:p>
              <a:p>
                <a:pPr lvl="1"/>
                <a:r>
                  <a:rPr dirty="0"/>
                  <a:t>For an upper-tailed test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dirty="0"/>
              </a:p>
              <a:p>
                <a:pPr lvl="1"/>
                <a:r>
                  <a:rPr dirty="0"/>
                  <a:t>For a lower-tailed test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>
                          <a:latin typeface="Cambria Math" panose="02040503050406030204" pitchFamily="18" charset="0"/>
                        </a:rPr>
                        <m:t>=1−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𝛷</m:t>
                      </m:r>
                      <m:d>
                        <m: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dirty="0"/>
              </a:p>
              <a:p>
                <a:pPr lvl="1"/>
                <a:r>
                  <a:rPr dirty="0"/>
                  <a:t>The sample size required to detect a difference between the true mean and hypothesized mean of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dirty="0"/>
                  <a:t> with power at least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1−</m:t>
                    </m:r>
                    <m:r>
                      <a:rPr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dirty="0"/>
                  <a:t> is</a:t>
                </a:r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sub>
                          </m:sSub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dirty="0"/>
              </a:p>
              <a:p>
                <a:pPr marL="0" lvl="0" indent="0">
                  <a:buNone/>
                </a:pPr>
                <a:r>
                  <a:rPr dirty="0"/>
                  <a:t>If </a:t>
                </a:r>
                <a14:m>
                  <m:oMath xmlns:m="http://schemas.openxmlformats.org/officeDocument/2006/math">
                    <m:r>
                      <a:rPr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dirty="0"/>
                  <a:t> is not an integer, round up to the nearest integer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6278" y="120374"/>
                <a:ext cx="8229600" cy="4525963"/>
              </a:xfrm>
              <a:blipFill>
                <a:blip r:embed="rId2"/>
                <a:stretch>
                  <a:fillRect l="-963" t="-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R: Chapter 9 Case 1 Hypothesis Testing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2_10_zTes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55700" y="1600200"/>
            <a:ext cx="68326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using OC-Curve</a:t>
            </a:r>
          </a:p>
          <a:p>
            <a:pPr marL="0" lvl="0" indent="0">
              <a:buNone/>
            </a:pPr>
            <a:r>
              <a:t>Find the power when the true mean value is 3.325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_c1_ocCurveC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33500" y="1600200"/>
            <a:ext cx="64643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R: Chapter 9 Case 1 Power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2_10_powe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68500" y="1600200"/>
            <a:ext cx="52197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Type II Error Rate and Sample Size</a:t>
            </a:r>
          </a:p>
          <a:p>
            <a:pPr lvl="1"/>
            <a:r>
              <a:t>You will not be required to calculate or use OC-curves</a:t>
            </a:r>
          </a:p>
          <a:p>
            <a:pPr lvl="1"/>
            <a:r>
              <a:t>You must understand the concept and be able to correctly identity type I and type II error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Tuesday Lecture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Thursday Lecture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11/18</a:t>
                      </a:r>
                      <a:r>
                        <a:t> - Chapter 9 (part 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11/25</a:t>
                      </a:r>
                      <a:r>
                        <a:t> - Chapter 9 (part 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11/25</a:t>
                      </a:r>
                      <a:r>
                        <a:t> - Chapter 9 (part 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11/27</a:t>
                      </a:r>
                      <a:r>
                        <a:t> - Thanksgiving Holiday (no class)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12/2</a:t>
                      </a:r>
                      <a:r>
                        <a:t> - Chapter 9 (part 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12/4</a:t>
                      </a:r>
                      <a:r>
                        <a:t> - Linear Regression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12/9</a:t>
                      </a:r>
                      <a:r>
                        <a:t> - Review Session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b="1"/>
                        <a:t>12/11</a:t>
                      </a:r>
                      <a:r>
                        <a:t> - Study Day (no class)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Chapter 9, Case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Hypothesis Test on the Mean, Variance Unknown</a:t>
            </a:r>
          </a:p>
          <a:p>
            <a:pPr lvl="1"/>
            <a:r>
              <a:t>Much more common case than variance known</a:t>
            </a:r>
          </a:p>
          <a:p>
            <a:pPr lvl="1"/>
            <a:r>
              <a:t>Substitute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𝑆</m:t>
                </m:r>
              </m:oMath>
            </a14:m>
            <a:r>
              <a:t> for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𝜎</m:t>
                </m:r>
              </m:oMath>
            </a14:m>
            <a:endParaRPr/>
          </a:p>
          <a:p>
            <a:pPr lvl="1"/>
            <a:r>
              <a:t>The test statistics is now a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r>
              <a:t> random variable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𝑇</m:t>
                  </m:r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bar>
                        <m:barPr>
                          <m:pos m:val="top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ba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num>
                    <m:den>
                      <m:r>
                        <a:rPr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>
                          <a:latin typeface="Cambria Math" panose="02040503050406030204" pitchFamily="18" charset="0"/>
                        </a:rPr>
                        <m:t>/</m:t>
                      </m:r>
                      <m:rad>
                        <m:ra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rad>
                    </m:den>
                  </m:f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Summary of Case 2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ase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3416300"/>
            <a:ext cx="8229600" cy="876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9.3.6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917700" y="1600200"/>
            <a:ext cx="53086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stat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743200"/>
            <a:ext cx="8229600" cy="2247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box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97000" y="1600200"/>
            <a:ext cx="63500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Classical Approach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Hypothesis Test Using R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ttes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120900"/>
            <a:ext cx="8229600" cy="3467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The final exam for MANE 3332.01 is </a:t>
            </a:r>
            <a:r>
              <a:rPr b="1"/>
              <a:t>Thursday December 18, 2025 at 10:15 AM - 12:00 PM</a:t>
            </a:r>
            <a:r>
              <a:t>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Normal Probability Plot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norm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82900" y="1600200"/>
            <a:ext cx="33655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𝑃</m:t>
                </m:r>
              </m:oMath>
            </a14:m>
            <a:r>
              <a:rPr b="1"/>
              <a:t>-values</a:t>
            </a:r>
          </a:p>
          <a:p>
            <a:pPr lvl="1"/>
            <a:r>
              <a:t>More difficult to calculate since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r>
              <a:t>-tables only contain a few quantiles</a:t>
            </a:r>
          </a:p>
          <a:p>
            <a:pPr lvl="1"/>
            <a:r>
              <a:t>Can use tables to generate bounds on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</a:t>
            </a:r>
          </a:p>
          <a:p>
            <a:pPr lvl="1"/>
            <a:r>
              <a:t>Software will provide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P-values from R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ttes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120900"/>
            <a:ext cx="8229600" cy="3467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Calculations</a:t>
            </a:r>
          </a:p>
          <a:p>
            <a:pPr lvl="1"/>
            <a:r>
              <a:t>Are much more complicated</a:t>
            </a:r>
          </a:p>
          <a:p>
            <a:pPr lvl="1"/>
            <a:r>
              <a:t>The true distribution is now a non-central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𝑡</m:t>
                </m:r>
              </m:oMath>
            </a14:m>
            <a:endParaRPr/>
          </a:p>
          <a:p>
            <a:pPr lvl="1"/>
            <a:r>
              <a:t>Use tables to solve (Chart VII in appendix) or software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 using R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powe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057400"/>
            <a:ext cx="8229600" cy="3594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Sample Size using R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3_6_sample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108200"/>
            <a:ext cx="8229600" cy="3505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apa006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 rot="16200000">
            <a:off x="951885" y="-951887"/>
            <a:ext cx="6785237" cy="8689009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2-sided Practice Problems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Lower Practice Problems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2 Upper Practice Problems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Case 3. Hypothesis Test on Variance of Normal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t>The test statistics is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random variable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sSubSup>
                    <m:sSubSupPr>
                      <m:ctrlPr>
                        <a:rPr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>
                          <a:latin typeface="Cambria Math" panose="02040503050406030204" pitchFamily="18" charset="0"/>
                        </a:rPr>
                        <m:t>𝜒</m:t>
                      </m:r>
                    </m:e>
                    <m:sub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</m:sub>
                    <m:sup>
                      <m:r>
                        <a:rPr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>
                          <a:latin typeface="Cambria Math" panose="02040503050406030204" pitchFamily="18" charset="0"/>
                        </a:rPr>
                        <m:t>(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−1)</m:t>
                      </m:r>
                      <m:sSup>
                        <m:s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sSubSup>
                        <m:sSubSup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den>
                  </m:f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img032.jp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489200"/>
            <a:ext cx="8229600" cy="27559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t> - The table below summarizes the three possible hypothesis tests. The rejection regions are clearly shown in Figure 9-17 on page 222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Figure 9-17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fig9_17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552700"/>
            <a:ext cx="8229600" cy="26035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Summary</a:t>
            </a:r>
          </a:p>
          <a:p>
            <a:pPr lvl="1"/>
            <a:r>
              <a:t>See summary in your textbook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iSquareTest000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3352800"/>
            <a:ext cx="8229600" cy="10160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Introduction to Hypothesis 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Decision Making for a Single Sample</a:t>
            </a:r>
          </a:p>
          <a:p>
            <a:pPr lvl="1"/>
            <a:r>
              <a:t>Inferential statistics consists of methods used to make decisions or draw conclusions about a population using information contained in a sample</a:t>
            </a:r>
          </a:p>
          <a:p>
            <a:pPr lvl="1"/>
            <a:r>
              <a:t>Inference is divided into two major areas:</a:t>
            </a:r>
          </a:p>
          <a:p>
            <a:pPr lvl="2"/>
            <a:r>
              <a:t>Parameter estimation (both point and interval)</a:t>
            </a:r>
          </a:p>
          <a:p>
            <a:pPr lvl="2"/>
            <a:r>
              <a:t>Hypothesis testing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</a:t>
            </a:r>
          </a:p>
          <a:p>
            <a:pPr marL="0" lvl="0" indent="0">
              <a:buNone/>
            </a:pPr>
            <a:r>
              <a:t>Problem taken from Ostle, Turner, Hicks and McElrath (1996). </a:t>
            </a:r>
            <a:r>
              <a:rPr i="1"/>
              <a:t>Engineering Statistics: The Industrial Experience.</a:t>
            </a:r>
            <a:r>
              <a:t> Duxbury Press.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882900"/>
            <a:ext cx="8229600" cy="1955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Statistics for Problem 7.108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_statistics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768600"/>
            <a:ext cx="8229600" cy="2197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Classical Approach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Plots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_box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73100" y="1600200"/>
            <a:ext cx="77978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Plots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_qqPlot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295400" y="1600200"/>
            <a:ext cx="65659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7.108 Shapiro-Wilks Test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148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lvl="0" indent="0">
              <a:spcBef>
                <a:spcPts val="3000"/>
              </a:spcBef>
              <a:buNone/>
            </a:pPr>
            <a:r>
              <a:rPr b="1" dirty="0"/>
              <a:t>Overview of Statistical Hypotheses</a:t>
            </a:r>
          </a:p>
          <a:p>
            <a:pPr lvl="1"/>
            <a:r>
              <a:rPr dirty="0"/>
              <a:t>Many engineering problems require a decision to be made regarding some statement about a parameter</a:t>
            </a:r>
          </a:p>
          <a:p>
            <a:pPr lvl="2"/>
            <a:r>
              <a:rPr dirty="0"/>
              <a:t>The statement is called a </a:t>
            </a:r>
            <a:r>
              <a:rPr b="1" dirty="0"/>
              <a:t>hypothesis</a:t>
            </a:r>
          </a:p>
          <a:p>
            <a:pPr lvl="2"/>
            <a:r>
              <a:rPr dirty="0"/>
              <a:t>The decision-making process about the hypothesis is call </a:t>
            </a:r>
            <a:r>
              <a:rPr b="1" dirty="0"/>
              <a:t>hypothesis testing</a:t>
            </a:r>
          </a:p>
          <a:p>
            <a:pPr lvl="1"/>
            <a:r>
              <a:rPr dirty="0"/>
              <a:t>Statistical hypothesis testing is usually the data analysis stage of a </a:t>
            </a:r>
            <a:r>
              <a:rPr b="1" dirty="0"/>
              <a:t>comparative experiment</a:t>
            </a:r>
          </a:p>
          <a:p>
            <a:pPr lvl="1"/>
            <a:r>
              <a:rPr dirty="0"/>
              <a:t>A procedure leading to a decision about a particular hypothesis is called a </a:t>
            </a:r>
            <a:r>
              <a:rPr b="1" dirty="0"/>
              <a:t>test of hypothesis</a:t>
            </a:r>
          </a:p>
          <a:p>
            <a:pPr lvl="1"/>
            <a:r>
              <a:rPr dirty="0"/>
              <a:t>Testing the hypothesis involves taking a random sample, computing a </a:t>
            </a:r>
            <a:r>
              <a:rPr b="1" dirty="0"/>
              <a:t>test statistic</a:t>
            </a:r>
            <a:r>
              <a:rPr dirty="0"/>
              <a:t> from the sample data and then using the to make a decision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_shapiro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882900"/>
            <a:ext cx="8229600" cy="19431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 i="1"/>
              <a:t>p</a:t>
            </a:r>
            <a:r>
              <a:rPr b="1"/>
              <a:t>-values</a:t>
            </a:r>
          </a:p>
          <a:p>
            <a:pPr lvl="1"/>
            <a:r>
              <a:t>Very similar to the case for the mean of a normal population with variance unknown</a:t>
            </a:r>
          </a:p>
          <a:p>
            <a:pPr lvl="1"/>
            <a:r>
              <a:t>Difficult to calculate since the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-tables only contain a few quantiles</a:t>
            </a:r>
          </a:p>
          <a:p>
            <a:pPr lvl="1"/>
            <a:r>
              <a:t>Can use tables to generate bounds on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</a:t>
            </a:r>
          </a:p>
          <a:p>
            <a:pPr lvl="1"/>
            <a:r>
              <a:t>Software will provide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-values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on Variance using R (EnvStats)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7_108_R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130300" y="1600200"/>
            <a:ext cx="6896100" cy="45212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Calculations</a:t>
            </a:r>
          </a:p>
          <a:p>
            <a:pPr lvl="1"/>
            <a:r>
              <a:t>Can be done with OC curves found in Table VII</a:t>
            </a:r>
            <a:r>
              <a:rPr i="1"/>
              <a:t>i</a:t>
            </a:r>
            <a:r>
              <a:t>–</a:t>
            </a:r>
            <a:r>
              <a:rPr i="1"/>
              <a:t>n</a:t>
            </a:r>
          </a:p>
          <a:p>
            <a:pPr lvl="1"/>
            <a:r>
              <a:t>Can be done in software such as R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Test on Standard Deviation</a:t>
            </a:r>
          </a:p>
          <a:p>
            <a:pPr lvl="1"/>
            <a:r>
              <a:t>What about test on standard deviation?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Chapter 9, Case 3 2-sided Practice Problems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3 Lower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Practice Problem Chapter 9, Case 3 Upper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Case 4. Hypothesis Test on a Population Proportion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t>The test statistics for the hypothesis test is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sSub>
                    <m:sSubPr>
                      <m:ctrlPr>
                        <a:rPr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>
                          <a:latin typeface="Cambria Math" panose="02040503050406030204" pitchFamily="18" charset="0"/>
                        </a:rPr>
                        <m:t>𝑍</m:t>
                      </m:r>
                    </m:e>
                    <m:sub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num>
                    <m:den>
                      <m:rad>
                        <m:rad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den>
                  </m:f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36827"/>
                <a:ext cx="8229600" cy="4525963"/>
              </a:xfrm>
            </p:spPr>
            <p:txBody>
              <a:bodyPr>
                <a:normAutofit fontScale="92500" lnSpcReduction="10000"/>
              </a:bodyPr>
              <a:lstStyle/>
              <a:p>
                <a:pPr marL="0" lvl="0" indent="0">
                  <a:spcBef>
                    <a:spcPts val="3000"/>
                  </a:spcBef>
                  <a:buNone/>
                </a:pPr>
                <a:r>
                  <a:rPr b="1" dirty="0"/>
                  <a:t>Statistical Hypothesis</a:t>
                </a:r>
              </a:p>
              <a:p>
                <a:pPr lvl="1"/>
                <a:r>
                  <a:rPr dirty="0"/>
                  <a:t>A </a:t>
                </a:r>
                <a:r>
                  <a:rPr b="1" dirty="0"/>
                  <a:t>statistical hypothesis</a:t>
                </a:r>
                <a:r>
                  <a:rPr dirty="0"/>
                  <a:t> is a statement about the parameters of one or more populations</a:t>
                </a:r>
              </a:p>
              <a:p>
                <a:pPr lvl="1"/>
                <a:r>
                  <a:rPr dirty="0"/>
                  <a:t>A statistical hypothesis has two parts a null hypothesis (denoted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dirty="0"/>
                  <a:t>) and an alternative hypothesis (denoted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dirty="0"/>
                  <a:t>)</a:t>
                </a:r>
              </a:p>
              <a:p>
                <a:pPr lvl="2"/>
                <a:r>
                  <a:rPr dirty="0"/>
                  <a:t>The null hypothesis contains an equality statement about the value of parameter. For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=12</m:t>
                    </m:r>
                    <m:r>
                      <m:rPr>
                        <m:nor/>
                      </m:rPr>
                      <a:rPr/>
                      <m:t> </m:t>
                    </m:r>
                    <m:r>
                      <m:rPr>
                        <m:nor/>
                      </m:rPr>
                      <a:rPr/>
                      <m:t>ounces</m:t>
                    </m:r>
                  </m:oMath>
                </a14:m>
                <a:r>
                  <a:rPr dirty="0"/>
                  <a:t>.</a:t>
                </a:r>
              </a:p>
              <a:p>
                <a:pPr lvl="2"/>
                <a:r>
                  <a:rPr dirty="0"/>
                  <a:t>There are three possible alternative hypotheses: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≠12</m:t>
                    </m:r>
                  </m:oMath>
                </a14:m>
                <a:r>
                  <a:rPr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&lt;12</m:t>
                    </m:r>
                  </m:oMath>
                </a14:m>
                <a:r>
                  <a:rPr dirty="0"/>
                  <a:t>,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>
                        <a:latin typeface="Cambria Math" panose="02040503050406030204" pitchFamily="18" charset="0"/>
                      </a:rPr>
                      <m:t>:</m:t>
                    </m:r>
                    <m:r>
                      <a:rPr>
                        <a:latin typeface="Cambria Math" panose="02040503050406030204" pitchFamily="18" charset="0"/>
                      </a:rPr>
                      <m:t>𝜇</m:t>
                    </m:r>
                    <m:r>
                      <a:rPr>
                        <a:latin typeface="Cambria Math" panose="02040503050406030204" pitchFamily="18" charset="0"/>
                      </a:rPr>
                      <m:t>&gt;12</m:t>
                    </m:r>
                  </m:oMath>
                </a14:m>
                <a:endParaRPr dirty="0"/>
              </a:p>
              <a:p>
                <a:pPr lvl="2"/>
                <a:r>
                  <a:rPr dirty="0"/>
                  <a:t>The goal of the research will determine the appropriate alternative hypothesis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36827"/>
                <a:ext cx="8229600" cy="4525963"/>
              </a:xfrm>
              <a:blipFill>
                <a:blip r:embed="rId2"/>
                <a:stretch>
                  <a:fillRect l="-1704" t="-2692" r="-1704" b="-1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ch9Case4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3429000"/>
            <a:ext cx="8229600" cy="8763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9.5.2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p9_5_2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2628900"/>
            <a:ext cx="8229600" cy="2463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Problem 9.5.2 Classic Approach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Power Calculations</a:t>
            </a:r>
          </a:p>
          <a:p>
            <a:pPr lvl="1"/>
            <a:r>
              <a:t>For the two-sided alternative hypothesis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m>
                    <m:mPr>
                      <m:mcs>
                        <m:mc>
                          <m:mcPr>
                            <m:count m:val="3"/>
                            <m:mcJc m:val="center"/>
                          </m:mcPr>
                        </m:mc>
                      </m:mcs>
                      <m:ctrlPr>
                        <a:rPr>
                          <a:latin typeface="Cambria Math" panose="02040503050406030204" pitchFamily="18" charset="0"/>
                        </a:rPr>
                      </m:ctrlPr>
                    </m:mPr>
                    <m:mr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=</m:t>
                        </m:r>
                      </m:e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𝛷</m:t>
                        </m:r>
                        <m:d>
                          <m:dPr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/2</m:t>
                                    </m:r>
                                  </m:sub>
                                </m:sSub>
                                <m:rad>
                                  <m:rad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)/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rad>
                              </m:num>
                              <m:den>
                                <m:rad>
                                  <m:rad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)/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</m:mr>
                    <m:mr>
                      <m:e/>
                      <m:e/>
                      <m:e>
                        <m:r>
                          <a:rPr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>
                            <a:latin typeface="Cambria Math" panose="02040503050406030204" pitchFamily="18" charset="0"/>
                          </a:rPr>
                          <m:t>𝛷</m:t>
                        </m:r>
                        <m:d>
                          <m:dPr>
                            <m:ctrlPr>
                              <a:rPr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/2</m:t>
                                    </m:r>
                                  </m:sub>
                                </m:sSub>
                                <m:rad>
                                  <m:rad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sSub>
                                      <m:sSubPr>
                                        <m:ctrlPr>
                                          <a:rPr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)/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rad>
                              </m:num>
                              <m:den>
                                <m:rad>
                                  <m:radPr>
                                    <m:ctrlPr>
                                      <a:rPr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)/</m:t>
                                    </m:r>
                                    <m:r>
                                      <a:rPr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rad>
                              </m:den>
                            </m:f>
                          </m:e>
                        </m:d>
                      </m:e>
                    </m:mr>
                  </m:m>
                </m:oMath>
              </m:oMathPara>
            </a14:m>
            <a:endParaRPr/>
          </a:p>
          <a:p>
            <a:pPr lvl="1"/>
            <a:r>
              <a:t>If the alternative is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𝐻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>
                    <a:latin typeface="Cambria Math" panose="02040503050406030204" pitchFamily="18" charset="0"/>
                  </a:rPr>
                  <m:t>:</m:t>
                </m:r>
                <m:r>
                  <a:rPr>
                    <a:latin typeface="Cambria Math" panose="02040503050406030204" pitchFamily="18" charset="0"/>
                  </a:rPr>
                  <m:t>𝑝</m:t>
                </m:r>
                <m:r>
                  <a:rPr>
                    <a:latin typeface="Cambria Math" panose="02040503050406030204" pitchFamily="18" charset="0"/>
                  </a:rPr>
                  <m:t>&lt;</m:t>
                </m:r>
                <m:sSub>
                  <m:sSubPr>
                    <m:ctrlPr>
                      <a:rPr i="1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</m:oMath>
            </a14:m>
            <a:endParaRPr/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𝛽</m:t>
                  </m:r>
                  <m:r>
                    <a:rPr>
                      <a:latin typeface="Cambria Math" panose="02040503050406030204" pitchFamily="18" charset="0"/>
                    </a:rPr>
                    <m:t>=1−</m:t>
                  </m:r>
                  <m:r>
                    <a:rPr>
                      <a:latin typeface="Cambria Math" panose="02040503050406030204" pitchFamily="18" charset="0"/>
                    </a:rPr>
                    <m:t>𝛷</m:t>
                  </m:r>
                  <m:d>
                    <m:d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dPr>
                    <m:e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ad>
                            <m:ra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e>
                  </m:d>
                </m:oMath>
              </m:oMathPara>
            </a14:m>
            <a:endParaRPr/>
          </a:p>
          <a:p>
            <a:pPr lvl="1"/>
            <a:r>
              <a:t>and finally if the alternative hypothesis is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𝐻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1</m:t>
                    </m:r>
                  </m:sub>
                </m:sSub>
                <m:r>
                  <a:rPr>
                    <a:latin typeface="Cambria Math" panose="02040503050406030204" pitchFamily="18" charset="0"/>
                  </a:rPr>
                  <m:t>:</m:t>
                </m:r>
                <m:r>
                  <a:rPr>
                    <a:latin typeface="Cambria Math" panose="02040503050406030204" pitchFamily="18" charset="0"/>
                  </a:rPr>
                  <m:t>𝑝</m:t>
                </m:r>
                <m:r>
                  <a:rPr>
                    <a:latin typeface="Cambria Math" panose="02040503050406030204" pitchFamily="18" charset="0"/>
                  </a:rPr>
                  <m:t>&gt;</m:t>
                </m:r>
                <m:sSub>
                  <m:sSubPr>
                    <m:ctrlPr>
                      <a:rPr i="1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0</m:t>
                    </m:r>
                  </m:sub>
                </m:sSub>
              </m:oMath>
            </a14:m>
            <a:endParaRPr/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𝛽</m:t>
                  </m:r>
                  <m:r>
                    <a:rPr>
                      <a:latin typeface="Cambria Math" panose="02040503050406030204" pitchFamily="18" charset="0"/>
                    </a:rPr>
                    <m:t>=</m:t>
                  </m:r>
                  <m:r>
                    <a:rPr>
                      <a:latin typeface="Cambria Math" panose="02040503050406030204" pitchFamily="18" charset="0"/>
                    </a:rPr>
                    <m:t>𝛷</m:t>
                  </m:r>
                  <m:d>
                    <m:d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dPr>
                    <m:e>
                      <m:f>
                        <m:f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b>
                          </m:sSub>
                          <m:rad>
                            <m:ra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num>
                        <m:den>
                          <m:rad>
                            <m:rad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)/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rad>
                        </m:den>
                      </m:f>
                    </m:e>
                  </m:d>
                </m:oMath>
              </m:oMathPara>
            </a14:m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Sample Size</a:t>
            </a:r>
          </a:p>
          <a:p>
            <a:pPr lvl="1"/>
            <a:r>
              <a:t>Sample size requirements to satisfy type II(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𝛽</m:t>
                </m:r>
              </m:oMath>
            </a14:m>
            <a:r>
              <a:t>) error constraints for a two-tailed hypothesis test is given by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r>
                    <a:rPr>
                      <a:latin typeface="Cambria Math" panose="02040503050406030204" pitchFamily="18" charset="0"/>
                    </a:rPr>
                    <m:t>𝑛</m:t>
                  </m:r>
                  <m:r>
                    <a:rPr>
                      <a:latin typeface="Cambria Math" panose="02040503050406030204" pitchFamily="18" charset="0"/>
                    </a:rPr>
                    <m:t>=</m:t>
                  </m:r>
                  <m:sSup>
                    <m:sSup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sSupPr>
                    <m:e>
                      <m:d>
                        <m:dPr>
                          <m:begChr m:val="["/>
                          <m:endChr m:val="]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b>
                              </m:sSub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sub>
                              </m:sSub>
                              <m:rad>
                                <m:ra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(1−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rad>
                            </m:num>
                            <m:den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e>
                    <m:sup>
                      <m:r>
                        <a:rPr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>
                      <a:latin typeface="Cambria Math" panose="02040503050406030204" pitchFamily="18" charset="0"/>
                    </a:rPr>
                    <m:t>.</m:t>
                  </m:r>
                </m:oMath>
              </m:oMathPara>
            </a14:m>
            <a:endParaRPr/>
          </a:p>
          <a:p>
            <a:pPr lvl="1"/>
            <a:r>
              <a:t>For a sample size for a one-sided test substitute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𝑧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</m:sub>
                </m:sSub>
              </m:oMath>
            </a14:m>
            <a:r>
              <a:t> for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𝑧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/2</m:t>
                    </m:r>
                  </m:sub>
                </m:sSub>
              </m:oMath>
            </a14:m>
            <a:r>
              <a:t>.</a:t>
            </a:r>
          </a:p>
          <a:p>
            <a:pPr lvl="1"/>
            <a:r>
              <a:t>Problem 9.95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t>Testing for Goodness of Fit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t>Material is presented in section 9-7 of your textbook</a:t>
            </a:r>
          </a:p>
          <a:p>
            <a:pPr lvl="1"/>
            <a:r>
              <a:t>Procedure determines if the sample data is from a specified underlying distribution</a:t>
            </a:r>
          </a:p>
          <a:p>
            <a:pPr lvl="1"/>
            <a:r>
              <a:t>Procedure uses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distribution</a:t>
            </a:r>
          </a:p>
          <a:p>
            <a:pPr lvl="1"/>
            <a:r>
              <a:t>Example 9-12 presents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goodness of fit test for a Poisson example</a:t>
            </a:r>
          </a:p>
          <a:p>
            <a:pPr lvl="1"/>
            <a:r>
              <a:t>Example 9-13 presents a </a:t>
            </a:r>
            <a14:m xmlns:a14="http://schemas.microsoft.com/office/drawing/2010/main">
              <m:oMath xmlns:m="http://schemas.openxmlformats.org/officeDocument/2006/math">
                <m:sSup>
                  <m:sSupPr>
                    <m:ctrlPr>
                      <a:rPr>
                        <a:latin typeface="Cambria Math" panose="02040503050406030204" pitchFamily="18" charset="0"/>
                      </a:rPr>
                    </m:ctrlPr>
                  </m:s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  <a:r>
              <a:t> goodness of fit test for a normal example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Procedure</a:t>
            </a:r>
          </a:p>
          <a:p>
            <a:pPr lvl="1">
              <a:buAutoNum type="arabicPeriod"/>
            </a:pPr>
            <a:r>
              <a:t>Collect a random sample of size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𝑛</m:t>
                </m:r>
              </m:oMath>
            </a14:m>
            <a:r>
              <a:t> from a population with an unknown distribution,</a:t>
            </a:r>
          </a:p>
          <a:p>
            <a:pPr lvl="1">
              <a:buAutoNum type="arabicPeriod"/>
            </a:pPr>
            <a:r>
              <a:t>Arrange the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𝑛</m:t>
                </m:r>
              </m:oMath>
            </a14:m>
            <a:r>
              <a:t> observations in a frequency distribution containing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𝑘</m:t>
                </m:r>
              </m:oMath>
            </a14:m>
            <a:r>
              <a:t> classes</a:t>
            </a:r>
          </a:p>
          <a:p>
            <a:pPr lvl="1">
              <a:buAutoNum type="arabicPeriod"/>
            </a:pPr>
            <a:r>
              <a:t>Calculate the observed frequency in each class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𝑂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</m:oMath>
            </a14:m>
            <a:r>
              <a:t>,</a:t>
            </a:r>
          </a:p>
          <a:p>
            <a:pPr lvl="1">
              <a:buAutoNum type="arabicPeriod"/>
            </a:pPr>
            <a:r>
              <a:t>From the hypothesized distribution, calculate the expected frequency in class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𝑖</m:t>
                </m:r>
              </m:oMath>
            </a14:m>
            <a:r>
              <a:t>, denoted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𝐸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</m:oMath>
            </a14:m>
            <a:r>
              <a:t> (if </a:t>
            </a:r>
            <a14:m xmlns:a14="http://schemas.microsoft.com/office/drawing/2010/main">
              <m:oMath xmlns:m="http://schemas.openxmlformats.org/officeDocument/2006/math">
                <m:sSub>
                  <m:sSubPr>
                    <m:ctrlPr>
                      <a:rPr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>
                        <a:latin typeface="Cambria Math" panose="02040503050406030204" pitchFamily="18" charset="0"/>
                      </a:rPr>
                      <m:t>𝐸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𝑖</m:t>
                    </m:r>
                  </m:sub>
                </m:sSub>
              </m:oMath>
            </a14:m>
            <a:r>
              <a:t> is small combine classes)</a:t>
            </a:r>
          </a:p>
          <a:p>
            <a:pPr lvl="1">
              <a:buAutoNum type="arabicPeriod"/>
            </a:pPr>
            <a:r>
              <a:t>Calculate the test statistic</a:t>
            </a:r>
          </a:p>
          <a:p>
            <a:pPr marL="0" lvl="0" indent="0">
              <a:buNone/>
            </a:pPr>
            <a14:m xmlns:a14="http://schemas.microsoft.com/office/drawing/2010/main">
              <m:oMathPara xmlns:m="http://schemas.openxmlformats.org/officeDocument/2006/math">
                <m:oMathParaPr>
                  <m:jc m:val="center"/>
                </m:oMathParaPr>
                <m:oMath xmlns:m="http://schemas.openxmlformats.org/officeDocument/2006/math">
                  <m:sSubSup>
                    <m:sSubSupPr>
                      <m:ctrlPr>
                        <a:rPr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>
                          <a:latin typeface="Cambria Math" panose="02040503050406030204" pitchFamily="18" charset="0"/>
                        </a:rPr>
                        <m:t>𝜒</m:t>
                      </m:r>
                    </m:e>
                    <m:sub>
                      <m:r>
                        <a:rPr>
                          <a:latin typeface="Cambria Math" panose="02040503050406030204" pitchFamily="18" charset="0"/>
                        </a:rPr>
                        <m:t>0</m:t>
                      </m:r>
                    </m:sub>
                    <m:sup>
                      <m:r>
                        <a:rPr>
                          <a:latin typeface="Cambria Math" panose="02040503050406030204" pitchFamily="18" charset="0"/>
                        </a:rPr>
                        <m:t>2</m:t>
                      </m:r>
                    </m:sup>
                  </m:sSubSup>
                  <m:r>
                    <a:rPr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i="1">
                          <a:latin typeface="Cambria Math" panose="02040503050406030204" pitchFamily="18" charset="0"/>
                        </a:rPr>
                      </m:ctrlPr>
                    </m:fPr>
                    <m:num>
                      <m:nary>
                        <m:naryPr>
                          <m:chr m:val="∑"/>
                          <m:limLoc m:val="undOvr"/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p>
                            <m:sSupPr>
                              <m:ctrlPr>
                                <a:rPr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num>
                    <m:den>
                      <m:sSub>
                        <m:sSubPr>
                          <m:ctrlPr>
                            <a:rPr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den>
                  </m:f>
                </m:oMath>
              </m:oMathPara>
            </a14:m>
            <a:endParaRPr/>
          </a:p>
          <a:p>
            <a:pPr lvl="1">
              <a:buAutoNum type="arabicPeriod" startAt="6"/>
            </a:pPr>
            <a:r>
              <a:t>Reject the null hypothesis if the calculated value of the test statistic </a:t>
            </a:r>
            <a14:m xmlns:a14="http://schemas.microsoft.com/office/drawing/2010/main">
              <m:oMath xmlns:m="http://schemas.openxmlformats.org/officeDocument/2006/math">
                <m:sSubSup>
                  <m:sSubSupPr>
                    <m:ctrlPr>
                      <a:rPr>
                        <a:latin typeface="Cambria Math" panose="02040503050406030204" pitchFamily="18" charset="0"/>
                      </a:rPr>
                    </m:ctrlPr>
                  </m:sSub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0</m:t>
                    </m:r>
                  </m:sub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  <m:r>
                  <a:rPr>
                    <a:latin typeface="Cambria Math" panose="02040503050406030204" pitchFamily="18" charset="0"/>
                  </a:rPr>
                  <m:t>&gt;</m:t>
                </m:r>
                <m:sSubSup>
                  <m:sSubSupPr>
                    <m:ctrlPr>
                      <a:rPr i="1">
                        <a:latin typeface="Cambria Math" panose="02040503050406030204" pitchFamily="18" charset="0"/>
                      </a:rPr>
                    </m:ctrlPr>
                  </m:sSubSupPr>
                  <m:e>
                    <m:r>
                      <a:rPr>
                        <a:latin typeface="Cambria Math" panose="02040503050406030204" pitchFamily="18" charset="0"/>
                      </a:rPr>
                      <m:t>𝜒</m:t>
                    </m:r>
                  </m:e>
                  <m:sub>
                    <m:r>
                      <a:rPr>
                        <a:latin typeface="Cambria Math" panose="02040503050406030204" pitchFamily="18" charset="0"/>
                      </a:rPr>
                      <m:t>𝛼</m:t>
                    </m:r>
                    <m:r>
                      <a:rPr>
                        <a:latin typeface="Cambria Math" panose="02040503050406030204" pitchFamily="18" charset="0"/>
                      </a:rPr>
                      <m:t>,</m:t>
                    </m:r>
                    <m:r>
                      <a:rPr>
                        <a:latin typeface="Cambria Math" panose="02040503050406030204" pitchFamily="18" charset="0"/>
                      </a:rPr>
                      <m:t>𝑘</m:t>
                    </m:r>
                    <m:r>
                      <a:rPr>
                        <a:latin typeface="Cambria Math" panose="02040503050406030204" pitchFamily="18" charset="0"/>
                      </a:rPr>
                      <m:t>−</m:t>
                    </m:r>
                    <m:r>
                      <a:rPr>
                        <a:latin typeface="Cambria Math" panose="02040503050406030204" pitchFamily="18" charset="0"/>
                      </a:rPr>
                      <m:t>𝑝</m:t>
                    </m:r>
                    <m:r>
                      <a:rPr>
                        <a:latin typeface="Cambria Math" panose="02040503050406030204" pitchFamily="18" charset="0"/>
                      </a:rPr>
                      <m:t>−1</m:t>
                    </m:r>
                  </m:sub>
                  <m:sup>
                    <m:r>
                      <a:rPr>
                        <a:latin typeface="Cambria Math" panose="02040503050406030204" pitchFamily="18" charset="0"/>
                      </a:rPr>
                      <m:t>2</m:t>
                    </m:r>
                  </m:sup>
                </m:sSubSup>
              </m:oMath>
            </a14:m>
            <a:r>
              <a:t> where </a:t>
            </a:r>
            <a14:m xmlns:a14="http://schemas.microsoft.com/office/drawing/2010/main">
              <m:oMath xmlns:m="http://schemas.openxmlformats.org/officeDocument/2006/math">
                <m:r>
                  <a:rPr>
                    <a:latin typeface="Cambria Math" panose="02040503050406030204" pitchFamily="18" charset="0"/>
                  </a:rPr>
                  <m:t>𝑝</m:t>
                </m:r>
              </m:oMath>
            </a14:m>
            <a:r>
              <a:t> is the number of parameters in the hypothesized distribution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3000"/>
              </a:spcBef>
              <a:buNone/>
            </a:pPr>
            <a:r>
              <a:rPr b="1"/>
              <a:t>Example 9.12, part 1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/ex9_12_a.png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57200" y="1930400"/>
            <a:ext cx="8229600" cy="386080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1749</Words>
  <Application>Microsoft Office PowerPoint</Application>
  <PresentationFormat>On-screen Show (4:3)</PresentationFormat>
  <Paragraphs>207</Paragraphs>
  <Slides>106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0" baseType="lpstr">
      <vt:lpstr>Arial</vt:lpstr>
      <vt:lpstr>Calibri</vt:lpstr>
      <vt:lpstr>Cambria Math</vt:lpstr>
      <vt:lpstr>Office Theme</vt:lpstr>
      <vt:lpstr>MANE 3332.01</vt:lpstr>
      <vt:lpstr>Lecture 23</vt:lpstr>
      <vt:lpstr>PowerPoint Presentation</vt:lpstr>
      <vt:lpstr>PowerPoint Presentation</vt:lpstr>
      <vt:lpstr>PowerPoint Presentation</vt:lpstr>
      <vt:lpstr>PowerPoint Presentation</vt:lpstr>
      <vt:lpstr>Introduction to Hypothesis Testing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9, Case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9, Case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3. Hypothesis Test on Variance of Normal Population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4. Hypothesis Test on a Population Proportion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Testing for Goodness of Fit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9 Summary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app0.xml><?xml version="1.0" encoding="utf-8"?>
<Properties xmlns="http://schemas.openxmlformats.org/officeDocument/2006/extended-properties" xmlns:vt="http://schemas.openxmlformats.org/officeDocument/2006/docPropsVTypes">
  <TotalTime>2</TotalTime>
  <Words>49</Words>
  <Application>Microsoft Office PowerPoint</Application>
  <PresentationFormat>On-screen Show (4:3)</PresentationFormat>
  <Paragraphs>15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Office Theme</vt:lpstr>
      <vt:lpstr>Presentation Title</vt:lpstr>
      <vt:lpstr>Slide Title</vt:lpstr>
      <vt:lpstr>Section header</vt:lpstr>
      <vt:lpstr>Slide Title for Two-Content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>Douglas Timmer</cp:lastModifiedBy>
  <cp:revision>1</cp:revision>
  <dcterms:created xsi:type="dcterms:W3CDTF">2025-11-17T20:11:10Z</dcterms:created>
  <dcterms:modified xsi:type="dcterms:W3CDTF">2025-11-17T20:14:23Z</dcterms:modified>
</cp:coreProperties>
</file>