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4711" autoAdjust="0"/>
  </p:normalViewPr>
  <p:slideViewPr>
    <p:cSldViewPr snapToGrid="0" snapToObjects="1">
      <p:cViewPr varScale="1">
        <p:scale>
          <a:sx n="144" d="100"/>
          <a:sy n="144" d="100"/>
        </p:scale>
        <p:origin x="140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 marL="0" lvl="0" indent="0">
              <a:buNone/>
            </a:pPr>
            <a:r>
              <a:t>MANE 3332.01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Hypothesi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33600"/>
            <a:ext cx="8229600" cy="3454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neg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08300" y="1600200"/>
            <a:ext cx="33401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os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08300" y="1600200"/>
            <a:ext cx="33147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_tab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68600" y="1600200"/>
            <a:ext cx="36068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19400" y="1600200"/>
            <a:ext cx="3517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6147"/>
                <a:ext cx="8229600" cy="4525963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Errors in hypothesis testing</a:t>
                </a:r>
              </a:p>
              <a:p>
                <a:pPr lvl="1"/>
                <a:r>
                  <a:rPr dirty="0"/>
                  <a:t>Whether a correct decision is made depends upon the true nature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and the decision arrived at.</a:t>
                </a:r>
              </a:p>
              <a:p>
                <a:pPr lvl="1"/>
                <a:r>
                  <a:rPr dirty="0"/>
                  <a:t>A </a:t>
                </a:r>
                <a:r>
                  <a:rPr b="1" dirty="0"/>
                  <a:t>type I error</a:t>
                </a:r>
                <a:r>
                  <a:rPr dirty="0"/>
                  <a:t> occurs when the null hypothesis is true and the outcome of the test is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A </a:t>
                </a:r>
                <a:r>
                  <a:rPr b="1" dirty="0"/>
                  <a:t>type II error</a:t>
                </a:r>
                <a:r>
                  <a:rPr dirty="0"/>
                  <a:t> occurs when the null hypothesis is false and the outcome of the test is to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.</a:t>
                </a:r>
              </a:p>
              <a:p>
                <a:pPr lvl="1"/>
                <a:r>
                  <a:rPr dirty="0"/>
                  <a:t>The </a:t>
                </a:r>
                <a:r>
                  <a:rPr b="1" dirty="0"/>
                  <a:t>power</a:t>
                </a:r>
                <a:r>
                  <a:rPr dirty="0"/>
                  <a:t> of a statistical test is the probability rejecting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when the alternative hypothesis is true.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/>
                      <m:t>Power</m:t>
                    </m:r>
                    <m:r>
                      <a:rPr>
                        <a:latin typeface="Cambria Math" panose="02040503050406030204" pitchFamily="18" charset="0"/>
                      </a:rPr>
                      <m:t>=1−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6147"/>
                <a:ext cx="8229600" cy="4525963"/>
              </a:xfrm>
              <a:blipFill>
                <a:blip r:embed="rId2"/>
                <a:stretch>
                  <a:fillRect l="-1704" t="-3504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ab9_1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009900"/>
            <a:ext cx="8229600" cy="1701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Manufacturing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Medical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8122" y="76200"/>
                <a:ext cx="8229600" cy="4525963"/>
              </a:xfrm>
            </p:spPr>
            <p:txBody>
              <a:bodyPr>
                <a:normAutofit fontScale="77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General Procedure for Hypothesis Testing</a:t>
                </a:r>
              </a:p>
              <a:p>
                <a:pPr marL="0" lvl="0" indent="0">
                  <a:buNone/>
                </a:pPr>
                <a:r>
                  <a:rPr dirty="0"/>
                  <a:t>The following sequence of steps is recommended</a:t>
                </a:r>
              </a:p>
              <a:p>
                <a:pPr lvl="1">
                  <a:buAutoNum type="arabicPeriod"/>
                </a:pPr>
                <a:r>
                  <a:rPr dirty="0"/>
                  <a:t>From the problem context, identify the parameter of interest,</a:t>
                </a:r>
              </a:p>
              <a:p>
                <a:pPr lvl="1">
                  <a:buAutoNum type="arabicPeriod"/>
                </a:pPr>
                <a:r>
                  <a:rPr dirty="0"/>
                  <a:t>State the null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,</a:t>
                </a:r>
              </a:p>
              <a:p>
                <a:pPr lvl="1">
                  <a:buAutoNum type="arabicPeriod"/>
                </a:pPr>
                <a:r>
                  <a:rPr dirty="0"/>
                  <a:t>Specify an appropriate alternative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,</a:t>
                </a:r>
              </a:p>
              <a:p>
                <a:pPr lvl="1">
                  <a:buAutoNum type="arabicPeriod"/>
                </a:pPr>
                <a:r>
                  <a:rPr dirty="0"/>
                  <a:t>Choose a significance level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dirty="0"/>
              </a:p>
              <a:p>
                <a:pPr lvl="1">
                  <a:buAutoNum type="arabicPeriod"/>
                </a:pPr>
                <a:r>
                  <a:rPr dirty="0"/>
                  <a:t>State an appropriate test statistic,</a:t>
                </a:r>
              </a:p>
              <a:p>
                <a:pPr lvl="1">
                  <a:buAutoNum type="arabicPeriod"/>
                </a:pPr>
                <a:r>
                  <a:rPr dirty="0"/>
                  <a:t>State the rejection region for the (test) statistic,</a:t>
                </a:r>
              </a:p>
              <a:p>
                <a:pPr lvl="1">
                  <a:buAutoNum type="arabicPeriod"/>
                </a:pPr>
                <a:r>
                  <a:rPr dirty="0"/>
                  <a:t>Compute any necessary sample quantities, substitute these into the equation for the test statistics, and compute that value,</a:t>
                </a:r>
              </a:p>
              <a:p>
                <a:pPr lvl="1">
                  <a:buAutoNum type="arabicPeriod"/>
                </a:pPr>
                <a:r>
                  <a:rPr dirty="0"/>
                  <a:t>Decide whether or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should be rejected and report in the problem context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122" y="76200"/>
                <a:ext cx="8229600" cy="4525963"/>
              </a:xfrm>
              <a:blipFill>
                <a:blip r:embed="rId2"/>
                <a:stretch>
                  <a:fillRect l="-1185" t="-2561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77730"/>
                <a:ext cx="8229600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Inference on the Mean of a population, variance known</a:t>
                </a:r>
              </a:p>
              <a:p>
                <a:pPr lvl="1"/>
                <a:r>
                  <a:rPr dirty="0"/>
                  <a:t>Assumptions:</a:t>
                </a:r>
              </a:p>
              <a:p>
                <a:pPr lvl="2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dirty="0"/>
                  <a:t> is a random sample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dirty="0"/>
                  <a:t> from a population</a:t>
                </a:r>
              </a:p>
              <a:p>
                <a:pPr lvl="2">
                  <a:buAutoNum type="arabicPeriod"/>
                </a:pPr>
                <a:r>
                  <a:rPr dirty="0"/>
                  <a:t>The population is normal, or if it is not normal, the conditions of the central limit theorem apply</a:t>
                </a:r>
              </a:p>
              <a:p>
                <a:pPr lvl="1"/>
                <a:r>
                  <a:rPr dirty="0"/>
                  <a:t>The parameter of interest is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The null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dirty="0"/>
              </a:p>
              <a:p>
                <a:pPr lvl="1"/>
                <a:r>
                  <a:rPr dirty="0"/>
                  <a:t>The test statistic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pos m:val="top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ba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and has a standard normal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77730"/>
                <a:ext cx="8229600" cy="4525963"/>
              </a:xfrm>
              <a:blipFill>
                <a:blip r:embed="rId2"/>
                <a:stretch>
                  <a:fillRect l="-1407" t="-215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alternative hypotheses and corresponding critical value(s) are shown in figure 9-11 on page 209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R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603500"/>
            <a:ext cx="8229600" cy="2527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for hypothesis test on the mean, variance known</a:t>
            </a:r>
          </a:p>
          <a:p>
            <a:pPr lvl="1"/>
            <a:r>
              <a:t>See the material on the inside cover of your textbook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Agenda</a:t>
            </a:r>
          </a:p>
          <a:p>
            <a:pPr lvl="1"/>
            <a:r>
              <a:rPr sz="2400" dirty="0"/>
              <a:t>Continue Chapter 9 lecture</a:t>
            </a:r>
          </a:p>
          <a:p>
            <a:pPr lvl="2"/>
            <a:r>
              <a:rPr sz="2000" dirty="0"/>
              <a:t>Resume with Connect to Confidence Intervals and p-value for Case 1</a:t>
            </a:r>
          </a:p>
          <a:p>
            <a:pPr lvl="1"/>
            <a:r>
              <a:rPr sz="2400" dirty="0"/>
              <a:t>Chapter 8, Case 3 Quiz (assigned 11/18/2025, due 11/20/2025)</a:t>
            </a:r>
          </a:p>
          <a:p>
            <a:pPr lvl="1"/>
            <a:r>
              <a:rPr sz="2400" dirty="0"/>
              <a:t>NEW: Chapter 9, Case 1 2-sided Practice Problems (assigned 11/20/2025, due 11/25/2025)</a:t>
            </a:r>
          </a:p>
          <a:p>
            <a:pPr lvl="1"/>
            <a:r>
              <a:rPr sz="2400" dirty="0"/>
              <a:t>NEW: Chapter 9, Case 1 Lower Practice Problems (assigned 11/20/2025, due 11/25/2025)</a:t>
            </a:r>
          </a:p>
          <a:p>
            <a:pPr lvl="1"/>
            <a:r>
              <a:rPr sz="2400" dirty="0"/>
              <a:t>NEW: Chapter 9, Case 1 Upper Practice Problems (assigned 11/20/2025, due 11/25/2025)</a:t>
            </a:r>
          </a:p>
          <a:p>
            <a:pPr lvl="1"/>
            <a:r>
              <a:rPr sz="2400" dirty="0"/>
              <a:t>Attendance</a:t>
            </a:r>
          </a:p>
          <a:p>
            <a:pPr lvl="1"/>
            <a:r>
              <a:rPr sz="2400" dirty="0"/>
              <a:t>Questions?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Summary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009900"/>
            <a:ext cx="8229600" cy="1689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11_1_005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892300"/>
            <a:ext cx="8229600" cy="3949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981200"/>
            <a:ext cx="8229600" cy="3771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022600"/>
            <a:ext cx="8229600" cy="1676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8966"/>
                <a:ext cx="8229600" cy="45259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Connection between Hypothesis Tests and CI</a:t>
                </a:r>
              </a:p>
              <a:p>
                <a:pPr lvl="1"/>
                <a:r>
                  <a:rPr dirty="0"/>
                  <a:t>There is a close connection between confidence intervals and hypothesis tests</a:t>
                </a:r>
              </a:p>
              <a:p>
                <a:pPr lvl="1"/>
                <a:r>
                  <a:rPr dirty="0"/>
                  <a:t>Consider a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dirty="0"/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and a hypothesis test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dirty="0"/>
                  <a:t> shown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 </m:t>
                            </m:r>
                          </m:e>
                        </m:mr>
                      </m:m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The conclusion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will be reached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is not contained within the confidence interval</a:t>
                </a:r>
              </a:p>
              <a:p>
                <a:pPr lvl="1"/>
                <a:r>
                  <a:rPr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is within the confidence interval, we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dirty="0"/>
              </a:p>
              <a:p>
                <a:pPr lvl="1"/>
                <a:r>
                  <a:rPr dirty="0"/>
                  <a:t>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dirty="0"/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is the acceptance region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8966"/>
                <a:ext cx="8229600" cy="4525963"/>
              </a:xfrm>
              <a:blipFill>
                <a:blip r:embed="rId2"/>
                <a:stretch>
                  <a:fillRect l="-1407" t="-2830" b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131"/>
                <a:ext cx="8229600" cy="45259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b="1" dirty="0"/>
                  <a:t>-values</a:t>
                </a:r>
              </a:p>
              <a:p>
                <a:pPr lvl="1"/>
                <a:r>
                  <a:rPr dirty="0"/>
                  <a:t>Is a widely used alternative to the traditional hypothesis test</a:t>
                </a:r>
              </a:p>
              <a:p>
                <a:pPr lvl="1"/>
                <a:r>
                  <a:rPr dirty="0"/>
                  <a:t>Definition: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dirty="0"/>
                  <a:t>-value is the smallest level of significance that would lead to reject of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with the given data</a:t>
                </a:r>
              </a:p>
              <a:p>
                <a:pPr lvl="1"/>
                <a:r>
                  <a:rPr dirty="0"/>
                  <a:t>Formulas are given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2[1−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𝛷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|)]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two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𝛷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upper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𝛷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lower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Usage: 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dirty="0"/>
                  <a:t>-value&lt;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dirty="0"/>
                  <a:t> then the conclusion is reject H0, otherwise fail to reject H0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131"/>
                <a:ext cx="8229600" cy="4525963"/>
              </a:xfrm>
              <a:blipFill>
                <a:blip r:embed="rId2"/>
                <a:stretch>
                  <a:fillRect t="-2692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2-sided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Lower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Handouts</a:t>
            </a:r>
          </a:p>
          <a:p>
            <a:pPr lvl="1"/>
            <a:r>
              <a:t>Lecture 23 Slides</a:t>
            </a:r>
          </a:p>
          <a:p>
            <a:pPr lvl="1"/>
            <a:r>
              <a:t>Lecture 23 Slides - marked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Upper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3139"/>
                <a:ext cx="8229600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Type II error and sample size for a two-tailed test</a:t>
                </a:r>
              </a:p>
              <a:p>
                <a:pPr lvl="1"/>
                <a:r>
                  <a:rPr dirty="0"/>
                  <a:t>Probability of type II error for the two-tailed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+</m:t>
                    </m:r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The sample to detect a difference between the true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dirty="0"/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3139"/>
                <a:ext cx="8229600" cy="4525963"/>
              </a:xfrm>
              <a:blipFill>
                <a:blip r:embed="rId2"/>
                <a:stretch>
                  <a:fillRect l="-1407" t="-2156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4791"/>
                <a:ext cx="8229600" cy="4525963"/>
              </a:xfrm>
            </p:spPr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Type II error and sample size for the one-tailed tests</a:t>
                </a:r>
              </a:p>
              <a:p>
                <a:pPr lvl="1"/>
                <a:r>
                  <a:rPr dirty="0"/>
                  <a:t>For an upper-tailed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For a lower-tailed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The sample size required to detect a difference between the true mean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dirty="0"/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dirty="0"/>
                  <a:t> is not an integer, round up to the nearest integer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4791"/>
                <a:ext cx="8229600" cy="4525963"/>
              </a:xfrm>
              <a:blipFill>
                <a:blip r:embed="rId2"/>
                <a:stretch>
                  <a:fillRect l="-963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696"/>
            <a:ext cx="8229600" cy="4525963"/>
          </a:xfrm>
        </p:spPr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R: Chapter 9 Case 1 Hypothesis Testing</a:t>
            </a:r>
          </a:p>
        </p:txBody>
      </p:sp>
      <p:pic>
        <p:nvPicPr>
          <p:cNvPr id="2" name="Picture 1" descr="images/p9_2_10_zTest.png">
            <a:extLst>
              <a:ext uri="{FF2B5EF4-FFF2-40B4-BE49-F238E27FC236}">
                <a16:creationId xmlns:a16="http://schemas.microsoft.com/office/drawing/2014/main" id="{F8B1D55C-4A33-DC4C-5185-04AF9DCB102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5700" y="1600200"/>
            <a:ext cx="6832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530"/>
            <a:ext cx="8229600" cy="4525963"/>
          </a:xfrm>
        </p:spPr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Power using OC-Curve</a:t>
            </a:r>
          </a:p>
          <a:p>
            <a:pPr marL="0" lvl="0" indent="0">
              <a:buNone/>
            </a:pPr>
            <a:r>
              <a:rPr dirty="0"/>
              <a:t>Find the power when the true mean value is 3.325</a:t>
            </a:r>
          </a:p>
        </p:txBody>
      </p:sp>
      <p:pic>
        <p:nvPicPr>
          <p:cNvPr id="2" name="Picture 1" descr="images/ch9_c1_ocCurveC.png">
            <a:extLst>
              <a:ext uri="{FF2B5EF4-FFF2-40B4-BE49-F238E27FC236}">
                <a16:creationId xmlns:a16="http://schemas.microsoft.com/office/drawing/2014/main" id="{86EDB671-196B-1403-5E72-6A501DFBF4D4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33500" y="1887331"/>
            <a:ext cx="64643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461"/>
            <a:ext cx="8229600" cy="4525963"/>
          </a:xfrm>
        </p:spPr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R: Chapter 9 Case 1 Power</a:t>
            </a:r>
          </a:p>
        </p:txBody>
      </p:sp>
      <p:pic>
        <p:nvPicPr>
          <p:cNvPr id="2" name="Picture 1" descr="images/p9_2_10_power.png">
            <a:extLst>
              <a:ext uri="{FF2B5EF4-FFF2-40B4-BE49-F238E27FC236}">
                <a16:creationId xmlns:a16="http://schemas.microsoft.com/office/drawing/2014/main" id="{B4D9079C-BBF2-C391-6DB9-9F72450B605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68500" y="1600200"/>
            <a:ext cx="52197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Type II Error Rate and Sample Size</a:t>
            </a:r>
          </a:p>
          <a:p>
            <a:pPr lvl="1"/>
            <a:r>
              <a:t>You will not be required to calculate or use OC-curves</a:t>
            </a:r>
          </a:p>
          <a:p>
            <a:pPr lvl="1"/>
            <a:r>
              <a:t>You must understand the concept and be able to correctly identity type I and type II error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on the Mean, Variance Unknown</a:t>
            </a:r>
          </a:p>
          <a:p>
            <a:pPr lvl="1"/>
            <a:r>
              <a:t>Much more common case than variance known</a:t>
            </a:r>
          </a:p>
          <a:p>
            <a:pPr lvl="1"/>
            <a:r>
              <a:t>Substitute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𝑆</m:t>
                </m:r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𝜎</m:t>
                </m:r>
              </m:oMath>
            </a14:m>
            <a:endParaRPr/>
          </a:p>
          <a:p>
            <a:pPr lvl="1"/>
            <a:r>
              <a:t>The test statistics is now a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𝑇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bar>
                        <m:barPr>
                          <m:pos m:val="top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of Case 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4163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562914"/>
              </p:ext>
            </p:extLst>
          </p:nvPr>
        </p:nvGraphicFramePr>
        <p:xfrm>
          <a:off x="457200" y="1600200"/>
          <a:ext cx="8229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9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Tuesday 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dirty="0"/>
                        <a:t>Thursday Lecture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11/18</a:t>
                      </a:r>
                      <a:r>
                        <a:t> - Chapter 9 (part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9, Case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9, Case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11/27</a:t>
                      </a:r>
                      <a:r>
                        <a:t> - Thanksgiving Holiday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12/2</a:t>
                      </a:r>
                      <a:r>
                        <a:t> - Chapter 9, Case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12/4</a:t>
                      </a:r>
                      <a:r>
                        <a:t> - 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12/9</a:t>
                      </a:r>
                      <a:r>
                        <a:t> - Review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 dirty="0"/>
                        <a:t>12/11</a:t>
                      </a:r>
                      <a:r>
                        <a:rPr dirty="0"/>
                        <a:t> - Study 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9.3.6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17700" y="1600200"/>
            <a:ext cx="5308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43200"/>
            <a:ext cx="8229600" cy="224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97000" y="1600200"/>
            <a:ext cx="63500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Using 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20900"/>
            <a:ext cx="8229600" cy="346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Normal Probability Plot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norm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82900" y="1600200"/>
            <a:ext cx="33655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𝑃</m:t>
                </m:r>
              </m:oMath>
            </a14:m>
            <a:r>
              <a:rPr b="1"/>
              <a:t>-values</a:t>
            </a:r>
          </a:p>
          <a:p>
            <a:pPr lvl="1"/>
            <a:r>
              <a:t>More difficult to calculate since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-tables only contain a few quantiles</a:t>
            </a:r>
          </a:p>
          <a:p>
            <a:pPr lvl="1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1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final exam for MANE 3332.01 is </a:t>
            </a:r>
            <a:r>
              <a:rPr b="1"/>
              <a:t>Thursday December 18, 2025 at 10:15 AM - 12:00 PM</a:t>
            </a:r>
            <a: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P-values from R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20900"/>
            <a:ext cx="8229600" cy="346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Are much more complicated</a:t>
            </a:r>
          </a:p>
          <a:p>
            <a:pPr lvl="1"/>
            <a:r>
              <a:t>The true distribution is now a non-central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endParaRPr/>
          </a:p>
          <a:p>
            <a:pPr lvl="1"/>
            <a:r>
              <a:t>Use tables to solve (Chart VII in appendix) or software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 using 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057400"/>
            <a:ext cx="8229600" cy="359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 using 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amp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08200"/>
            <a:ext cx="8229600" cy="3505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2-sided Practice Problems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Lower Practice Problems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Upper Practice Problems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apa0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1143000" y="-962094"/>
            <a:ext cx="6858000" cy="878218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Case 3. Hypothesis Test on Variance of Normal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test statistics is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−1)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img032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489200"/>
            <a:ext cx="8229600" cy="2755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 - The table below summarizes the three possible hypothesis tests. The rejection regions are clearly shown in Figure 9-17 on page 222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Figure 9-17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fig9_17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552700"/>
            <a:ext cx="8229600" cy="2603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Summary</a:t>
            </a:r>
          </a:p>
          <a:p>
            <a:pPr lvl="1"/>
            <a:r>
              <a:t>See summary in your textbook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Test000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352800"/>
            <a:ext cx="8229600" cy="1016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</a:t>
            </a:r>
          </a:p>
          <a:p>
            <a:pPr marL="0" lvl="0" indent="0">
              <a:buNone/>
            </a:pPr>
            <a:r>
              <a:t>Problem taken from Ostle, Turner, Hicks and McElrath (1996). </a:t>
            </a:r>
            <a:r>
              <a:rPr i="1"/>
              <a:t>Engineering Statistics: The Industrial Experience.</a:t>
            </a:r>
            <a:r>
              <a:t> Duxbury Press.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882900"/>
            <a:ext cx="8229600" cy="1955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Statistics for Problem 7.108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Introduction to Hypothesis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Decision Making for a Single Sample</a:t>
            </a:r>
          </a:p>
          <a:p>
            <a:pPr lvl="1"/>
            <a:r>
              <a:t>Inferential statistics consists of methods used to make decisions or draw conclusions about a population using information contained in a sample</a:t>
            </a:r>
          </a:p>
          <a:p>
            <a:pPr lvl="1"/>
            <a:r>
              <a:t>Inference is divided into two major areas:</a:t>
            </a:r>
          </a:p>
          <a:p>
            <a:pPr lvl="2"/>
            <a:r>
              <a:t>Parameter estimation (both point and interval)</a:t>
            </a:r>
          </a:p>
          <a:p>
            <a:pPr lvl="2"/>
            <a:r>
              <a:t>Hypothesis testing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statistic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68600"/>
            <a:ext cx="8229600" cy="219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3100" y="1600200"/>
            <a:ext cx="77978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qq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95400" y="1600200"/>
            <a:ext cx="6565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Shapiro-Wilks Test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shapiro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882900"/>
            <a:ext cx="8229600" cy="1943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i="1"/>
              <a:t>p</a:t>
            </a:r>
            <a:r>
              <a:rPr b="1"/>
              <a:t>-values</a:t>
            </a:r>
          </a:p>
          <a:p>
            <a:pPr lvl="1"/>
            <a:r>
              <a:t>Very similar to the case for the mean of a normal population with variance unknown</a:t>
            </a:r>
          </a:p>
          <a:p>
            <a:pPr lvl="1"/>
            <a:r>
              <a:t>Difficult to calculate since the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-tables only contain a few quantiles</a:t>
            </a:r>
          </a:p>
          <a:p>
            <a:pPr lvl="1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1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Variance using R (EnvStats)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97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Overview of Statistical Hypotheses</a:t>
            </a:r>
          </a:p>
          <a:p>
            <a:pPr lvl="1"/>
            <a:r>
              <a:rPr dirty="0"/>
              <a:t>Many engineering problems require a decision to be made regarding some statement about a parameter</a:t>
            </a:r>
          </a:p>
          <a:p>
            <a:pPr lvl="2"/>
            <a:r>
              <a:rPr dirty="0"/>
              <a:t>The statement is called a </a:t>
            </a:r>
            <a:r>
              <a:rPr b="1" dirty="0"/>
              <a:t>hypothesis</a:t>
            </a:r>
          </a:p>
          <a:p>
            <a:pPr lvl="2"/>
            <a:r>
              <a:rPr dirty="0"/>
              <a:t>The decision-making process about the hypothesis is call </a:t>
            </a:r>
            <a:r>
              <a:rPr b="1" dirty="0"/>
              <a:t>hypothesis testing</a:t>
            </a:r>
          </a:p>
          <a:p>
            <a:pPr lvl="1"/>
            <a:r>
              <a:rPr dirty="0"/>
              <a:t>Statistical hypothesis testing is usually the data analysis stage of a </a:t>
            </a:r>
            <a:r>
              <a:rPr b="1" dirty="0"/>
              <a:t>comparative experiment</a:t>
            </a:r>
          </a:p>
          <a:p>
            <a:pPr lvl="1"/>
            <a:r>
              <a:rPr dirty="0"/>
              <a:t>A procedure leading to a decision about a particular hypothesis is called a </a:t>
            </a:r>
            <a:r>
              <a:rPr b="1" dirty="0"/>
              <a:t>test of hypothesis</a:t>
            </a:r>
          </a:p>
          <a:p>
            <a:pPr lvl="1"/>
            <a:r>
              <a:rPr dirty="0"/>
              <a:t>Testing the hypothesis involves taking a random sample, computing a </a:t>
            </a:r>
            <a:r>
              <a:rPr b="1" dirty="0"/>
              <a:t>test statistic</a:t>
            </a:r>
            <a:r>
              <a:rPr dirty="0"/>
              <a:t> from the sample data and then using the to make a decision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30300" y="1600200"/>
            <a:ext cx="68961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Can be done with OC curves found in Table VII</a:t>
            </a:r>
            <a:r>
              <a:rPr i="1"/>
              <a:t>i</a:t>
            </a:r>
            <a:r>
              <a:t>–</a:t>
            </a:r>
            <a:r>
              <a:rPr i="1"/>
              <a:t>n</a:t>
            </a:r>
          </a:p>
          <a:p>
            <a:pPr lvl="1"/>
            <a:r>
              <a:t>Can be done in software such as R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Standard Deviation</a:t>
            </a:r>
          </a:p>
          <a:p>
            <a:pPr lvl="1"/>
            <a:r>
              <a:t>What about test on standard deviation?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3 2-sided Practice Problems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Lower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Upper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Case 4. Hypothesis Test on a Population 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test statistics for the hypothesis test 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>
                    <m:sSub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>
                          <a:latin typeface="Cambria Math" panose="02040503050406030204" pitchFamily="18" charset="0"/>
                        </a:rPr>
                        <m:t>𝑍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4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4290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5_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628900"/>
            <a:ext cx="8229600" cy="2463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50078"/>
                <a:ext cx="8229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Statistical Hypothesis</a:t>
                </a:r>
              </a:p>
              <a:p>
                <a:pPr lvl="1"/>
                <a:r>
                  <a:rPr dirty="0"/>
                  <a:t>A </a:t>
                </a:r>
                <a:r>
                  <a:rPr b="1" dirty="0"/>
                  <a:t>statistical hypothesis</a:t>
                </a:r>
                <a:r>
                  <a:rPr dirty="0"/>
                  <a:t> is a statement about the parameters of one or more populations</a:t>
                </a:r>
              </a:p>
              <a:p>
                <a:pPr lvl="1"/>
                <a:r>
                  <a:rPr dirty="0"/>
                  <a:t>A statistical hypothesis has two parts a null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) and an alternative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)</a:t>
                </a:r>
              </a:p>
              <a:p>
                <a:pPr lvl="2"/>
                <a:r>
                  <a:rPr dirty="0"/>
                  <a:t>The null hypothesis contains an equality statement about the value of parameter.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=12</m:t>
                    </m:r>
                    <m:r>
                      <m:rPr>
                        <m:nor/>
                      </m:rPr>
                      <a:rPr/>
                      <m:t> </m:t>
                    </m:r>
                    <m:r>
                      <m:rPr>
                        <m:nor/>
                      </m:rPr>
                      <a:rPr/>
                      <m:t>ounces</m:t>
                    </m:r>
                  </m:oMath>
                </a14:m>
                <a:r>
                  <a:rPr dirty="0"/>
                  <a:t>.</a:t>
                </a:r>
              </a:p>
              <a:p>
                <a:pPr lvl="2"/>
                <a:r>
                  <a:rPr dirty="0"/>
                  <a:t>There are three possible alternative hypotheses: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≠12</m:t>
                    </m:r>
                  </m:oMath>
                </a14:m>
                <a:r>
                  <a:rPr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&lt;12</m:t>
                    </m:r>
                  </m:oMath>
                </a14:m>
                <a:r>
                  <a:rPr dirty="0"/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&gt;12</m:t>
                    </m:r>
                  </m:oMath>
                </a14:m>
                <a:endParaRPr dirty="0"/>
              </a:p>
              <a:p>
                <a:pPr lvl="2"/>
                <a:r>
                  <a:rPr dirty="0"/>
                  <a:t>The goal of the research will determine the appropriate alternative hypothesis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50078"/>
                <a:ext cx="8229600" cy="4525963"/>
              </a:xfrm>
              <a:blipFill>
                <a:blip r:embed="rId2"/>
                <a:stretch>
                  <a:fillRect l="-1704" t="-2692" r="-1704" b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 Classic Approach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Power Calculations</a:t>
                </a:r>
              </a:p>
              <a:p>
                <a:pPr lvl="1"/>
                <a:r>
                  <a:t>For the two-sided alternative hypothesis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𝛷</m:t>
                            </m:r>
                            <m:d>
                              <m: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b>
                                    </m:sSub>
                                    <m:rad>
                                      <m:rad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/>
                          <m:e/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𝛷</m:t>
                            </m:r>
                            <m:d>
                              <m: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b>
                                    </m:sSub>
                                    <m:rad>
                                      <m:rad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/>
              </a:p>
              <a:p>
                <a:pPr lvl="1"/>
                <a:r>
                  <a:t>If the alternative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1"/>
                <a:r>
                  <a:t>and finally if the alternative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Sample Size</a:t>
                </a:r>
              </a:p>
              <a:p>
                <a:pPr lvl="1"/>
                <a:r>
                  <a:t>Sample size requirements to satisfy type II(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t>) error constraints for a two-tailed hypothesis test is given by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/2</m:t>
                                      </m:r>
                                    </m:sub>
                                  </m:sSub>
                                  <m:rad>
                                    <m:rad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rad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  <m:rad>
                                    <m:rad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/>
              </a:p>
              <a:p>
                <a:pPr lvl="1"/>
                <a:r>
                  <a:t>For a sample size for a one-sided test substitute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</m:oMath>
                </a14:m>
                <a:r>
                  <a:t>.</a:t>
                </a:r>
              </a:p>
              <a:p>
                <a:pPr lvl="1"/>
                <a:r>
                  <a:t>Problem 9.95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2830" r="-2000" b="-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Testing for 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Material is presented in section 9-7 of your textbook</a:t>
            </a:r>
          </a:p>
          <a:p>
            <a:pPr lvl="1"/>
            <a:r>
              <a:t>Procedure determines if the sample data is from a specified underlying distribution</a:t>
            </a:r>
          </a:p>
          <a:p>
            <a:pPr lvl="1"/>
            <a:r>
              <a:t>Procedure uses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distribution</a:t>
            </a:r>
          </a:p>
          <a:p>
            <a:pPr lvl="1"/>
            <a:r>
              <a:t>Example 9-12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Poisson example</a:t>
            </a:r>
          </a:p>
          <a:p>
            <a:pPr lvl="1"/>
            <a:r>
              <a:t>Example 9-13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normal example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Procedure</a:t>
                </a:r>
              </a:p>
              <a:p>
                <a:pPr lvl="1">
                  <a:buAutoNum type="arabicPeriod"/>
                </a:pPr>
                <a:r>
                  <a:t>Collect a random sample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from a population with an unknown distribution,</a:t>
                </a:r>
              </a:p>
              <a:p>
                <a:pPr lvl="1">
                  <a:buAutoNum type="arabicPeriod"/>
                </a:pPr>
                <a:r>
                  <a:t>Arrange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observations in a frequency distribution containing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t> classes</a:t>
                </a:r>
              </a:p>
              <a:p>
                <a:pPr lvl="1">
                  <a:buAutoNum type="arabicPeriod"/>
                </a:pPr>
                <a:r>
                  <a:t>Calculate the observed frequency in each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lvl="1">
                  <a:buAutoNum type="arabicPeriod"/>
                </a:pPr>
                <a:r>
                  <a:t>From the hypothesized distribution, calculate the expected frequency in class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is small combine classes)</a:t>
                </a:r>
              </a:p>
              <a:p>
                <a:pPr lvl="1">
                  <a:buAutoNum type="arabicPeriod"/>
                </a:pPr>
                <a:r>
                  <a:t>Calculate the test statistic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  <a:p>
                <a:pPr lvl="1">
                  <a:buAutoNum type="arabicPeriod" startAt="6"/>
                </a:pPr>
                <a:r>
                  <a:t>Reject the null hypothesis if the calculated value of the test statistic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 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 is the number of parameters in the hypothesized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2291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1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9_12_a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930400"/>
            <a:ext cx="8229600" cy="3860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2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9_12b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5700" y="1600200"/>
            <a:ext cx="6832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You should be prepared to work any practice problems assigned: Cases 1-3 with three different alternatives</a:t>
            </a:r>
          </a:p>
          <a:p>
            <a:pPr lvl="1"/>
            <a:r>
              <a:t>All other information is conceptual knowledge that can be questioned with multiple choice</a:t>
            </a:r>
          </a:p>
          <a:p>
            <a:pPr lvl="2"/>
            <a:r>
              <a:t>Name 3 ways to test if data is from a normal distribution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1779</Words>
  <Application>Microsoft Office PowerPoint</Application>
  <PresentationFormat>On-screen Show (4:3)</PresentationFormat>
  <Paragraphs>209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Arial</vt:lpstr>
      <vt:lpstr>Calibri</vt:lpstr>
      <vt:lpstr>Cambria Math</vt:lpstr>
      <vt:lpstr>Office Theme</vt:lpstr>
      <vt:lpstr>MANE 3332.01</vt:lpstr>
      <vt:lpstr>Lecture 24</vt:lpstr>
      <vt:lpstr>PowerPoint Presentation</vt:lpstr>
      <vt:lpstr>PowerPoint Presentation</vt:lpstr>
      <vt:lpstr>PowerPoint Presentation</vt:lpstr>
      <vt:lpstr>PowerPoint Presentation</vt:lpstr>
      <vt:lpstr>Introduction to Hypothesis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3. Hypothesis Test on Variance of Normal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 Hypothesis Test on a Population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for Goodness of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 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Office PowerPoint</Application>
  <PresentationFormat>On-screen Show (4:3)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Douglas Timmer</cp:lastModifiedBy>
  <cp:revision>1</cp:revision>
  <dcterms:created xsi:type="dcterms:W3CDTF">2025-11-20T13:40:04Z</dcterms:created>
  <dcterms:modified xsi:type="dcterms:W3CDTF">2025-11-20T13:44:51Z</dcterms:modified>
</cp:coreProperties>
</file>