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94" autoAdjust="0"/>
  </p:normalViewPr>
  <p:slideViewPr>
    <p:cSldViewPr snapToGrid="0" snapToObjects="1">
      <p:cViewPr varScale="1">
        <p:scale>
          <a:sx n="188" d="100"/>
          <a:sy n="188" d="100"/>
        </p:scale>
        <p:origin x="3552" y="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images/day26.ppt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Test Summary</a:t>
            </a:r>
          </a:p>
          <a:p>
            <a:pPr lvl="0"/>
            <a:r>
              <a:t>See summary in your textbook</a:t>
            </a:r>
          </a:p>
        </p:txBody>
      </p:sp>
      <p:pic>
        <p:nvPicPr>
          <p:cNvPr id="2" name="Picture 1" descr="images/chiSquareTest000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2082800"/>
            <a:ext cx="5105400" cy="635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1140"/>
            <a:ext cx="3008313" cy="3518297"/>
          </a:xfrm>
        </p:spPr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Problem 7.108</a:t>
            </a:r>
          </a:p>
          <a:p>
            <a:pPr marL="0" lvl="0" indent="0">
              <a:buNone/>
            </a:pPr>
            <a:r>
              <a:rPr dirty="0"/>
              <a:t>Problem taken from </a:t>
            </a:r>
            <a:r>
              <a:rPr dirty="0" err="1"/>
              <a:t>Ostle</a:t>
            </a:r>
            <a:r>
              <a:rPr dirty="0"/>
              <a:t>, Turner, Hicks and McElrath (1996). </a:t>
            </a:r>
            <a:r>
              <a:rPr i="1" dirty="0"/>
              <a:t>Engineering Statistics: The Industrial Experience.</a:t>
            </a:r>
            <a:r>
              <a:rPr dirty="0"/>
              <a:t> Duxbury Press.</a:t>
            </a:r>
          </a:p>
        </p:txBody>
      </p:sp>
      <p:pic>
        <p:nvPicPr>
          <p:cNvPr id="2" name="Picture 1" descr="images/p7_108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76980" y="231140"/>
            <a:ext cx="5105400" cy="1219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281" y="65406"/>
            <a:ext cx="3008313" cy="3518297"/>
          </a:xfrm>
        </p:spPr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Statistics for Problem 7.108</a:t>
            </a:r>
          </a:p>
        </p:txBody>
      </p:sp>
      <p:pic>
        <p:nvPicPr>
          <p:cNvPr id="2" name="Picture 1" descr="images/p7_108_statistics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281" y="355600"/>
            <a:ext cx="5105400" cy="1358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Classical Approach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7.108 Plots</a:t>
            </a:r>
          </a:p>
        </p:txBody>
      </p:sp>
      <p:pic>
        <p:nvPicPr>
          <p:cNvPr id="2" name="Picture 1" descr="images/p7_108_boxplot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14400"/>
            <a:ext cx="5105400" cy="2959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7.108 Plots</a:t>
            </a:r>
          </a:p>
        </p:txBody>
      </p:sp>
      <p:pic>
        <p:nvPicPr>
          <p:cNvPr id="2" name="Picture 1" descr="images/p7_108_qqPlot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635000"/>
            <a:ext cx="5105400" cy="3517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7.108 Shapiro-Wilks Test</a:t>
            </a:r>
          </a:p>
        </p:txBody>
      </p:sp>
      <p:pic>
        <p:nvPicPr>
          <p:cNvPr id="2" name="Picture 1" descr="images/p7_108_shapiro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790700"/>
            <a:ext cx="5105400" cy="1206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 i="1"/>
              <a:t>p</a:t>
            </a:r>
            <a:r>
              <a:rPr b="1"/>
              <a:t>-values</a:t>
            </a:r>
          </a:p>
          <a:p>
            <a:pPr lvl="0"/>
            <a:r>
              <a:t>Very similar to the case for the mean of a normal population with variance unknown</a:t>
            </a:r>
          </a:p>
          <a:p>
            <a:pPr lvl="0"/>
            <a:r>
              <a:t>Difficult to calculate since the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-tables only contain a few quantiles</a:t>
            </a:r>
          </a:p>
          <a:p>
            <a:pPr lvl="0"/>
            <a:r>
              <a:t>Can use tables to generate bounds on 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𝑝</m:t>
                </m:r>
              </m:oMath>
            </a14:m>
            <a:r>
              <a:t>-value</a:t>
            </a:r>
          </a:p>
          <a:p>
            <a:pPr lvl="0"/>
            <a:r>
              <a:t>Software will provide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𝑝</m:t>
                </m:r>
              </m:oMath>
            </a14:m>
            <a:r>
              <a:t>-values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Test on Variance using R (EnvStats)</a:t>
            </a:r>
          </a:p>
        </p:txBody>
      </p:sp>
      <p:pic>
        <p:nvPicPr>
          <p:cNvPr id="2" name="Picture 1" descr="images/p7_108_R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723900"/>
            <a:ext cx="5105400" cy="3352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Power Calculations</a:t>
            </a:r>
          </a:p>
          <a:p>
            <a:pPr lvl="0"/>
            <a:r>
              <a:t>Can be done with OC curves found in Table VII</a:t>
            </a:r>
            <a:r>
              <a:rPr i="1"/>
              <a:t>i</a:t>
            </a:r>
            <a:r>
              <a:t>–</a:t>
            </a:r>
            <a:r>
              <a:rPr i="1"/>
              <a:t>n</a:t>
            </a:r>
          </a:p>
          <a:p>
            <a:pPr lvl="0"/>
            <a:r>
              <a:t>Can be done in software such as 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Lecture 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Agenda</a:t>
            </a:r>
          </a:p>
          <a:p>
            <a:pPr lvl="0"/>
            <a:r>
              <a:rPr sz="2000" dirty="0"/>
              <a:t>Complete Chapter 9 lectures</a:t>
            </a:r>
          </a:p>
          <a:p>
            <a:pPr lvl="1"/>
            <a:r>
              <a:rPr sz="2000" dirty="0"/>
              <a:t>Chapter 9, Case 3</a:t>
            </a:r>
          </a:p>
          <a:p>
            <a:pPr lvl="0"/>
            <a:r>
              <a:rPr sz="2000" dirty="0"/>
              <a:t>Chapter 9, Case 1 2-sided Quiz (assigned 11/25/2025, due 12/2/2025)</a:t>
            </a:r>
          </a:p>
          <a:p>
            <a:pPr lvl="0"/>
            <a:r>
              <a:rPr sz="2000" dirty="0"/>
              <a:t>Chapter 9, Case 1 Lower Quiz (assigned 11/25/2025, due 12/2/2025)</a:t>
            </a:r>
          </a:p>
          <a:p>
            <a:pPr lvl="0"/>
            <a:r>
              <a:rPr sz="2000" dirty="0"/>
              <a:t>Chapter 9, Case 1 Upper Quiz (assigned 11/25/2025, due 12/2/2025)</a:t>
            </a:r>
          </a:p>
          <a:p>
            <a:pPr lvl="0"/>
            <a:r>
              <a:rPr sz="2000" dirty="0"/>
              <a:t>Chapter 9, Case 2 2-sided Practice Problems (assigned 11/25/2025, due 12/2/2025)</a:t>
            </a:r>
          </a:p>
          <a:p>
            <a:pPr lvl="0"/>
            <a:r>
              <a:rPr sz="2000" dirty="0"/>
              <a:t>Chapter 9, Case 2 Lower Practice Problems (assigned 11/25/2025, due 12/2/2025)</a:t>
            </a:r>
          </a:p>
          <a:p>
            <a:pPr lvl="0"/>
            <a:r>
              <a:rPr sz="2000" dirty="0"/>
              <a:t>Chapter 9, Case 2 Upper Practice Problems (assigned 11/25/2025, due 12/2/2025)</a:t>
            </a:r>
          </a:p>
          <a:p>
            <a:pPr lvl="0"/>
            <a:r>
              <a:rPr sz="2000" dirty="0"/>
              <a:t>NEW: Chapter 9, Case 2 2-sided Quiz (assigned 12/2/2025, due 12/4/2025)</a:t>
            </a:r>
          </a:p>
          <a:p>
            <a:pPr lvl="0"/>
            <a:r>
              <a:rPr sz="2000" dirty="0"/>
              <a:t>NEW: Chapter 9, Case 2 Lower Quiz (assigned 12/2/2025, due 12/4/2025)</a:t>
            </a:r>
          </a:p>
          <a:p>
            <a:pPr lvl="0"/>
            <a:r>
              <a:rPr sz="2000" dirty="0"/>
              <a:t>NEW: Chapter 9, Case 2 Upper Quiz (assigned 12/2/2025, due 12/4/2025)</a:t>
            </a:r>
          </a:p>
          <a:p>
            <a:pPr lvl="0"/>
            <a:r>
              <a:rPr sz="2000" dirty="0"/>
              <a:t>NEW: Chapter 9, Case 3 2-sided Practice Problems (assigned 12/2/2025, due 12/4/2025)</a:t>
            </a:r>
          </a:p>
          <a:p>
            <a:pPr lvl="0"/>
            <a:r>
              <a:rPr sz="2000" dirty="0"/>
              <a:t>NEW: Chapter 9, Case 3 Lower Practice Problems (assigned 12/2/2025, due 12/4/2025)</a:t>
            </a:r>
          </a:p>
          <a:p>
            <a:pPr lvl="0"/>
            <a:r>
              <a:rPr sz="2000" dirty="0"/>
              <a:t>NEW: Chapter 9, Case 3 Upper Practice Problems (assigned 12/2/2025, due 12/4/2025)</a:t>
            </a:r>
          </a:p>
          <a:p>
            <a:pPr lvl="0"/>
            <a:r>
              <a:rPr sz="2000" dirty="0"/>
              <a:t>Attendance</a:t>
            </a:r>
          </a:p>
          <a:p>
            <a:pPr lvl="0"/>
            <a:r>
              <a:rPr sz="2000" dirty="0"/>
              <a:t>Questions?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Test on Standard Deviation</a:t>
            </a:r>
          </a:p>
          <a:p>
            <a:pPr lvl="0"/>
            <a:r>
              <a:t>What about test on standard deviation?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Chapter 9, Case 3 2-sided Practice Problems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Practice Problem Chapter 9, Case 3 Lower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Practice Problem Chapter 9, Case 3 Upper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Case 4. Hypothesis Test on a Population Proportion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test statistics for the hypothesis test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b>
                    <m:sSub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num>
                    <m:den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den>
                  </m:f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9Case4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451100"/>
            <a:ext cx="8229600" cy="876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9.5.2</a:t>
            </a:r>
          </a:p>
        </p:txBody>
      </p:sp>
      <p:pic>
        <p:nvPicPr>
          <p:cNvPr id="2" name="Picture 1" descr="images/p9_5_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625600"/>
            <a:ext cx="5105400" cy="1524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9.5.2 Classic Approach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3831"/>
                <a:ext cx="8229600" cy="3394472"/>
              </a:xfrm>
            </p:spPr>
            <p:txBody>
              <a:bodyPr>
                <a:normAutofit fontScale="625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Power Calculations</a:t>
                </a:r>
              </a:p>
              <a:p>
                <a:pPr lvl="0"/>
                <a:r>
                  <a:rPr dirty="0"/>
                  <a:t>For the two-sided alternative hypothesis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  <m:rad>
                                      <m:radPr>
                                        <m:degHide m:val="on"/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(1−</m:t>
                                        </m:r>
                                        <m:sSub>
                                          <m:sSubPr>
                                            <m:ctrlPr>
                                              <a:rPr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)/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(1−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)/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mr>
                        <m:mr>
                          <m:e/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b>
                                    </m:sSub>
                                    <m:rad>
                                      <m:radPr>
                                        <m:degHide m:val="on"/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(1−</m:t>
                                        </m:r>
                                        <m:sSub>
                                          <m:sSubPr>
                                            <m:ctrlPr>
                                              <a:rPr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)/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(1−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)/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If the alternative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: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)/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)/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and finally if the alternative hypothesis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: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)/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)/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3831"/>
                <a:ext cx="8229600" cy="3394472"/>
              </a:xfrm>
              <a:blipFill>
                <a:blip r:embed="rId2"/>
                <a:stretch>
                  <a:fillRect l="-296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Sample Size</a:t>
            </a:r>
          </a:p>
          <a:p>
            <a:pPr lvl="0"/>
            <a:r>
              <a:t>Sample size requirements to satisfy type II(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𝛽</m:t>
                </m:r>
              </m:oMath>
            </a14:m>
            <a:r>
              <a:t>) error constraints for a two-tailed hypothesis test is given by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𝑛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.</m:t>
                  </m:r>
                </m:oMath>
              </m:oMathPara>
            </a14:m>
            <a:endParaRPr/>
          </a:p>
          <a:p>
            <a:pPr lvl="0"/>
            <a:r>
              <a:t>For a sample size for a one-sided test substitute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</m:sub>
                </m:sSub>
              </m:oMath>
            </a14:m>
            <a:r>
              <a:t> for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</m:t>
                    </m:r>
                  </m:sub>
                </m:sSub>
              </m:oMath>
            </a14:m>
            <a:r>
              <a:t>.</a:t>
            </a:r>
          </a:p>
          <a:p>
            <a:pPr lvl="0"/>
            <a:r>
              <a:t>Problem 9.95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Handouts</a:t>
            </a:r>
          </a:p>
          <a:p>
            <a:pPr lvl="0"/>
            <a:r>
              <a:rPr>
                <a:hlinkClick r:id="rId2"/>
              </a:rPr>
              <a:t>Lecture 26 Slides</a:t>
            </a:r>
          </a:p>
          <a:p>
            <a:pPr lvl="0"/>
            <a:r>
              <a:t>Lecture 26 Slides - marked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Testing for Goodness of 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Material is presented in section 9-7 of your textbook</a:t>
            </a:r>
          </a:p>
          <a:p>
            <a:pPr lvl="0"/>
            <a:r>
              <a:t>Procedure determines if the sample data is from a specified underlying distribution</a:t>
            </a:r>
          </a:p>
          <a:p>
            <a:pPr lvl="0"/>
            <a:r>
              <a:t>Procedure uses a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distribution</a:t>
            </a:r>
          </a:p>
          <a:p>
            <a:pPr lvl="0"/>
            <a:r>
              <a:t>Example 9-12 presents a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goodness of fit test for a Poisson example</a:t>
            </a:r>
          </a:p>
          <a:p>
            <a:pPr lvl="0"/>
            <a:r>
              <a:t>Example 9-13 presents a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goodness of fit test for a normal example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8911"/>
                <a:ext cx="8229600" cy="33944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Procedure</a:t>
                </a:r>
              </a:p>
              <a:p>
                <a:pPr marL="342900" lvl="0" indent="-342900">
                  <a:buAutoNum type="arabicPeriod"/>
                </a:pPr>
                <a:r>
                  <a:rPr dirty="0"/>
                  <a:t>Collect a random sample of size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from a population with an unknown distribution,</a:t>
                </a:r>
              </a:p>
              <a:p>
                <a:pPr marL="342900" lvl="0" indent="-342900">
                  <a:buAutoNum type="arabicPeriod"/>
                </a:pPr>
                <a:r>
                  <a:rPr dirty="0"/>
                  <a:t>Arrange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observations in a frequency distribution containing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dirty="0"/>
                  <a:t> classes</a:t>
                </a:r>
              </a:p>
              <a:p>
                <a:pPr marL="342900" lvl="0" indent="-342900">
                  <a:buAutoNum type="arabicPeriod"/>
                </a:pPr>
                <a:r>
                  <a:rPr dirty="0"/>
                  <a:t>Calculate the observed frequency in each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,</a:t>
                </a:r>
              </a:p>
              <a:p>
                <a:pPr marL="342900" lvl="0" indent="-342900">
                  <a:buAutoNum type="arabicPeriod"/>
                </a:pPr>
                <a:r>
                  <a:rPr dirty="0"/>
                  <a:t>From the hypothesized distribution, calculate the expected frequency in class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,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dirty="0"/>
                  <a:t> is small combine classes)</a:t>
                </a:r>
              </a:p>
              <a:p>
                <a:pPr marL="342900" lvl="0" indent="-342900">
                  <a:buAutoNum type="arabicPeriod"/>
                </a:pPr>
                <a:r>
                  <a:rPr dirty="0"/>
                  <a:t>Calculate the test statistic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dirty="0"/>
              </a:p>
              <a:p>
                <a:pPr marL="342900" lvl="0" indent="-342900">
                  <a:buAutoNum type="arabicPeriod" startAt="6"/>
                </a:pPr>
                <a:r>
                  <a:rPr dirty="0"/>
                  <a:t>Reject the null hypothesis if the calculated value of the test statistic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dirty="0"/>
                  <a:t>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dirty="0"/>
                  <a:t> is the number of parameters in the hypothesized distribution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8911"/>
                <a:ext cx="8229600" cy="3394472"/>
              </a:xfrm>
              <a:blipFill>
                <a:blip r:embed="rId2"/>
                <a:stretch>
                  <a:fillRect l="-444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9.12, part 1</a:t>
            </a:r>
          </a:p>
        </p:txBody>
      </p:sp>
      <p:pic>
        <p:nvPicPr>
          <p:cNvPr id="2" name="Picture 1" descr="images/ex9_12_a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193800"/>
            <a:ext cx="5105400" cy="2400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9.12, part 2</a:t>
            </a:r>
          </a:p>
        </p:txBody>
      </p:sp>
      <p:pic>
        <p:nvPicPr>
          <p:cNvPr id="2" name="Picture 1" descr="images/ex9_12b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698500"/>
            <a:ext cx="5105400" cy="3378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Chapter 9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You should be prepared to work any practice problems assigned: Cases 1-3 with three different alternatives</a:t>
            </a:r>
          </a:p>
          <a:p>
            <a:pPr lvl="0"/>
            <a:r>
              <a:t>All other information is conceptual knowledge that can be questioned with multiple choice</a:t>
            </a:r>
          </a:p>
          <a:p>
            <a:pPr lvl="1"/>
            <a:r>
              <a:t>Name 3 ways to test if data is from a normal distribution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t_tabl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13100" y="1193800"/>
            <a:ext cx="27051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iSquar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51200" y="1193800"/>
            <a:ext cx="2628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Lecture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12/2</a:t>
                      </a:r>
                      <a:r>
                        <a:t> - Chapter 9, Case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12/4</a:t>
                      </a:r>
                      <a:r>
                        <a:t> - Linear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12/9</a:t>
                      </a:r>
                      <a:r>
                        <a:t> - Review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12/11</a:t>
                      </a:r>
                      <a:r>
                        <a:t> - Study Day (no 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final exam for MANE 3332.01 is </a:t>
            </a:r>
            <a:r>
              <a:rPr b="1"/>
              <a:t>Thursday December 18, 2025 at 10:15 AM - 12:00 PM</a:t>
            </a:r>
            <a: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papa006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16200000">
            <a:off x="2001206" y="-713427"/>
            <a:ext cx="5141588" cy="656843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marL="0" lvl="0" indent="0">
              <a:buNone/>
            </a:pPr>
            <a:r>
              <a:t>Case 3. Hypothesis Test on Variance of Normal Population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t>The test statistics is a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random variable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bSup>
                    <m:sSub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>
                          <a:latin typeface="Cambria Math" panose="02040503050406030204" pitchFamily="18" charset="0"/>
                        </a:rPr>
                        <m:t>𝜒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−1)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</m:oMath>
              </m:oMathPara>
            </a14:m>
            <a:endParaRPr/>
          </a:p>
        </p:txBody>
      </p:sp>
      <p:pic>
        <p:nvPicPr>
          <p:cNvPr id="3" name="Picture 1" descr="images/img03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536700"/>
            <a:ext cx="5105400" cy="1714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 - The table below summarizes the three possible hypothesis tests. The rejection regions are clearly shown in Figure 9-17 on page 222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Figure 9-17</a:t>
            </a:r>
          </a:p>
        </p:txBody>
      </p:sp>
      <p:pic>
        <p:nvPicPr>
          <p:cNvPr id="2" name="Picture 1" descr="images/fig9_17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587500"/>
            <a:ext cx="5105400" cy="161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On-screen Show (16:9)</PresentationFormat>
  <Paragraphs>97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Office Theme</vt:lpstr>
      <vt:lpstr>MANE 3332.01</vt:lpstr>
      <vt:lpstr>Lecture 26</vt:lpstr>
      <vt:lpstr>PowerPoint Presentation</vt:lpstr>
      <vt:lpstr>PowerPoint Presentation</vt:lpstr>
      <vt:lpstr>PowerPoint Presentation</vt:lpstr>
      <vt:lpstr>PowerPoint Presentation</vt:lpstr>
      <vt:lpstr>Case 3. Hypothesis Test on Variance of Normal 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4. Hypothesis Test on a Population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for Goodness of Fit</vt:lpstr>
      <vt:lpstr>PowerPoint Presentation</vt:lpstr>
      <vt:lpstr>PowerPoint Presentation</vt:lpstr>
      <vt:lpstr>PowerPoint Presentation</vt:lpstr>
      <vt:lpstr>Chapter 9 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2025-12-01T19:51:44Z</dcterms:created>
  <dcterms:modified xsi:type="dcterms:W3CDTF">2025-12-01T19:53:57Z</dcterms:modified>
</cp:coreProperties>
</file>