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88" d="100"/>
          <a:sy n="188" d="100"/>
        </p:scale>
        <p:origin x="3552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images/regression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Figure 11-2</a:t>
            </a:r>
          </a:p>
          <a:p>
            <a:pPr marL="0" lvl="0" indent="0">
              <a:buNone/>
            </a:pPr>
            <a:r>
              <a:t>Figure 11-2 on page 283</a:t>
            </a:r>
          </a:p>
        </p:txBody>
      </p:sp>
      <p:pic>
        <p:nvPicPr>
          <p:cNvPr id="2" name="Picture 1" descr="images/fig11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333500"/>
            <a:ext cx="5105400" cy="161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Figure 11-2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511"/>
                <a:ext cx="8229600" cy="3394472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Method of Least Squares</a:t>
                </a:r>
              </a:p>
              <a:p>
                <a:pPr lvl="0"/>
                <a:r>
                  <a:rPr dirty="0"/>
                  <a:t>The method use to estimate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is called least squares and was developed by Gauss</a:t>
                </a:r>
              </a:p>
              <a:p>
                <a:pPr lvl="0"/>
                <a:r>
                  <a:rPr dirty="0"/>
                  <a:t>Examine figure shown below</a:t>
                </a:r>
              </a:p>
              <a:p>
                <a:pPr lvl="0"/>
                <a:r>
                  <a:rPr dirty="0"/>
                  <a:t>Minimize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The solution to this problem is called the least squares normal equations</a:t>
                </a:r>
              </a:p>
              <a:p>
                <a:pPr lvl="0"/>
                <a:r>
                  <a:rPr dirty="0"/>
                  <a:t>Examine the graphics shown below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511"/>
                <a:ext cx="8229600" cy="3394472"/>
              </a:xfrm>
              <a:blipFill>
                <a:blip r:embed="rId2"/>
                <a:stretch>
                  <a:fillRect l="-741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Figure 11-3, page 285</a:t>
            </a:r>
          </a:p>
        </p:txBody>
      </p:sp>
      <p:pic>
        <p:nvPicPr>
          <p:cNvPr id="2" name="Picture 1" descr="images/fig11_3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79500"/>
            <a:ext cx="5105400" cy="212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Figure 11-3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Equations 11-7 and 11-8 on page 285</a:t>
            </a:r>
          </a:p>
        </p:txBody>
      </p:sp>
      <p:pic>
        <p:nvPicPr>
          <p:cNvPr id="2" name="Picture 1" descr="images/eqn11_7_8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787400"/>
            <a:ext cx="5105400" cy="2705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Equations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</a:t>
            </a:r>
          </a:p>
          <a:p>
            <a:pPr lvl="0"/>
            <a:r>
              <a:t>In this course, we will use R to estimate the parameters and calculate sums of squares quantities</a:t>
            </a:r>
          </a:p>
          <a:p>
            <a:pPr lvl="0"/>
            <a:r>
              <a:t>Example Problem</a:t>
            </a:r>
          </a:p>
        </p:txBody>
      </p:sp>
      <p:pic>
        <p:nvPicPr>
          <p:cNvPr id="2" name="Picture 1" descr="images/regressionExample008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90600"/>
            <a:ext cx="5105400" cy="229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Example Problem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Creating Regression Data in R</a:t>
            </a:r>
          </a:p>
        </p:txBody>
      </p:sp>
      <p:pic>
        <p:nvPicPr>
          <p:cNvPr id="2" name="Picture 1" descr="images/regression_dat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41300"/>
            <a:ext cx="5105400" cy="431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scatte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3016" y="586740"/>
            <a:ext cx="5337967" cy="39700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l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2964" y="0"/>
            <a:ext cx="6338071" cy="416814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scatter_wLin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7253" y="507999"/>
            <a:ext cx="5116787" cy="440703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5111"/>
                <a:ext cx="822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Hypothesis Test</a:t>
                </a:r>
              </a:p>
              <a:p>
                <a:pPr lvl="0"/>
                <a:r>
                  <a:rPr dirty="0"/>
                  <a:t>It is possible to perform a hypothesis involving the slope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1,0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≠</m:t>
                            </m:r>
                          </m:e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1,0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</m:mr>
                      </m:m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r>
                  <a:rPr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1,0</m:t>
                        </m:r>
                      </m:sub>
                    </m:sSub>
                  </m:oMath>
                </a14:m>
                <a:r>
                  <a:rPr dirty="0"/>
                  <a:t> is a constant (often 0).</a:t>
                </a:r>
              </a:p>
              <a:p>
                <a:pPr lvl="0"/>
                <a:r>
                  <a:rPr dirty="0"/>
                  <a:t>Requires the assumption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/>
                      <m:t>NID</m:t>
                    </m:r>
                    <m:r>
                      <a:rPr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/>
              </a:p>
              <a:p>
                <a:pPr lvl="0"/>
                <a:r>
                  <a:rPr dirty="0"/>
                  <a:t>The test statistic is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dirty="0"/>
                  <a:t>-random variable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𝑠𝑒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A similar test can be formed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5111"/>
                <a:ext cx="8229600" cy="3394472"/>
              </a:xfrm>
              <a:blipFill>
                <a:blip r:embed="rId2"/>
                <a:stretch>
                  <a:fillRect l="-667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791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0"/>
            <a:r>
              <a:rPr dirty="0"/>
              <a:t>Linear Regression Lecture (Chapters 11 and 12)</a:t>
            </a:r>
          </a:p>
          <a:p>
            <a:pPr lvl="0"/>
            <a:r>
              <a:rPr dirty="0"/>
              <a:t>Chapter 9, Case 2 2-sided Quiz (assigned 12/2/2025, due 12/4/2025)</a:t>
            </a:r>
          </a:p>
          <a:p>
            <a:pPr lvl="0"/>
            <a:r>
              <a:rPr dirty="0"/>
              <a:t>Chapter 9, Case 2 Lower Quiz (assigned 12/2/2025, due 12/4/2025)</a:t>
            </a:r>
          </a:p>
          <a:p>
            <a:pPr lvl="0"/>
            <a:r>
              <a:rPr dirty="0"/>
              <a:t>Chapter 9, Case 2 Upper Quiz (assigned 12/2/2025, due 12/4/2025)</a:t>
            </a:r>
          </a:p>
          <a:p>
            <a:pPr lvl="0"/>
            <a:r>
              <a:rPr dirty="0"/>
              <a:t>Chapter 9, Case 3 2-sided Practice Problems (assigned 12/2/2025, due 12/4/2025)</a:t>
            </a:r>
          </a:p>
          <a:p>
            <a:pPr lvl="0"/>
            <a:r>
              <a:rPr dirty="0"/>
              <a:t>Chapter 9, Case 3 Lower Practice Problems (assigned 12/2/2025, due 12/4/2025)</a:t>
            </a:r>
          </a:p>
          <a:p>
            <a:pPr lvl="0"/>
            <a:r>
              <a:rPr dirty="0"/>
              <a:t>Chapter 9, Case 3 Upper Practice Problems (assigned 12/2/2025, due 12/4/2025)</a:t>
            </a:r>
          </a:p>
          <a:p>
            <a:pPr lvl="0"/>
            <a:r>
              <a:rPr dirty="0"/>
              <a:t>NEW: Chapter 9, Case 3 2-sided Quiz (assigned 12/4/2025, due 12/9/2025)</a:t>
            </a:r>
          </a:p>
          <a:p>
            <a:pPr lvl="0"/>
            <a:r>
              <a:rPr dirty="0"/>
              <a:t>NEW: Chapter 9, Case 3 Lower Quiz (assigned 12/4/2025, due 12/9/2025)</a:t>
            </a:r>
          </a:p>
          <a:p>
            <a:pPr lvl="0"/>
            <a:r>
              <a:rPr dirty="0"/>
              <a:t>New: Chapter 9, Case 3 Upper Quiz (assigned 12/4/2025, due 12/9/2025)</a:t>
            </a:r>
          </a:p>
          <a:p>
            <a:pPr lvl="0"/>
            <a:r>
              <a:rPr dirty="0"/>
              <a:t>Attendance</a:t>
            </a:r>
          </a:p>
          <a:p>
            <a:pPr lvl="0"/>
            <a:r>
              <a:rPr dirty="0"/>
              <a:t>Questions?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l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2830" y="0"/>
            <a:ext cx="6218339" cy="4089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Examining Model Adequacy</a:t>
            </a:r>
          </a:p>
          <a:p>
            <a:pPr lvl="0"/>
            <a:r>
              <a:t>Two major concerns</a:t>
            </a:r>
          </a:p>
          <a:p>
            <a:pPr lvl="1"/>
            <a:r>
              <a:t>Does the model provide an adequate explanation of the data?</a:t>
            </a:r>
          </a:p>
          <a:p>
            <a:pPr lvl="1"/>
            <a:r>
              <a:t>Are the model assumptions satisfied?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Residual Analysis</a:t>
            </a:r>
          </a:p>
          <a:p>
            <a:pPr lvl="0"/>
            <a:r>
              <a:t>The residuals are defined to be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>
                    <m:sSub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𝑥</m:t>
                  </m:r>
                </m:oMath>
              </m:oMathPara>
            </a14:m>
            <a:endParaRPr/>
          </a:p>
          <a:p>
            <a:pPr lvl="0"/>
            <a:r>
              <a:t>Examine normality assumption by generating a normal probability plot of residuals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qq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2480" y="295670"/>
            <a:ext cx="4485640" cy="462419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Residual Analysis - Constant Variance</a:t>
            </a:r>
          </a:p>
          <a:p>
            <a:pPr lvl="0"/>
            <a:r>
              <a:t>Examine the assumption of constant variance by plotting residuals versus fitted values and residuals vs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endParaRPr/>
          </a:p>
          <a:p>
            <a:pPr lvl="0"/>
            <a:r>
              <a:t>Examine if additional terms are required (such as quadratic) by examining residuals vs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endParaRPr/>
          </a:p>
          <a:p>
            <a:pPr lvl="0"/>
            <a:r>
              <a:t>Residuals are often standardized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residual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5252" y="314960"/>
            <a:ext cx="4733495" cy="426974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residual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5020" y="293907"/>
            <a:ext cx="5013960" cy="429079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Fit Test</a:t>
            </a:r>
          </a:p>
          <a:p>
            <a:pPr lvl="0"/>
            <a:r>
              <a:t>If there are repeated observations (identical values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) a lack of fit test can be performed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:</m:t>
                        </m:r>
                      </m:e>
                      <m:e>
                        <m:r>
                          <m:rPr>
                            <m:nor/>
                          </m:rPr>
                          <a:rPr/>
                          <m:t>The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model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is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correct</m:t>
                        </m:r>
                      </m:e>
                    </m:mr>
                    <m:m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:</m:t>
                        </m:r>
                      </m:e>
                      <m:e>
                        <m:r>
                          <m:rPr>
                            <m:nor/>
                          </m:rPr>
                          <a:rPr/>
                          <m:t>The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model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is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NOT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correct</m:t>
                        </m:r>
                      </m:e>
                    </m:mr>
                  </m:m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repeated observations allows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𝑆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sub>
                </m:sSub>
              </m:oMath>
            </a14:m>
            <a:r>
              <a:t> error term to be partitioned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𝑆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𝑆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𝑃𝐸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+</m:t>
                  </m:r>
                  <m:r>
                    <a:rPr>
                      <a:latin typeface="Cambria Math" panose="02040503050406030204" pitchFamily="18" charset="0"/>
                    </a:rPr>
                    <m:t>𝑆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𝐿𝑂𝐹</m:t>
                      </m:r>
                    </m:sub>
                  </m:sSub>
                </m:oMath>
              </m:oMathPara>
            </a14:m>
            <a:endParaRPr/>
          </a:p>
          <a:p>
            <a:pPr lvl="0"/>
            <a:r>
              <a:t>The test statistic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>
                    <m:sSub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𝐿𝑂𝐹</m:t>
                          </m:r>
                        </m:sub>
                      </m:sSub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𝑃𝐸</m:t>
                          </m:r>
                        </m:sub>
                      </m:sSub>
                    </m:den>
                  </m:f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2_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72360" y="272759"/>
            <a:ext cx="4399280" cy="427130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/>
              </a:rPr>
              <a:t>Regression slides</a:t>
            </a:r>
          </a:p>
          <a:p>
            <a:pPr lvl="0"/>
            <a:r>
              <a:t>Regression slides marked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2_lof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2004" y="137160"/>
            <a:ext cx="4579991" cy="414528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Class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9, 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10:15 AM - 12:00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Simple Linear Regression</a:t>
            </a:r>
          </a:p>
          <a:p>
            <a:pPr lvl="0"/>
            <a:r>
              <a:rPr b="1"/>
              <a:t>Regression analysis</a:t>
            </a:r>
            <a:r>
              <a:t> is a statistical technique for modeling and investigating the relationship between two or more variables.</a:t>
            </a:r>
          </a:p>
          <a:p>
            <a:pPr lvl="0"/>
            <a:r>
              <a:t>Simple linear regression considers the relationship between a single independent variable and a dependent variable</a:t>
            </a:r>
          </a:p>
          <a:p>
            <a:pPr lvl="0"/>
            <a:r>
              <a:t>A good tool to examine the relationship is a scatter diagram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Empirical Models</a:t>
            </a:r>
          </a:p>
          <a:p>
            <a:pPr lvl="0"/>
            <a:r>
              <a:t>An </a:t>
            </a:r>
            <a:r>
              <a:rPr b="1"/>
              <a:t>empirical model</a:t>
            </a:r>
            <a:r>
              <a:t> is a model that captures the relationship between regressor inputs and a response variable that is not based upon theoretical knowledge</a:t>
            </a:r>
          </a:p>
          <a:p>
            <a:pPr lvl="0"/>
            <a:r>
              <a:t>There are many types of empirical models</a:t>
            </a:r>
          </a:p>
          <a:p>
            <a:pPr lvl="0"/>
            <a:r>
              <a:t>Discuss wind-powered generator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Simple Linear Regression Model</a:t>
            </a:r>
          </a:p>
          <a:p>
            <a:pPr lvl="0"/>
            <a:r>
              <a:t>A simple linear regression model is shown below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𝑌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+</m:t>
                  </m:r>
                  <m:r>
                    <a:rPr>
                      <a:latin typeface="Cambria Math" panose="02040503050406030204" pitchFamily="18" charset="0"/>
                    </a:rPr>
                    <m:t>𝜀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is the dependent (or response) variable,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 is the independent (or regressor) variable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𝜀</m:t>
                </m:r>
              </m:oMath>
            </a14:m>
            <a:r>
              <a:t> is the random error term</a:t>
            </a:r>
          </a:p>
          <a:p>
            <a:pPr lvl="0"/>
            <a:r>
              <a:t>We can use this model to predict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for a given value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r>
                    <a:rPr>
                      <a:latin typeface="Cambria Math" panose="02040503050406030204" pitchFamily="18" charset="0"/>
                    </a:rPr>
                    <m:t>(</m:t>
                  </m:r>
                  <m:r>
                    <a:rPr>
                      <a:latin typeface="Cambria Math" panose="02040503050406030204" pitchFamily="18" charset="0"/>
                    </a:rPr>
                    <m:t>𝑌</m:t>
                  </m:r>
                  <m:r>
                    <a:rPr>
                      <a:latin typeface="Cambria Math" panose="02040503050406030204" pitchFamily="18" charset="0"/>
                    </a:rPr>
                    <m:t>|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)=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𝑥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Assuming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𝜀</m:t>
                </m:r>
              </m:oMath>
            </a14:m>
            <a:r>
              <a:t> has zero mean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m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mr>
                  </m:m>
                </m:oMath>
              </m:oMathPara>
            </a14:m>
            <a:endParaRPr/>
          </a:p>
          <a:p>
            <a:pPr lvl="0"/>
            <a:r>
              <a:t>Examine the graphic shown below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On-screen Show (16:9)</PresentationFormat>
  <Paragraphs>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Office Theme</vt:lpstr>
      <vt:lpstr>MANE 3332.01</vt:lpstr>
      <vt:lpstr>Lecture 27</vt:lpstr>
      <vt:lpstr>Handouts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2025-12-03T17:25:11Z</dcterms:created>
  <dcterms:modified xsi:type="dcterms:W3CDTF">2025-12-03T17:28:47Z</dcterms:modified>
</cp:coreProperties>
</file>