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package/2006/relationships/metadata/extended-properties" Target="docProps/app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4726" autoAdjust="0"/>
  </p:normalViewPr>
  <p:slideViewPr>
    <p:cSldViewPr snapToGrid="0" snapToObjects="1">
      <p:cViewPr varScale="1">
        <p:scale>
          <a:sx n="160" d="100"/>
          <a:sy n="160" d="100"/>
        </p:scale>
        <p:origin x="776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9/15/25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MANE 3332.01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Lecture 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Continue Chapter 2 Lecture</a:t>
            </a:r>
          </a:p>
          <a:p>
            <a:pPr lvl="0"/>
            <a:r>
              <a:t>Start with Two Events Practice Problems</a:t>
            </a:r>
          </a:p>
          <a:p>
            <a:pPr lvl="0"/>
            <a:r>
              <a:t>Single Event Quiz (assigned 9/11/2025, due 9/16/2025)</a:t>
            </a:r>
          </a:p>
          <a:p>
            <a:pPr lvl="0"/>
            <a:r>
              <a:t>Two Events Practice Problems (assigned 9/16/2025, due 9/18/2025)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Handouts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Lecture 5 Slides - Powerpoint</a:t>
            </a:r>
          </a:p>
          <a:p>
            <a:pPr lvl="0"/>
            <a:r>
              <a:t>Lecture 5 Slides - marked (pdf)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Two Events Practice Problems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Multiplication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This rule provides another method for calculating </a:t>
            </a: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𝑃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𝐴</m:t>
                    </m:r>
                    <m:r>
                      <a:rPr>
                        <a:latin typeface="Cambria Math" panose="02040503050406030204" pitchFamily="18" charset="0"/>
                      </a:rPr>
                      <m:t>∩</m:t>
                    </m:r>
                    <m:r>
                      <a:rPr>
                        <a:latin typeface="Cambria Math" panose="02040503050406030204" pitchFamily="18" charset="0"/>
                      </a:rPr>
                      <m:t>𝐵</m:t>
                    </m:r>
                  </m:e>
                </m:d>
              </m:oMath>
            </a14:m>
            <a:endParaRPr/>
          </a:p>
          <a:p>
            <a:pPr lvl="0"/>
            <a14:m xmlns:a14="http://schemas.microsoft.com/office/drawing/2010/main">
              <m:oMath xmlns:m="http://schemas.openxmlformats.org/officeDocument/2006/math">
                <m:m>
                  <m:mPr>
                    <m:plcHide m:val="on"/>
                    <m:mcs>
                      <m:mc>
                        <m:mcPr>
                          <m:count m:val="3"/>
                          <m:mcJc m:val="center"/>
                        </m:mcPr>
                      </m:mc>
                    </m:mcs>
                    <m:ctrlPr>
                      <a:rPr>
                        <a:latin typeface="Cambria Math" panose="02040503050406030204" pitchFamily="18" charset="0"/>
                      </a:rPr>
                    </m:ctrlPr>
                  </m:mPr>
                  <m:mr>
                    <m:e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∩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</m:e>
                    <m:e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</m:e>
                    <m:e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</m:e>
                  </m:mr>
                </m:m>
              </m:oMath>
            </a14:m>
            <a:endParaRPr/>
          </a:p>
          <a:p>
            <a:pPr lvl="0"/>
            <a:r>
              <a:t>This leads to the total probability rule</a:t>
            </a:r>
          </a:p>
          <a:p>
            <a:pPr lvl="0"/>
            <a14:m xmlns:a14="http://schemas.microsoft.com/office/drawing/2010/main">
              <m:oMath xmlns:m="http://schemas.openxmlformats.org/officeDocument/2006/math">
                <m:m>
                  <m:mPr>
                    <m:plcHide m:val="on"/>
                    <m:mcs>
                      <m:mc>
                        <m:mcPr>
                          <m:count m:val="3"/>
                          <m:mcJc m:val="center"/>
                        </m:mcPr>
                      </m:mc>
                    </m:mcs>
                    <m:ctrlPr>
                      <a:rPr>
                        <a:latin typeface="Cambria Math" panose="02040503050406030204" pitchFamily="18" charset="0"/>
                      </a:rPr>
                    </m:ctrlPr>
                  </m:mPr>
                  <m:mr>
                    <m:e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</m:e>
                    <m:e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</m:e>
                    <m:e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∩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+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∩</m:t>
                          </m:r>
                          <m:sSup>
                            <m:sSup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</m:e>
                  </m:mr>
                  <m:mr>
                    <m:e/>
                    <m:e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</m:e>
                    <m:e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+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|</m:t>
                          </m:r>
                          <m:sSup>
                            <m:sSup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</m:e>
                  </m:mr>
                  <m:mr>
                    <m:e/>
                    <m:e/>
                    <m:e/>
                  </m:mr>
                </m:m>
              </m:oMath>
            </a14:m>
            <a:endParaRPr/>
          </a:p>
          <a:p>
            <a:pPr lvl="0"/>
            <a:r>
              <a:t>Consider problems from 3rd edition (next slide) and 2-129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Example Problem 2-76</a:t>
            </a:r>
          </a:p>
        </p:txBody>
      </p:sp>
      <p:pic>
        <p:nvPicPr>
          <p:cNvPr id="3" name="Picture 1" descr="images/p2_76.pn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57200" y="1346200"/>
            <a:ext cx="8229600" cy="25908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marL="0" lvl="0" indent="0" algn="ctr">
              <a:buNone/>
            </a:pPr>
            <a:r>
              <a:t>problem 2-76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Independent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Two events are independent if any one of the following is true:</a:t>
            </a:r>
          </a:p>
          <a:p>
            <a:pPr marL="685800" lvl="1" indent="-342900">
              <a:buAutoNum type="arabicPeriod"/>
            </a:pP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𝑃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𝐴</m:t>
                    </m:r>
                    <m:r>
                      <a:rPr>
                        <a:latin typeface="Cambria Math" panose="02040503050406030204" pitchFamily="18" charset="0"/>
                      </a:rPr>
                      <m:t>|</m:t>
                    </m:r>
                    <m:r>
                      <a:rPr>
                        <a:latin typeface="Cambria Math" panose="02040503050406030204" pitchFamily="18" charset="0"/>
                      </a:rPr>
                      <m:t>𝐵</m:t>
                    </m:r>
                  </m:e>
                </m:d>
                <m:r>
                  <a:rPr>
                    <a:latin typeface="Cambria Math" panose="02040503050406030204" pitchFamily="18" charset="0"/>
                  </a:rPr>
                  <m:t>=</m:t>
                </m:r>
                <m:r>
                  <a:rPr>
                    <a:latin typeface="Cambria Math" panose="02040503050406030204" pitchFamily="18" charset="0"/>
                  </a:rPr>
                  <m:t>𝑃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𝐴</m:t>
                    </m:r>
                  </m:e>
                </m:d>
              </m:oMath>
            </a14:m>
            <a:endParaRPr/>
          </a:p>
          <a:p>
            <a:pPr marL="685800" lvl="1" indent="-342900">
              <a:buAutoNum type="arabicPeriod"/>
            </a:pP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𝑃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𝐵</m:t>
                    </m:r>
                    <m:r>
                      <a:rPr>
                        <a:latin typeface="Cambria Math" panose="02040503050406030204" pitchFamily="18" charset="0"/>
                      </a:rPr>
                      <m:t>|</m:t>
                    </m:r>
                    <m:r>
                      <a:rPr>
                        <a:latin typeface="Cambria Math" panose="02040503050406030204" pitchFamily="18" charset="0"/>
                      </a:rPr>
                      <m:t>𝐴</m:t>
                    </m:r>
                  </m:e>
                </m:d>
                <m:r>
                  <a:rPr>
                    <a:latin typeface="Cambria Math" panose="02040503050406030204" pitchFamily="18" charset="0"/>
                  </a:rPr>
                  <m:t>=</m:t>
                </m:r>
                <m:r>
                  <a:rPr>
                    <a:latin typeface="Cambria Math" panose="02040503050406030204" pitchFamily="18" charset="0"/>
                  </a:rPr>
                  <m:t>𝑃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𝐵</m:t>
                    </m:r>
                  </m:e>
                </m:d>
              </m:oMath>
            </a14:m>
            <a:endParaRPr/>
          </a:p>
          <a:p>
            <a:pPr marL="685800" lvl="1" indent="-342900">
              <a:buAutoNum type="arabicPeriod"/>
            </a:pPr>
            <a14:m xmlns:a14="http://schemas.microsoft.com/office/drawing/2010/main">
              <m:oMath xmlns:m="http://schemas.openxmlformats.org/officeDocument/2006/math">
                <m:r>
                  <a:rPr>
                    <a:latin typeface="Cambria Math" panose="02040503050406030204" pitchFamily="18" charset="0"/>
                  </a:rPr>
                  <m:t>𝑃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𝐴</m:t>
                    </m:r>
                    <m:r>
                      <a:rPr>
                        <a:latin typeface="Cambria Math" panose="02040503050406030204" pitchFamily="18" charset="0"/>
                      </a:rPr>
                      <m:t>∩</m:t>
                    </m:r>
                    <m:r>
                      <a:rPr>
                        <a:latin typeface="Cambria Math" panose="02040503050406030204" pitchFamily="18" charset="0"/>
                      </a:rPr>
                      <m:t>𝐵</m:t>
                    </m:r>
                  </m:e>
                </m:d>
                <m:r>
                  <a:rPr>
                    <a:latin typeface="Cambria Math" panose="02040503050406030204" pitchFamily="18" charset="0"/>
                  </a:rPr>
                  <m:t>=</m:t>
                </m:r>
                <m:r>
                  <a:rPr>
                    <a:latin typeface="Cambria Math" panose="02040503050406030204" pitchFamily="18" charset="0"/>
                  </a:rPr>
                  <m:t>𝑃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𝐴</m:t>
                    </m:r>
                  </m:e>
                </m:d>
                <m:r>
                  <a:rPr>
                    <a:latin typeface="Cambria Math" panose="02040503050406030204" pitchFamily="18" charset="0"/>
                  </a:rPr>
                  <m:t>𝑃</m:t>
                </m:r>
                <m:d>
                  <m:dPr>
                    <m:ctrlPr>
                      <a:rPr i="1"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>
                        <a:latin typeface="Cambria Math" panose="02040503050406030204" pitchFamily="18" charset="0"/>
                      </a:rPr>
                      <m:t>𝐵</m:t>
                    </m:r>
                  </m:e>
                </m:d>
              </m:oMath>
            </a14:m>
            <a:endParaRPr/>
          </a:p>
          <a:p>
            <a:pPr lvl="0"/>
            <a:r>
              <a:t>Consider problem 2-146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Reliability Analysis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lvl="0"/>
                <a:r>
                  <a:rPr sz="2000" dirty="0"/>
                  <a:t>Reliability is the application of statistics and probability to determine the probability that a system will be working properly</a:t>
                </a:r>
              </a:p>
              <a:p>
                <a:pPr lvl="0"/>
                <a:r>
                  <a:rPr sz="2000" dirty="0"/>
                  <a:t>Components can be arranged in series. All components must work for the system to work.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sz="200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sz="2000"/>
                            <m:t>system</m:t>
                          </m:r>
                          <m:r>
                            <m:rPr>
                              <m:nor/>
                            </m:rPr>
                            <a:rPr sz="2000"/>
                            <m:t> </m:t>
                          </m:r>
                          <m:r>
                            <m:rPr>
                              <m:nor/>
                            </m:rPr>
                            <a:rPr sz="2000"/>
                            <m:t>works</m:t>
                          </m:r>
                        </m:e>
                      </m:d>
                      <m:r>
                        <a:rPr sz="200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sz="200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sz="200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m:rPr>
                              <m:nor/>
                            </m:rPr>
                            <a:rPr sz="2000"/>
                            <m:t> </m:t>
                          </m:r>
                          <m:r>
                            <m:rPr>
                              <m:nor/>
                            </m:rPr>
                            <a:rPr sz="2000"/>
                            <m:t>works</m:t>
                          </m:r>
                        </m:e>
                      </m:d>
                      <m:r>
                        <a:rPr sz="200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sz="200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m:rPr>
                              <m:nor/>
                            </m:rPr>
                            <a:rPr sz="2000"/>
                            <m:t> </m:t>
                          </m:r>
                          <m:r>
                            <m:rPr>
                              <m:nor/>
                            </m:rPr>
                            <a:rPr sz="2000"/>
                            <m:t>works</m:t>
                          </m:r>
                        </m:e>
                      </m:d>
                    </m:oMath>
                  </m:oMathPara>
                </a14:m>
                <a:endParaRPr sz="2000" dirty="0"/>
              </a:p>
              <a:p>
                <a:pPr lvl="0"/>
                <a:r>
                  <a:rPr sz="2000" dirty="0"/>
                  <a:t>Components can be arranged in parallel. As long as one component works, the system works.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sz="200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sz="2000"/>
                            <m:t>system</m:t>
                          </m:r>
                          <m:r>
                            <m:rPr>
                              <m:nor/>
                            </m:rPr>
                            <a:rPr sz="2000"/>
                            <m:t> </m:t>
                          </m:r>
                          <m:r>
                            <m:rPr>
                              <m:nor/>
                            </m:rPr>
                            <a:rPr sz="2000"/>
                            <m:t>works</m:t>
                          </m:r>
                        </m:e>
                      </m:d>
                      <m:r>
                        <a:rPr sz="2000">
                          <a:latin typeface="Cambria Math" panose="02040503050406030204" pitchFamily="18" charset="0"/>
                        </a:rPr>
                        <m:t>=1−</m:t>
                      </m:r>
                      <m:d>
                        <m:dPr>
                          <m:ctrlPr>
                            <a:rPr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sz="200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sz="2000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sz="200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m:rPr>
                                  <m:nor/>
                                </m:rPr>
                                <a:rPr sz="2000"/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sz="2000"/>
                                <m:t>works</m:t>
                              </m:r>
                            </m:e>
                          </m:d>
                        </m:e>
                      </m:d>
                      <m:r>
                        <a:rPr sz="2000">
                          <a:latin typeface="Cambria Math" panose="02040503050406030204" pitchFamily="18" charset="0"/>
                        </a:rPr>
                        <m:t>×1−</m:t>
                      </m:r>
                      <m:r>
                        <a:rPr sz="200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sz="200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m:rPr>
                              <m:nor/>
                            </m:rPr>
                            <a:rPr sz="2000"/>
                            <m:t> </m:t>
                          </m:r>
                          <m:r>
                            <m:rPr>
                              <m:nor/>
                            </m:rPr>
                            <a:rPr sz="2000"/>
                            <m:t>works</m:t>
                          </m:r>
                        </m:e>
                      </m:d>
                      <m:r>
                        <a:rPr sz="200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sz="2000" dirty="0"/>
              </a:p>
              <a:p>
                <a:pPr lvl="0"/>
                <a:r>
                  <a:rPr sz="2000" dirty="0"/>
                  <a:t>Consider problem 2-157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7" t="-1119" r="-1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Macintosh PowerPoint</Application>
  <PresentationFormat>On-screen Show (16:9)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 Math</vt:lpstr>
      <vt:lpstr>Office Theme</vt:lpstr>
      <vt:lpstr>MANE 3332.01</vt:lpstr>
      <vt:lpstr>Lecture 5</vt:lpstr>
      <vt:lpstr>Agenda</vt:lpstr>
      <vt:lpstr>Handouts</vt:lpstr>
      <vt:lpstr>Two Events Practice Problems</vt:lpstr>
      <vt:lpstr>Multiplication Rules</vt:lpstr>
      <vt:lpstr>Example Problem 2-76</vt:lpstr>
      <vt:lpstr>Independent Events</vt:lpstr>
      <vt:lpstr>Reliability Analysis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Douglas Timmer</cp:lastModifiedBy>
  <cp:revision>1</cp:revision>
  <dcterms:created xsi:type="dcterms:W3CDTF">2025-09-15T16:52:32Z</dcterms:created>
  <dcterms:modified xsi:type="dcterms:W3CDTF">2025-09-15T16:52:55Z</dcterms:modified>
</cp:coreProperties>
</file>