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7" Type="http://schemas.openxmlformats.org/officeDocument/2006/relationships/viewProps" Target="viewProps.xml" /><Relationship Id="rId16" Type="http://schemas.openxmlformats.org/officeDocument/2006/relationships/presProps" Target="presProps.xml" /><Relationship Id="rId1" Type="http://schemas.openxmlformats.org/officeDocument/2006/relationships/slideMaster" Target="slideMasters/slideMaster1.xml" /><Relationship Id="rId19" Type="http://schemas.openxmlformats.org/officeDocument/2006/relationships/tableStyles" Target="tableStyles.xml" /><Relationship Id="rId18"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png"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MANE 3332.01</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Conditional Probability</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Hayter (2002) states that “For experiments with two or more events of interest, attention is often directed not only at the probabilities of individual events but also at the probability of an event occurring </a:t>
                </a:r>
                <a:r>
                  <a:rPr b="1"/>
                  <a:t>conditional</a:t>
                </a:r>
                <a:r>
                  <a:rPr/>
                  <a:t> on the knowledge that another event has occurred.”</a:t>
                </a:r>
              </a:p>
              <a:p>
                <a:pPr lvl="0"/>
                <a:r>
                  <a:rPr/>
                  <a:t>The </a:t>
                </a:r>
                <a:r>
                  <a:rPr b="1"/>
                  <a:t>conditional probability</a:t>
                </a:r>
                <a:r>
                  <a:rPr/>
                  <a:t> of an event </a:t>
                </a:r>
                <a14:m>
                  <m:oMath xmlns:m="http://schemas.openxmlformats.org/officeDocument/2006/math">
                    <m:r>
                      <m:t>B</m:t>
                    </m:r>
                  </m:oMath>
                </a14:m>
                <a:r>
                  <a:rPr/>
                  <a:t> given an event </a:t>
                </a:r>
                <a14:m>
                  <m:oMath xmlns:m="http://schemas.openxmlformats.org/officeDocument/2006/math">
                    <m:r>
                      <m:t>A</m:t>
                    </m:r>
                  </m:oMath>
                </a14:m>
                <a:r>
                  <a:rPr/>
                  <a:t>, denoted </a:t>
                </a:r>
                <a14:m>
                  <m:oMath xmlns:m="http://schemas.openxmlformats.org/officeDocument/2006/math">
                    <m:r>
                      <m:t>P</m:t>
                    </m:r>
                    <m:d>
                      <m:dPr>
                        <m:begChr m:val="("/>
                        <m:sepChr m:val=""/>
                        <m:endChr m:val=")"/>
                        <m:grow/>
                      </m:dPr>
                      <m:e>
                        <m:r>
                          <m:t>B</m:t>
                        </m:r>
                        <m:r>
                          <m:rPr>
                            <m:sty m:val="p"/>
                          </m:rPr>
                          <m:t>|</m:t>
                        </m:r>
                        <m:r>
                          <m:t>A</m:t>
                        </m:r>
                      </m:e>
                    </m:d>
                  </m:oMath>
                </a14:m>
                <a:r>
                  <a:rPr/>
                  <a:t> is</a:t>
                </a:r>
              </a:p>
              <a:p>
                <a:pPr lvl="0" indent="0" marL="0">
                  <a:buNone/>
                </a:pPr>
                <a14:m>
                  <m:oMathPara xmlns:m="http://schemas.openxmlformats.org/officeDocument/2006/math">
                    <m:oMathParaPr>
                      <m:jc m:val="center"/>
                    </m:oMathParaPr>
                    <m:oMath>
                      <m:r>
                        <m:t>P</m:t>
                      </m:r>
                      <m:d>
                        <m:dPr>
                          <m:begChr m:val="("/>
                          <m:sepChr m:val=""/>
                          <m:endChr m:val=")"/>
                          <m:grow/>
                        </m:dPr>
                        <m:e>
                          <m:r>
                            <m:t>B</m:t>
                          </m:r>
                          <m:r>
                            <m:rPr>
                              <m:sty m:val="p"/>
                            </m:rPr>
                            <m:t>|</m:t>
                          </m:r>
                          <m:r>
                            <m:t>A</m:t>
                          </m:r>
                        </m:e>
                      </m:d>
                      <m:r>
                        <m:rPr>
                          <m:sty m:val="p"/>
                        </m:rPr>
                        <m:t>=</m:t>
                      </m:r>
                      <m:f>
                        <m:fPr>
                          <m:type m:val="bar"/>
                        </m:fPr>
                        <m:num>
                          <m:r>
                            <m:t>P</m:t>
                          </m:r>
                          <m:d>
                            <m:dPr>
                              <m:begChr m:val="("/>
                              <m:sepChr m:val=""/>
                              <m:endChr m:val=")"/>
                              <m:grow/>
                            </m:dPr>
                            <m:e>
                              <m:r>
                                <m:t>A</m:t>
                              </m:r>
                              <m:r>
                                <m:rPr>
                                  <m:sty m:val="p"/>
                                </m:rPr>
                                <m:t>∩</m:t>
                              </m:r>
                              <m:r>
                                <m:t>B</m:t>
                              </m:r>
                            </m:e>
                          </m:d>
                        </m:num>
                        <m:den>
                          <m:r>
                            <m:t>P</m:t>
                          </m:r>
                          <m:d>
                            <m:dPr>
                              <m:begChr m:val="("/>
                              <m:sepChr m:val=""/>
                              <m:endChr m:val=")"/>
                              <m:grow/>
                            </m:dPr>
                            <m:e>
                              <m:r>
                                <m:t>A</m:t>
                              </m:r>
                            </m:e>
                          </m:d>
                        </m:den>
                      </m:f>
                    </m:oMath>
                  </m:oMathPara>
                </a14:m>
              </a:p>
              <a:p>
                <a:pPr lvl="0" indent="0" marL="0">
                  <a:buNone/>
                </a:pPr>
                <a:r>
                  <a:rPr/>
                  <a:t>for </a:t>
                </a:r>
                <a14:m>
                  <m:oMath xmlns:m="http://schemas.openxmlformats.org/officeDocument/2006/math">
                    <m:r>
                      <m:t>P</m:t>
                    </m:r>
                    <m:d>
                      <m:dPr>
                        <m:begChr m:val="("/>
                        <m:sepChr m:val=""/>
                        <m:endChr m:val=")"/>
                        <m:grow/>
                      </m:dPr>
                      <m:e>
                        <m:r>
                          <m:t>A</m:t>
                        </m:r>
                      </m:e>
                    </m:d>
                    <m:r>
                      <m:rPr>
                        <m:sty m:val="p"/>
                      </m:rPr>
                      <m:t>&gt;</m:t>
                    </m:r>
                    <m:r>
                      <m:t>0</m:t>
                    </m:r>
                  </m:oMath>
                </a14:m>
              </a:p>
              <a:p>
                <a:pPr lvl="0"/>
                <a:r>
                  <a:rPr/>
                  <a:t>Consider problems 2-99</a:t>
                </a:r>
              </a:p>
            </p:txBody>
          </p:sp>
        </mc:Choice>
      </mc:AlternateContent>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Multiplication Rules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This rule provides another method for calculating </a:t>
                </a:r>
                <a14:m>
                  <m:oMath xmlns:m="http://schemas.openxmlformats.org/officeDocument/2006/math">
                    <m:r>
                      <m:t>P</m:t>
                    </m:r>
                    <m:d>
                      <m:dPr>
                        <m:begChr m:val="("/>
                        <m:sepChr m:val=""/>
                        <m:endChr m:val=")"/>
                        <m:grow/>
                      </m:dPr>
                      <m:e>
                        <m:r>
                          <m:t>A</m:t>
                        </m:r>
                        <m:r>
                          <m:rPr>
                            <m:sty m:val="p"/>
                          </m:rPr>
                          <m:t>∩</m:t>
                        </m:r>
                        <m:r>
                          <m:t>B</m:t>
                        </m:r>
                      </m:e>
                    </m:d>
                  </m:oMath>
                </a14:m>
              </a:p>
              <a:p>
                <a:pPr lvl="0"/>
                <a14:m>
                  <m:oMathPara xmlns:m="http://schemas.openxmlformats.org/officeDocument/2006/math">
                    <m:oMathParaPr>
                      <m:jc m:val="center"/>
                    </m:oMathParaPr>
                    <m:oMath>
                      <m:m>
                        <m:mPr>
                          <m:baseJc m:val="center"/>
                          <m:plcHide m:val="on"/>
                          <m:mcs>
                            <m:mc>
                              <m:mcPr>
                                <m:mcJc m:val="right"/>
                                <m:count m:val="1"/>
                              </m:mcPr>
                            </m:mc>
                            <m:mc>
                              <m:mcPr>
                                <m:mcJc m:val="left"/>
                                <m:count m:val="1"/>
                              </m:mcPr>
                            </m:mc>
                            <m:mc>
                              <m:mcPr>
                                <m:mcJc m:val="right"/>
                                <m:count m:val="1"/>
                              </m:mcPr>
                            </m:mc>
                          </m:mcs>
                        </m:mPr>
                        <m:mr>
                          <m:e>
                            <m:r>
                              <m:t>P</m:t>
                            </m:r>
                            <m:d>
                              <m:dPr>
                                <m:begChr m:val="("/>
                                <m:sepChr m:val=""/>
                                <m:endChr m:val=")"/>
                                <m:grow/>
                              </m:dPr>
                              <m:e>
                                <m:r>
                                  <m:t>A</m:t>
                                </m:r>
                                <m:r>
                                  <m:rPr>
                                    <m:sty m:val="p"/>
                                  </m:rPr>
                                  <m:t>∩</m:t>
                                </m:r>
                                <m:r>
                                  <m:t>B</m:t>
                                </m:r>
                              </m:e>
                            </m:d>
                          </m:e>
                          <m:e>
                            <m:r>
                              <m:rPr>
                                <m:sty m:val="p"/>
                              </m:rPr>
                              <m:t>=</m:t>
                            </m:r>
                          </m:e>
                          <m:e>
                            <m:r>
                              <m:t>P</m:t>
                            </m:r>
                            <m:d>
                              <m:dPr>
                                <m:begChr m:val="("/>
                                <m:sepChr m:val=""/>
                                <m:endChr m:val=")"/>
                                <m:grow/>
                              </m:dPr>
                              <m:e>
                                <m:r>
                                  <m:t>A</m:t>
                                </m:r>
                                <m:r>
                                  <m:rPr>
                                    <m:sty m:val="p"/>
                                  </m:rPr>
                                  <m:t>|</m:t>
                                </m:r>
                                <m:r>
                                  <m:t>B</m:t>
                                </m:r>
                              </m:e>
                            </m:d>
                            <m:r>
                              <m:t>P</m:t>
                            </m:r>
                            <m:d>
                              <m:dPr>
                                <m:begChr m:val="("/>
                                <m:sepChr m:val=""/>
                                <m:endChr m:val=")"/>
                                <m:grow/>
                              </m:dPr>
                              <m:e>
                                <m:r>
                                  <m:t>B</m:t>
                                </m:r>
                              </m:e>
                            </m:d>
                            <m:r>
                              <m:rPr>
                                <m:sty m:val="p"/>
                              </m:rPr>
                              <m:t>=</m:t>
                            </m:r>
                            <m:r>
                              <m:t>P</m:t>
                            </m:r>
                            <m:d>
                              <m:dPr>
                                <m:begChr m:val="("/>
                                <m:sepChr m:val=""/>
                                <m:endChr m:val=")"/>
                                <m:grow/>
                              </m:dPr>
                              <m:e>
                                <m:r>
                                  <m:t>B</m:t>
                                </m:r>
                                <m:r>
                                  <m:rPr>
                                    <m:sty m:val="p"/>
                                  </m:rPr>
                                  <m:t>|</m:t>
                                </m:r>
                                <m:r>
                                  <m:t>A</m:t>
                                </m:r>
                              </m:e>
                            </m:d>
                            <m:r>
                              <m:t>P</m:t>
                            </m:r>
                            <m:d>
                              <m:dPr>
                                <m:begChr m:val="("/>
                                <m:sepChr m:val=""/>
                                <m:endChr m:val=")"/>
                                <m:grow/>
                              </m:dPr>
                              <m:e>
                                <m:r>
                                  <m:t>A</m:t>
                                </m:r>
                              </m:e>
                            </m:d>
                          </m:e>
                        </m:mr>
                      </m:m>
                    </m:oMath>
                  </m:oMathPara>
                </a14:m>
              </a:p>
              <a:p>
                <a:pPr lvl="0"/>
                <a:r>
                  <a:rPr/>
                  <a:t>This leads to the total probability rule</a:t>
                </a:r>
              </a:p>
              <a:p>
                <a:pPr lvl="0"/>
                <a14:m>
                  <m:oMathPara xmlns:m="http://schemas.openxmlformats.org/officeDocument/2006/math">
                    <m:oMathParaPr>
                      <m:jc m:val="center"/>
                    </m:oMathParaPr>
                    <m:oMath>
                      <m:m>
                        <m:mPr>
                          <m:baseJc m:val="center"/>
                          <m:plcHide m:val="on"/>
                          <m:mcs>
                            <m:mc>
                              <m:mcPr>
                                <m:mcJc m:val="right"/>
                                <m:count m:val="1"/>
                              </m:mcPr>
                            </m:mc>
                            <m:mc>
                              <m:mcPr>
                                <m:mcJc m:val="left"/>
                                <m:count m:val="1"/>
                              </m:mcPr>
                            </m:mc>
                            <m:mc>
                              <m:mcPr>
                                <m:mcJc m:val="right"/>
                                <m:count m:val="1"/>
                              </m:mcPr>
                            </m:mc>
                          </m:mcs>
                        </m:mPr>
                        <m:mr>
                          <m:e>
                            <m:r>
                              <m:t>P</m:t>
                            </m:r>
                            <m:d>
                              <m:dPr>
                                <m:begChr m:val="("/>
                                <m:sepChr m:val=""/>
                                <m:endChr m:val=")"/>
                                <m:grow/>
                              </m:dPr>
                              <m:e>
                                <m:r>
                                  <m:t>B</m:t>
                                </m:r>
                              </m:e>
                            </m:d>
                          </m:e>
                          <m:e>
                            <m:r>
                              <m:rPr>
                                <m:sty m:val="p"/>
                              </m:rPr>
                              <m:t>=</m:t>
                            </m:r>
                          </m:e>
                          <m:e>
                            <m:r>
                              <m:t>P</m:t>
                            </m:r>
                            <m:d>
                              <m:dPr>
                                <m:begChr m:val="("/>
                                <m:sepChr m:val=""/>
                                <m:endChr m:val=")"/>
                                <m:grow/>
                              </m:dPr>
                              <m:e>
                                <m:r>
                                  <m:t>B</m:t>
                                </m:r>
                                <m:r>
                                  <m:rPr>
                                    <m:sty m:val="p"/>
                                  </m:rPr>
                                  <m:t>∩</m:t>
                                </m:r>
                                <m:r>
                                  <m:t>A</m:t>
                                </m:r>
                              </m:e>
                            </m:d>
                            <m:r>
                              <m:rPr>
                                <m:sty m:val="p"/>
                              </m:rPr>
                              <m:t>+</m:t>
                            </m:r>
                            <m:r>
                              <m:t>P</m:t>
                            </m:r>
                            <m:d>
                              <m:dPr>
                                <m:begChr m:val="("/>
                                <m:sepChr m:val=""/>
                                <m:endChr m:val=")"/>
                                <m:grow/>
                              </m:dPr>
                              <m:e>
                                <m:r>
                                  <m:t>B</m:t>
                                </m:r>
                                <m:r>
                                  <m:rPr>
                                    <m:sty m:val="p"/>
                                  </m:rPr>
                                  <m:t>∩</m:t>
                                </m:r>
                                <m:sSup>
                                  <m:e>
                                    <m:r>
                                      <m:t>A</m:t>
                                    </m:r>
                                  </m:e>
                                  <m:sup>
                                    <m:r>
                                      <m:rPr>
                                        <m:sty m:val="p"/>
                                      </m:rPr>
                                      <m:t>′</m:t>
                                    </m:r>
                                  </m:sup>
                                </m:sSup>
                              </m:e>
                            </m:d>
                          </m:e>
                        </m:mr>
                        <m:mr>
                          <m:e/>
                          <m:e>
                            <m:r>
                              <m:rPr>
                                <m:sty m:val="p"/>
                              </m:rPr>
                              <m:t>=</m:t>
                            </m:r>
                          </m:e>
                          <m:e>
                            <m:r>
                              <m:t>P</m:t>
                            </m:r>
                            <m:d>
                              <m:dPr>
                                <m:begChr m:val="("/>
                                <m:sepChr m:val=""/>
                                <m:endChr m:val=")"/>
                                <m:grow/>
                              </m:dPr>
                              <m:e>
                                <m:r>
                                  <m:t>B</m:t>
                                </m:r>
                                <m:r>
                                  <m:rPr>
                                    <m:sty m:val="p"/>
                                  </m:rPr>
                                  <m:t>|</m:t>
                                </m:r>
                                <m:r>
                                  <m:t>A</m:t>
                                </m:r>
                              </m:e>
                            </m:d>
                            <m:r>
                              <m:t>P</m:t>
                            </m:r>
                            <m:d>
                              <m:dPr>
                                <m:begChr m:val="("/>
                                <m:sepChr m:val=""/>
                                <m:endChr m:val=")"/>
                                <m:grow/>
                              </m:dPr>
                              <m:e>
                                <m:r>
                                  <m:t>A</m:t>
                                </m:r>
                              </m:e>
                            </m:d>
                            <m:r>
                              <m:rPr>
                                <m:sty m:val="p"/>
                              </m:rPr>
                              <m:t>+</m:t>
                            </m:r>
                            <m:r>
                              <m:t>P</m:t>
                            </m:r>
                            <m:d>
                              <m:dPr>
                                <m:begChr m:val="("/>
                                <m:sepChr m:val=""/>
                                <m:endChr m:val=")"/>
                                <m:grow/>
                              </m:dPr>
                              <m:e>
                                <m:r>
                                  <m:t>B</m:t>
                                </m:r>
                                <m:r>
                                  <m:rPr>
                                    <m:sty m:val="p"/>
                                  </m:rPr>
                                  <m:t>|</m:t>
                                </m:r>
                                <m:sSup>
                                  <m:e>
                                    <m:r>
                                      <m:t>A</m:t>
                                    </m:r>
                                  </m:e>
                                  <m:sup>
                                    <m:r>
                                      <m:rPr>
                                        <m:sty m:val="p"/>
                                      </m:rPr>
                                      <m:t>′</m:t>
                                    </m:r>
                                  </m:sup>
                                </m:sSup>
                              </m:e>
                            </m:d>
                            <m:r>
                              <m:t>P</m:t>
                            </m:r>
                            <m:d>
                              <m:dPr>
                                <m:begChr m:val="("/>
                                <m:sepChr m:val=""/>
                                <m:endChr m:val=")"/>
                                <m:grow/>
                              </m:dPr>
                              <m:e>
                                <m:sSup>
                                  <m:e>
                                    <m:r>
                                      <m:t>A</m:t>
                                    </m:r>
                                  </m:e>
                                  <m:sup>
                                    <m:r>
                                      <m:rPr>
                                        <m:sty m:val="p"/>
                                      </m:rPr>
                                      <m:t>′</m:t>
                                    </m:r>
                                  </m:sup>
                                </m:sSup>
                              </m:e>
                            </m:d>
                          </m:e>
                        </m:mr>
                        <m:mr>
                          <m:e/>
                        </m:mr>
                      </m:m>
                    </m:oMath>
                  </m:oMathPara>
                </a14:m>
              </a:p>
              <a:p>
                <a:pPr lvl="0"/>
                <a:r>
                  <a:rPr/>
                  <a:t>Consider problems from 3rd edition (next slide) and 2-129</a:t>
                </a:r>
              </a:p>
            </p:txBody>
          </p:sp>
        </mc:Choice>
      </mc:AlternateContent>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Example Problem 2-76</a:t>
            </a:r>
          </a:p>
        </p:txBody>
      </p:sp>
      <p:pic>
        <p:nvPicPr>
          <p:cNvPr descr="images/p2_76.png" id="0" name="Picture 1"/>
          <p:cNvPicPr>
            <a:picLocks noGrp="1" noChangeAspect="1"/>
          </p:cNvPicPr>
          <p:nvPr/>
        </p:nvPicPr>
        <p:blipFill>
          <a:blip r:embed="rId2"/>
          <a:stretch>
            <a:fillRect/>
          </a:stretch>
        </p:blipFill>
        <p:spPr bwMode="auto">
          <a:xfrm>
            <a:off x="457200" y="1346200"/>
            <a:ext cx="8229600" cy="2590800"/>
          </a:xfrm>
          <a:prstGeom prst="rect">
            <a:avLst/>
          </a:prstGeom>
          <a:noFill/>
          <a:ln w="9525">
            <a:noFill/>
            <a:headEnd/>
            <a:tailEnd/>
          </a:ln>
        </p:spPr>
      </p:pic>
      <p:sp>
        <p:nvSpPr>
          <p:cNvPr id="1" name="TextBox 3"/>
          <p:cNvSpPr txBox="1"/>
          <p:nvPr/>
        </p:nvSpPr>
        <p:spPr>
          <a:xfrm>
            <a:off x="457200" y="4076700"/>
            <a:ext cx="8229600" cy="508000"/>
          </a:xfrm>
          <a:prstGeom prst="rect">
            <a:avLst/>
          </a:prstGeom>
          <a:noFill/>
        </p:spPr>
        <p:txBody>
          <a:bodyPr/>
          <a:lstStyle/>
          <a:p>
            <a:pPr lvl="0" indent="0" marL="0" algn="ctr">
              <a:buNone/>
            </a:pPr>
            <a:r>
              <a:rPr/>
              <a:t>problem 2-76</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Independent Events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Two events are independent if any one of the following is true:</a:t>
                </a:r>
              </a:p>
              <a:p>
                <a:pPr lvl="1" indent="-342900" marL="685800">
                  <a:buAutoNum type="arabicPeriod"/>
                </a:pPr>
                <a14:m>
                  <m:oMath xmlns:m="http://schemas.openxmlformats.org/officeDocument/2006/math">
                    <m:r>
                      <m:t>P</m:t>
                    </m:r>
                    <m:d>
                      <m:dPr>
                        <m:begChr m:val="("/>
                        <m:sepChr m:val=""/>
                        <m:endChr m:val=")"/>
                        <m:grow/>
                      </m:dPr>
                      <m:e>
                        <m:r>
                          <m:t>A</m:t>
                        </m:r>
                        <m:r>
                          <m:rPr>
                            <m:sty m:val="p"/>
                          </m:rPr>
                          <m:t>|</m:t>
                        </m:r>
                        <m:r>
                          <m:t>B</m:t>
                        </m:r>
                      </m:e>
                    </m:d>
                    <m:r>
                      <m:rPr>
                        <m:sty m:val="p"/>
                      </m:rPr>
                      <m:t>=</m:t>
                    </m:r>
                    <m:r>
                      <m:t>P</m:t>
                    </m:r>
                    <m:d>
                      <m:dPr>
                        <m:begChr m:val="("/>
                        <m:sepChr m:val=""/>
                        <m:endChr m:val=")"/>
                        <m:grow/>
                      </m:dPr>
                      <m:e>
                        <m:r>
                          <m:t>A</m:t>
                        </m:r>
                      </m:e>
                    </m:d>
                  </m:oMath>
                </a14:m>
              </a:p>
              <a:p>
                <a:pPr lvl="1" indent="-342900" marL="685800">
                  <a:buAutoNum type="arabicPeriod"/>
                </a:pPr>
                <a14:m>
                  <m:oMath xmlns:m="http://schemas.openxmlformats.org/officeDocument/2006/math">
                    <m:r>
                      <m:t>P</m:t>
                    </m:r>
                    <m:d>
                      <m:dPr>
                        <m:begChr m:val="("/>
                        <m:sepChr m:val=""/>
                        <m:endChr m:val=")"/>
                        <m:grow/>
                      </m:dPr>
                      <m:e>
                        <m:r>
                          <m:t>B</m:t>
                        </m:r>
                        <m:r>
                          <m:rPr>
                            <m:sty m:val="p"/>
                          </m:rPr>
                          <m:t>|</m:t>
                        </m:r>
                        <m:r>
                          <m:t>A</m:t>
                        </m:r>
                      </m:e>
                    </m:d>
                    <m:r>
                      <m:rPr>
                        <m:sty m:val="p"/>
                      </m:rPr>
                      <m:t>=</m:t>
                    </m:r>
                    <m:r>
                      <m:t>P</m:t>
                    </m:r>
                    <m:d>
                      <m:dPr>
                        <m:begChr m:val="("/>
                        <m:sepChr m:val=""/>
                        <m:endChr m:val=")"/>
                        <m:grow/>
                      </m:dPr>
                      <m:e>
                        <m:r>
                          <m:t>B</m:t>
                        </m:r>
                      </m:e>
                    </m:d>
                  </m:oMath>
                </a14:m>
              </a:p>
              <a:p>
                <a:pPr lvl="1" indent="-342900" marL="685800">
                  <a:buAutoNum type="arabicPeriod"/>
                </a:pPr>
                <a14:m>
                  <m:oMath xmlns:m="http://schemas.openxmlformats.org/officeDocument/2006/math">
                    <m:r>
                      <m:t>P</m:t>
                    </m:r>
                    <m:d>
                      <m:dPr>
                        <m:begChr m:val="("/>
                        <m:sepChr m:val=""/>
                        <m:endChr m:val=")"/>
                        <m:grow/>
                      </m:dPr>
                      <m:e>
                        <m:r>
                          <m:t>A</m:t>
                        </m:r>
                        <m:r>
                          <m:rPr>
                            <m:sty m:val="p"/>
                          </m:rPr>
                          <m:t>∩</m:t>
                        </m:r>
                        <m:r>
                          <m:t>B</m:t>
                        </m:r>
                      </m:e>
                    </m:d>
                    <m:r>
                      <m:rPr>
                        <m:sty m:val="p"/>
                      </m:rPr>
                      <m:t>=</m:t>
                    </m:r>
                    <m:r>
                      <m:t>P</m:t>
                    </m:r>
                    <m:d>
                      <m:dPr>
                        <m:begChr m:val="("/>
                        <m:sepChr m:val=""/>
                        <m:endChr m:val=")"/>
                        <m:grow/>
                      </m:dPr>
                      <m:e>
                        <m:r>
                          <m:t>A</m:t>
                        </m:r>
                      </m:e>
                    </m:d>
                    <m:r>
                      <m:t>P</m:t>
                    </m:r>
                    <m:d>
                      <m:dPr>
                        <m:begChr m:val="("/>
                        <m:sepChr m:val=""/>
                        <m:endChr m:val=")"/>
                        <m:grow/>
                      </m:dPr>
                      <m:e>
                        <m:r>
                          <m:t>B</m:t>
                        </m:r>
                      </m:e>
                    </m:d>
                  </m:oMath>
                </a14:m>
              </a:p>
              <a:p>
                <a:pPr lvl="0"/>
                <a:r>
                  <a:rPr/>
                  <a:t>Consider problem 2-146</a:t>
                </a:r>
              </a:p>
            </p:txBody>
          </p:sp>
        </mc:Choice>
      </mc:AlternateContent>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Reliability Analysis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Reliability is the application of statistics and probability to determine the probability that a system will be working properly</a:t>
                </a:r>
              </a:p>
              <a:p>
                <a:pPr lvl="0"/>
                <a:r>
                  <a:rPr/>
                  <a:t>Components can be arranged in series. All components must work for the system to work.</a:t>
                </a:r>
              </a:p>
              <a:p>
                <a:pPr lvl="0" indent="0" marL="0">
                  <a:buNone/>
                </a:pPr>
                <a14:m>
                  <m:oMathPara xmlns:m="http://schemas.openxmlformats.org/officeDocument/2006/math">
                    <m:oMathParaPr>
                      <m:jc m:val="center"/>
                    </m:oMathParaPr>
                    <m:oMath>
                      <m:r>
                        <m:t>P</m:t>
                      </m:r>
                      <m:d>
                        <m:dPr>
                          <m:begChr m:val="("/>
                          <m:sepChr m:val=""/>
                          <m:endChr m:val=")"/>
                          <m:grow/>
                        </m:dPr>
                        <m:e>
                          <m:r>
                            <m:rPr>
                              <m:nor/>
                              <m:sty m:val="p"/>
                            </m:rPr>
                            <m:t>system works</m:t>
                          </m:r>
                        </m:e>
                      </m:d>
                      <m:r>
                        <m:rPr>
                          <m:sty m:val="p"/>
                        </m:rPr>
                        <m:t>=</m:t>
                      </m:r>
                      <m:r>
                        <m:t>P</m:t>
                      </m:r>
                      <m:d>
                        <m:dPr>
                          <m:begChr m:val="("/>
                          <m:sepChr m:val=""/>
                          <m:endChr m:val=")"/>
                          <m:grow/>
                        </m:dPr>
                        <m:e>
                          <m:r>
                            <m:t>A</m:t>
                          </m:r>
                          <m:r>
                            <m:rPr>
                              <m:nor/>
                              <m:sty m:val="p"/>
                            </m:rPr>
                            <m:t> works</m:t>
                          </m:r>
                        </m:e>
                      </m:d>
                      <m:r>
                        <m:t>P</m:t>
                      </m:r>
                      <m:d>
                        <m:dPr>
                          <m:begChr m:val="("/>
                          <m:sepChr m:val=""/>
                          <m:endChr m:val=")"/>
                          <m:grow/>
                        </m:dPr>
                        <m:e>
                          <m:r>
                            <m:t>B</m:t>
                          </m:r>
                          <m:r>
                            <m:rPr>
                              <m:nor/>
                              <m:sty m:val="p"/>
                            </m:rPr>
                            <m:t> works</m:t>
                          </m:r>
                        </m:e>
                      </m:d>
                    </m:oMath>
                  </m:oMathPara>
                </a14:m>
              </a:p>
              <a:p>
                <a:pPr lvl="0"/>
                <a:r>
                  <a:rPr/>
                  <a:t>Components can be arranged in parallel. As long as one component works, the system works.</a:t>
                </a:r>
              </a:p>
              <a:p>
                <a:pPr lvl="0" indent="0" marL="0">
                  <a:buNone/>
                </a:pPr>
                <a14:m>
                  <m:oMathPara xmlns:m="http://schemas.openxmlformats.org/officeDocument/2006/math">
                    <m:oMathParaPr>
                      <m:jc m:val="center"/>
                    </m:oMathParaPr>
                    <m:oMath>
                      <m:r>
                        <m:t>P</m:t>
                      </m:r>
                      <m:d>
                        <m:dPr>
                          <m:begChr m:val="("/>
                          <m:sepChr m:val=""/>
                          <m:endChr m:val=")"/>
                          <m:grow/>
                        </m:dPr>
                        <m:e>
                          <m:r>
                            <m:rPr>
                              <m:nor/>
                              <m:sty m:val="p"/>
                            </m:rPr>
                            <m:t>system works</m:t>
                          </m:r>
                        </m:e>
                      </m:d>
                      <m:r>
                        <m:rPr>
                          <m:sty m:val="p"/>
                        </m:rPr>
                        <m:t>=</m:t>
                      </m:r>
                      <m:r>
                        <m:t>1</m:t>
                      </m:r>
                      <m:r>
                        <m:rPr>
                          <m:sty m:val="p"/>
                        </m:rPr>
                        <m:t>−</m:t>
                      </m:r>
                      <m:d>
                        <m:dPr>
                          <m:begChr m:val="("/>
                          <m:sepChr m:val=""/>
                          <m:endChr m:val=")"/>
                          <m:grow/>
                        </m:dPr>
                        <m:e>
                          <m:r>
                            <m:t>1</m:t>
                          </m:r>
                          <m:r>
                            <m:rPr>
                              <m:sty m:val="p"/>
                            </m:rPr>
                            <m:t>−</m:t>
                          </m:r>
                          <m:r>
                            <m:t>P</m:t>
                          </m:r>
                          <m:d>
                            <m:dPr>
                              <m:begChr m:val="("/>
                              <m:sepChr m:val=""/>
                              <m:endChr m:val=")"/>
                              <m:grow/>
                            </m:dPr>
                            <m:e>
                              <m:r>
                                <m:t>A</m:t>
                              </m:r>
                              <m:r>
                                <m:rPr>
                                  <m:nor/>
                                  <m:sty m:val="p"/>
                                </m:rPr>
                                <m:t> works</m:t>
                              </m:r>
                            </m:e>
                          </m:d>
                        </m:e>
                      </m:d>
                      <m:r>
                        <m:rPr>
                          <m:sty m:val="p"/>
                        </m:rPr>
                        <m:t>×</m:t>
                      </m:r>
                      <m:r>
                        <m:t>1</m:t>
                      </m:r>
                      <m:r>
                        <m:rPr>
                          <m:sty m:val="p"/>
                        </m:rPr>
                        <m:t>−</m:t>
                      </m:r>
                      <m:r>
                        <m:t>P</m:t>
                      </m:r>
                      <m:d>
                        <m:dPr>
                          <m:begChr m:val="("/>
                          <m:sepChr m:val=""/>
                          <m:endChr m:val=")"/>
                          <m:grow/>
                        </m:dPr>
                        <m:e>
                          <m:r>
                            <m:t>B</m:t>
                          </m:r>
                          <m:r>
                            <m:rPr>
                              <m:nor/>
                              <m:sty m:val="p"/>
                            </m:rPr>
                            <m:t> works</m:t>
                          </m:r>
                        </m:e>
                      </m:d>
                      <m:r>
                        <m:rPr>
                          <m:sty m:val="p"/>
                        </m:rPr>
                        <m:t>)</m:t>
                      </m:r>
                    </m:oMath>
                  </m:oMathPara>
                </a14:m>
              </a:p>
              <a:p>
                <a:pPr lvl="0"/>
                <a:r>
                  <a:rPr/>
                  <a:t>Consider problem 2-157</a:t>
                </a:r>
              </a:p>
            </p:txBody>
          </p:sp>
        </mc:Choice>
      </mc:AlternateContent>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Lecture 4</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Agenda</a:t>
            </a:r>
          </a:p>
        </p:txBody>
      </p:sp>
      <p:sp>
        <p:nvSpPr>
          <p:cNvPr id="3" name="Content Placeholder 2"/>
          <p:cNvSpPr>
            <a:spLocks noGrp="1"/>
          </p:cNvSpPr>
          <p:nvPr>
            <p:ph idx="1"/>
          </p:nvPr>
        </p:nvSpPr>
        <p:spPr/>
        <p:txBody>
          <a:bodyPr/>
          <a:lstStyle/>
          <a:p>
            <a:pPr lvl="0"/>
            <a:r>
              <a:rPr/>
              <a:t>Continue Chapter 2 Lecture</a:t>
            </a:r>
          </a:p>
          <a:p>
            <a:pPr lvl="0"/>
            <a:r>
              <a:rPr/>
              <a:t>Correct Bridge Hand Example</a:t>
            </a:r>
          </a:p>
          <a:p>
            <a:pPr lvl="0"/>
            <a:r>
              <a:rPr/>
              <a:t>Discuss Easy/Hard</a:t>
            </a:r>
          </a:p>
          <a:p>
            <a:pPr lvl="0"/>
            <a:r>
              <a:rPr/>
              <a:t>Single Event Quiz (assigned 9/11/2025, due 9/16/2025)</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Handouts</a:t>
            </a:r>
          </a:p>
        </p:txBody>
      </p:sp>
      <p:sp>
        <p:nvSpPr>
          <p:cNvPr id="3" name="Content Placeholder 2"/>
          <p:cNvSpPr>
            <a:spLocks noGrp="1"/>
          </p:cNvSpPr>
          <p:nvPr>
            <p:ph idx="1"/>
          </p:nvPr>
        </p:nvSpPr>
        <p:spPr/>
        <p:txBody>
          <a:bodyPr/>
          <a:lstStyle/>
          <a:p>
            <a:pPr lvl="0"/>
            <a:r>
              <a:rPr/>
              <a:t>Lecture 4 Slides - Powerpoint</a:t>
            </a:r>
          </a:p>
          <a:p>
            <a:pPr lvl="0"/>
            <a:r>
              <a:rPr/>
              <a:t>Lecture 3 Slides - marked (pdf)</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Axioms (Rules) of Probability</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buNone/>
                </a:pPr>
                <a:r>
                  <a:rPr/>
                  <a:t>Probability is a number that is assigned to each member of a collection of events from a random experiment that satisfies the following properties:</a:t>
                </a:r>
              </a:p>
              <a:p>
                <a:pPr lvl="0" indent="0" marL="0">
                  <a:buNone/>
                </a:pPr>
                <a:r>
                  <a:rPr/>
                  <a:t>If </a:t>
                </a:r>
                <a14:m>
                  <m:oMath xmlns:m="http://schemas.openxmlformats.org/officeDocument/2006/math">
                    <m:r>
                      <m:t>S</m:t>
                    </m:r>
                  </m:oMath>
                </a14:m>
                <a:r>
                  <a:rPr/>
                  <a:t> is the sample space and </a:t>
                </a:r>
                <a14:m>
                  <m:oMath xmlns:m="http://schemas.openxmlformats.org/officeDocument/2006/math">
                    <m:r>
                      <m:t>E</m:t>
                    </m:r>
                  </m:oMath>
                </a14:m>
                <a:r>
                  <a:rPr/>
                  <a:t> is any event in a random experiment,</a:t>
                </a:r>
              </a:p>
              <a:p>
                <a:pPr lvl="0" indent="-342900" marL="342900">
                  <a:buAutoNum type="arabicPeriod"/>
                </a:pPr>
                <a14:m>
                  <m:oMath xmlns:m="http://schemas.openxmlformats.org/officeDocument/2006/math">
                    <m:r>
                      <m:t>P</m:t>
                    </m:r>
                    <m:d>
                      <m:dPr>
                        <m:begChr m:val="("/>
                        <m:sepChr m:val=""/>
                        <m:endChr m:val=")"/>
                        <m:grow/>
                      </m:dPr>
                      <m:e>
                        <m:r>
                          <m:t>S</m:t>
                        </m:r>
                      </m:e>
                    </m:d>
                    <m:r>
                      <m:rPr>
                        <m:sty m:val="p"/>
                      </m:rPr>
                      <m:t>=</m:t>
                    </m:r>
                    <m:r>
                      <m:t>1</m:t>
                    </m:r>
                  </m:oMath>
                </a14:m>
              </a:p>
              <a:p>
                <a:pPr lvl="0" indent="-342900" marL="342900">
                  <a:buAutoNum type="arabicPeriod"/>
                </a:pPr>
                <a14:m>
                  <m:oMath xmlns:m="http://schemas.openxmlformats.org/officeDocument/2006/math">
                    <m:r>
                      <m:t>0</m:t>
                    </m:r>
                    <m:r>
                      <m:rPr>
                        <m:sty m:val="p"/>
                      </m:rPr>
                      <m:t>≤</m:t>
                    </m:r>
                    <m:r>
                      <m:t>P</m:t>
                    </m:r>
                    <m:d>
                      <m:dPr>
                        <m:begChr m:val="("/>
                        <m:sepChr m:val=""/>
                        <m:endChr m:val=")"/>
                        <m:grow/>
                      </m:dPr>
                      <m:e>
                        <m:r>
                          <m:t>E</m:t>
                        </m:r>
                      </m:e>
                    </m:d>
                    <m:r>
                      <m:rPr>
                        <m:sty m:val="p"/>
                      </m:rPr>
                      <m:t>≤</m:t>
                    </m:r>
                    <m:r>
                      <m:t>1</m:t>
                    </m:r>
                  </m:oMath>
                </a14:m>
              </a:p>
              <a:p>
                <a:pPr lvl="0" indent="-342900" marL="342900">
                  <a:buAutoNum type="arabicPeriod"/>
                </a:pPr>
                <a:r>
                  <a:rPr/>
                  <a:t>For two events </a:t>
                </a:r>
                <a14:m>
                  <m:oMath xmlns:m="http://schemas.openxmlformats.org/officeDocument/2006/math">
                    <m:sSub>
                      <m:e>
                        <m:r>
                          <m:t>E</m:t>
                        </m:r>
                      </m:e>
                      <m:sub>
                        <m:r>
                          <m:t>1</m:t>
                        </m:r>
                      </m:sub>
                    </m:sSub>
                  </m:oMath>
                </a14:m>
                <a:r>
                  <a:rPr/>
                  <a:t> and </a:t>
                </a:r>
                <a14:m>
                  <m:oMath xmlns:m="http://schemas.openxmlformats.org/officeDocument/2006/math">
                    <m:sSub>
                      <m:e>
                        <m:r>
                          <m:t>E</m:t>
                        </m:r>
                      </m:e>
                      <m:sub>
                        <m:r>
                          <m:t>2</m:t>
                        </m:r>
                      </m:sub>
                    </m:sSub>
                  </m:oMath>
                </a14:m>
                <a:r>
                  <a:rPr/>
                  <a:t> with </a:t>
                </a:r>
                <a14:m>
                  <m:oMath xmlns:m="http://schemas.openxmlformats.org/officeDocument/2006/math">
                    <m:sSub>
                      <m:e>
                        <m:r>
                          <m:t>E</m:t>
                        </m:r>
                      </m:e>
                      <m:sub>
                        <m:r>
                          <m:t>1</m:t>
                        </m:r>
                      </m:sub>
                    </m:sSub>
                    <m:r>
                      <m:rPr>
                        <m:sty m:val="p"/>
                      </m:rPr>
                      <m:t>∩</m:t>
                    </m:r>
                    <m:sSub>
                      <m:e>
                        <m:r>
                          <m:t>E</m:t>
                        </m:r>
                      </m:e>
                      <m:sub>
                        <m:r>
                          <m:t>2</m:t>
                        </m:r>
                      </m:sub>
                    </m:sSub>
                    <m:r>
                      <m:rPr>
                        <m:sty m:val="p"/>
                      </m:rPr>
                      <m:t>=</m:t>
                    </m:r>
                    <m:r>
                      <m:rPr>
                        <m:sty m:val="p"/>
                      </m:rPr>
                      <m:t>∅</m:t>
                    </m:r>
                  </m:oMath>
                </a14:m>
              </a:p>
              <a:p>
                <a:pPr lvl="0" indent="0" marL="0">
                  <a:buNone/>
                </a:pPr>
                <a14:m>
                  <m:oMathPara xmlns:m="http://schemas.openxmlformats.org/officeDocument/2006/math">
                    <m:oMathParaPr>
                      <m:jc m:val="center"/>
                    </m:oMathParaPr>
                    <m:oMath>
                      <m:r>
                        <m:t>P</m:t>
                      </m:r>
                      <m:d>
                        <m:dPr>
                          <m:begChr m:val="("/>
                          <m:sepChr m:val=""/>
                          <m:endChr m:val=")"/>
                          <m:grow/>
                        </m:dPr>
                        <m:e>
                          <m:sSub>
                            <m:e>
                              <m:r>
                                <m:t>E</m:t>
                              </m:r>
                            </m:e>
                            <m:sub>
                              <m:r>
                                <m:t>1</m:t>
                              </m:r>
                            </m:sub>
                          </m:sSub>
                          <m:r>
                            <m:rPr>
                              <m:sty m:val="p"/>
                            </m:rPr>
                            <m:t>∪</m:t>
                          </m:r>
                          <m:sSub>
                            <m:e>
                              <m:r>
                                <m:t>E</m:t>
                              </m:r>
                            </m:e>
                            <m:sub>
                              <m:r>
                                <m:t>2</m:t>
                              </m:r>
                            </m:sub>
                          </m:sSub>
                        </m:e>
                      </m:d>
                      <m:r>
                        <m:rPr>
                          <m:sty m:val="p"/>
                        </m:rPr>
                        <m:t>=</m:t>
                      </m:r>
                      <m:r>
                        <m:t>P</m:t>
                      </m:r>
                      <m:d>
                        <m:dPr>
                          <m:begChr m:val="("/>
                          <m:sepChr m:val=""/>
                          <m:endChr m:val=")"/>
                          <m:grow/>
                        </m:dPr>
                        <m:e>
                          <m:sSub>
                            <m:e>
                              <m:r>
                                <m:t>E</m:t>
                              </m:r>
                            </m:e>
                            <m:sub>
                              <m:r>
                                <m:t>1</m:t>
                              </m:r>
                            </m:sub>
                          </m:sSub>
                        </m:e>
                      </m:d>
                      <m:r>
                        <m:rPr>
                          <m:sty m:val="p"/>
                        </m:rPr>
                        <m:t>+</m:t>
                      </m:r>
                      <m:r>
                        <m:t>P</m:t>
                      </m:r>
                      <m:d>
                        <m:dPr>
                          <m:begChr m:val="("/>
                          <m:sepChr m:val=""/>
                          <m:endChr m:val=")"/>
                          <m:grow/>
                        </m:dPr>
                        <m:e>
                          <m:sSub>
                            <m:e>
                              <m:r>
                                <m:t>E</m:t>
                              </m:r>
                            </m:e>
                            <m:sub>
                              <m:r>
                                <m:t>2</m:t>
                              </m:r>
                            </m:sub>
                          </m:sSub>
                        </m:e>
                      </m:d>
                    </m:oMath>
                  </m:oMathPara>
                </a14:m>
              </a:p>
              <a:p>
                <a:pPr lvl="0"/>
                <a:r>
                  <a:rPr/>
                  <a:t>Consider problem 2-70</a:t>
                </a:r>
              </a:p>
            </p:txBody>
          </p:sp>
        </mc:Choice>
      </mc:AlternateContent>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 Word of Warning</a:t>
            </a:r>
          </a:p>
        </p:txBody>
      </p:sp>
      <p:sp>
        <p:nvSpPr>
          <p:cNvPr id="3" name="Content Placeholder 2"/>
          <p:cNvSpPr>
            <a:spLocks noGrp="1"/>
          </p:cNvSpPr>
          <p:nvPr>
            <p:ph idx="1"/>
          </p:nvPr>
        </p:nvSpPr>
        <p:spPr/>
        <p:txBody>
          <a:bodyPr/>
          <a:lstStyle/>
          <a:p>
            <a:pPr lvl="0"/>
            <a:r>
              <a:rPr/>
              <a:t>It usually looks very easy when I work a problem</a:t>
            </a:r>
          </a:p>
          <a:p>
            <a:pPr lvl="0"/>
            <a:r>
              <a:rPr/>
              <a:t>I have been using statistics for almost 40 years</a:t>
            </a:r>
          </a:p>
          <a:p>
            <a:pPr lvl="0"/>
            <a:r>
              <a:rPr/>
              <a:t>This is something you MUST practice</a:t>
            </a:r>
          </a:p>
          <a:p>
            <a:pPr lvl="0"/>
            <a:r>
              <a:rPr/>
              <a:t>Rework class room examples and textbook examples</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Probability of Multiple Events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spcBef>
                    <a:spcPts val="3000"/>
                  </a:spcBef>
                  <a:buNone/>
                </a:pPr>
                <a:r>
                  <a:rPr b="1"/>
                  <a:t>Intersection:</a:t>
                </a:r>
              </a:p>
              <a:p>
                <a:pPr lvl="0" indent="0" marL="1270000">
                  <a:buNone/>
                </a:pPr>
                <a14:m>
                  <m:oMath xmlns:m="http://schemas.openxmlformats.org/officeDocument/2006/math">
                    <m:r>
                      <m:t>P</m:t>
                    </m:r>
                    <m:d>
                      <m:dPr>
                        <m:begChr m:val="("/>
                        <m:sepChr m:val=""/>
                        <m:endChr m:val=")"/>
                        <m:grow/>
                      </m:dPr>
                      <m:e>
                        <m:r>
                          <m:t>A</m:t>
                        </m:r>
                        <m:r>
                          <m:rPr>
                            <m:sty m:val="p"/>
                          </m:rPr>
                          <m:t>∩</m:t>
                        </m:r>
                        <m:r>
                          <m:t>B</m:t>
                        </m:r>
                      </m:e>
                    </m:d>
                  </m:oMath>
                </a14:m>
                <a:r>
                  <a:rPr sz="2000"/>
                  <a:t> is “the probability of </a:t>
                </a:r>
                <a14:m>
                  <m:oMath xmlns:m="http://schemas.openxmlformats.org/officeDocument/2006/math">
                    <m:r>
                      <m:t>A</m:t>
                    </m:r>
                  </m:oMath>
                </a14:m>
                <a:r>
                  <a:rPr sz="2000"/>
                  <a:t> and </a:t>
                </a:r>
                <a14:m>
                  <m:oMath xmlns:m="http://schemas.openxmlformats.org/officeDocument/2006/math">
                    <m:r>
                      <m:t>B</m:t>
                    </m:r>
                  </m:oMath>
                </a14:m>
                <a:r>
                  <a:rPr sz="2000"/>
                  <a:t> occurring</a:t>
                </a:r>
              </a:p>
              <a:p>
                <a:pPr lvl="0" indent="0" marL="0">
                  <a:spcBef>
                    <a:spcPts val="3000"/>
                  </a:spcBef>
                  <a:buNone/>
                </a:pPr>
                <a:r>
                  <a:rPr b="1"/>
                  <a:t>Union:</a:t>
                </a:r>
              </a:p>
              <a:p>
                <a:pPr lvl="0" indent="0" marL="1270000">
                  <a:buNone/>
                </a:pPr>
                <a14:m>
                  <m:oMath xmlns:m="http://schemas.openxmlformats.org/officeDocument/2006/math">
                    <m:r>
                      <m:t>P</m:t>
                    </m:r>
                    <m:d>
                      <m:dPr>
                        <m:begChr m:val="("/>
                        <m:sepChr m:val=""/>
                        <m:endChr m:val=")"/>
                        <m:grow/>
                      </m:dPr>
                      <m:e>
                        <m:r>
                          <m:t>A</m:t>
                        </m:r>
                        <m:r>
                          <m:rPr>
                            <m:sty m:val="p"/>
                          </m:rPr>
                          <m:t>∪</m:t>
                        </m:r>
                        <m:r>
                          <m:t>B</m:t>
                        </m:r>
                      </m:e>
                    </m:d>
                  </m:oMath>
                </a14:m>
                <a:r>
                  <a:rPr sz="2000"/>
                  <a:t> is “the probability of </a:t>
                </a:r>
                <a14:m>
                  <m:oMath xmlns:m="http://schemas.openxmlformats.org/officeDocument/2006/math">
                    <m:r>
                      <m:t>A</m:t>
                    </m:r>
                  </m:oMath>
                </a14:m>
                <a:r>
                  <a:rPr sz="2000"/>
                  <a:t> or </a:t>
                </a:r>
                <a14:m>
                  <m:oMath xmlns:m="http://schemas.openxmlformats.org/officeDocument/2006/math">
                    <m:r>
                      <m:t>B</m:t>
                    </m:r>
                  </m:oMath>
                </a14:m>
                <a:r>
                  <a:rPr sz="2000"/>
                  <a:t> (or both)”</a:t>
                </a:r>
              </a:p>
              <a:p>
                <a:pPr lvl="0" indent="0" marL="0">
                  <a:spcBef>
                    <a:spcPts val="3000"/>
                  </a:spcBef>
                  <a:buNone/>
                </a:pPr>
                <a:r>
                  <a:rPr b="1"/>
                  <a:t>Complement:</a:t>
                </a:r>
              </a:p>
              <a:p>
                <a:pPr lvl="0" indent="0" marL="1270000">
                  <a:buNone/>
                </a:pPr>
                <a14:m>
                  <m:oMath xmlns:m="http://schemas.openxmlformats.org/officeDocument/2006/math">
                    <m:r>
                      <m:t>P</m:t>
                    </m:r>
                    <m:d>
                      <m:dPr>
                        <m:begChr m:val="("/>
                        <m:sepChr m:val=""/>
                        <m:endChr m:val=")"/>
                        <m:grow/>
                      </m:dPr>
                      <m:e>
                        <m:sSup>
                          <m:e>
                            <m:r>
                              <m:t>A</m:t>
                            </m:r>
                          </m:e>
                          <m:sup>
                            <m:r>
                              <m:rPr>
                                <m:sty m:val="p"/>
                              </m:rPr>
                              <m:t>′</m:t>
                            </m:r>
                          </m:sup>
                        </m:sSup>
                      </m:e>
                    </m:d>
                  </m:oMath>
                </a14:m>
                <a:r>
                  <a:rPr sz="2000"/>
                  <a:t> is “the probability of not </a:t>
                </a:r>
                <a14:m>
                  <m:oMath xmlns:m="http://schemas.openxmlformats.org/officeDocument/2006/math">
                    <m:r>
                      <m:t>A</m:t>
                    </m:r>
                  </m:oMath>
                </a14:m>
                <a:r>
                  <a:rPr sz="2000"/>
                  <a:t>”</a:t>
                </a:r>
              </a:p>
              <a:p>
                <a:pPr lvl="0"/>
                <a:r>
                  <a:rPr/>
                  <a:t>Venn diagrams are a very useful tool for understanding multiple events and calculating probabilities</a:t>
                </a:r>
              </a:p>
            </p:txBody>
          </p:sp>
        </mc:Choice>
      </mc:AlternateContent>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Addition Rules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Used to calculate the union of two events</a:t>
                </a:r>
              </a:p>
              <a:p>
                <a:pPr lvl="1" indent="0" marL="342900">
                  <a:buNone/>
                </a:pPr>
                <a14:m>
                  <m:oMathPara xmlns:m="http://schemas.openxmlformats.org/officeDocument/2006/math">
                    <m:oMathParaPr>
                      <m:jc m:val="center"/>
                    </m:oMathParaPr>
                    <m:oMath>
                      <m:r>
                        <m:t>P</m:t>
                      </m:r>
                      <m:d>
                        <m:dPr>
                          <m:begChr m:val="("/>
                          <m:sepChr m:val=""/>
                          <m:endChr m:val=")"/>
                          <m:grow/>
                        </m:dPr>
                        <m:e>
                          <m:r>
                            <m:t>A</m:t>
                          </m:r>
                          <m:r>
                            <m:rPr>
                              <m:sty m:val="p"/>
                            </m:rPr>
                            <m:t>∪</m:t>
                          </m:r>
                          <m:r>
                            <m:t>B</m:t>
                          </m:r>
                        </m:e>
                      </m:d>
                      <m:r>
                        <m:rPr>
                          <m:sty m:val="p"/>
                        </m:rPr>
                        <m:t>=</m:t>
                      </m:r>
                      <m:r>
                        <m:t>P</m:t>
                      </m:r>
                      <m:d>
                        <m:dPr>
                          <m:begChr m:val="("/>
                          <m:sepChr m:val=""/>
                          <m:endChr m:val=")"/>
                          <m:grow/>
                        </m:dPr>
                        <m:e>
                          <m:r>
                            <m:t>A</m:t>
                          </m:r>
                        </m:e>
                      </m:d>
                      <m:r>
                        <m:rPr>
                          <m:sty m:val="p"/>
                        </m:rPr>
                        <m:t>+</m:t>
                      </m:r>
                      <m:r>
                        <m:t>P</m:t>
                      </m:r>
                      <m:d>
                        <m:dPr>
                          <m:begChr m:val="("/>
                          <m:sepChr m:val=""/>
                          <m:endChr m:val=")"/>
                          <m:grow/>
                        </m:dPr>
                        <m:e>
                          <m:r>
                            <m:t>B</m:t>
                          </m:r>
                        </m:e>
                      </m:d>
                      <m:r>
                        <m:rPr>
                          <m:sty m:val="p"/>
                        </m:rPr>
                        <m:t>−</m:t>
                      </m:r>
                      <m:r>
                        <m:t>P</m:t>
                      </m:r>
                      <m:d>
                        <m:dPr>
                          <m:begChr m:val="("/>
                          <m:sepChr m:val=""/>
                          <m:endChr m:val=")"/>
                          <m:grow/>
                        </m:dPr>
                        <m:e>
                          <m:r>
                            <m:t>A</m:t>
                          </m:r>
                          <m:r>
                            <m:rPr>
                              <m:sty m:val="p"/>
                            </m:rPr>
                            <m:t>∩</m:t>
                          </m:r>
                          <m:r>
                            <m:t>B</m:t>
                          </m:r>
                        </m:e>
                      </m:d>
                    </m:oMath>
                  </m:oMathPara>
                </a14:m>
              </a:p>
              <a:p>
                <a:pPr lvl="0"/>
                <a:r>
                  <a:rPr/>
                  <a:t>If two events are mutually exclusive (</a:t>
                </a:r>
                <a14:m>
                  <m:oMath xmlns:m="http://schemas.openxmlformats.org/officeDocument/2006/math">
                    <m:r>
                      <m:t>A</m:t>
                    </m:r>
                    <m:r>
                      <m:rPr>
                        <m:sty m:val="p"/>
                      </m:rPr>
                      <m:t>∩</m:t>
                    </m:r>
                    <m:r>
                      <m:t>B</m:t>
                    </m:r>
                    <m:r>
                      <m:rPr>
                        <m:sty m:val="p"/>
                      </m:rPr>
                      <m:t>=</m:t>
                    </m:r>
                    <m:r>
                      <m:rPr>
                        <m:sty m:val="p"/>
                      </m:rPr>
                      <m:t>∅</m:t>
                    </m:r>
                  </m:oMath>
                </a14:m>
                <a:r>
                  <a:rPr/>
                  <a:t>)</a:t>
                </a:r>
              </a:p>
              <a:p>
                <a:pPr lvl="0" indent="0" marL="0">
                  <a:buNone/>
                </a:pPr>
                <a14:m>
                  <m:oMathPara xmlns:m="http://schemas.openxmlformats.org/officeDocument/2006/math">
                    <m:oMathParaPr>
                      <m:jc m:val="center"/>
                    </m:oMathParaPr>
                    <m:oMath>
                      <m:r>
                        <m:t>P</m:t>
                      </m:r>
                      <m:d>
                        <m:dPr>
                          <m:begChr m:val="("/>
                          <m:sepChr m:val=""/>
                          <m:endChr m:val=")"/>
                          <m:grow/>
                        </m:dPr>
                        <m:e>
                          <m:r>
                            <m:t>A</m:t>
                          </m:r>
                          <m:r>
                            <m:rPr>
                              <m:sty m:val="p"/>
                            </m:rPr>
                            <m:t>∪</m:t>
                          </m:r>
                          <m:r>
                            <m:t>B</m:t>
                          </m:r>
                        </m:e>
                      </m:d>
                      <m:r>
                        <m:rPr>
                          <m:sty m:val="p"/>
                        </m:rPr>
                        <m:t>=</m:t>
                      </m:r>
                      <m:r>
                        <m:t>P</m:t>
                      </m:r>
                      <m:d>
                        <m:dPr>
                          <m:begChr m:val="("/>
                          <m:sepChr m:val=""/>
                          <m:endChr m:val=")"/>
                          <m:grow/>
                        </m:dPr>
                        <m:e>
                          <m:r>
                            <m:t>A</m:t>
                          </m:r>
                        </m:e>
                      </m:d>
                      <m:r>
                        <m:rPr>
                          <m:sty m:val="p"/>
                        </m:rPr>
                        <m:t>+</m:t>
                      </m:r>
                      <m:r>
                        <m:t>P</m:t>
                      </m:r>
                      <m:d>
                        <m:dPr>
                          <m:begChr m:val="("/>
                          <m:sepChr m:val=""/>
                          <m:endChr m:val=")"/>
                          <m:grow/>
                        </m:dPr>
                        <m:e>
                          <m:r>
                            <m:t>B</m:t>
                          </m:r>
                        </m:e>
                      </m:d>
                    </m:oMath>
                  </m:oMathPara>
                </a14:m>
              </a:p>
              <a:p>
                <a:pPr lvl="0"/>
                <a:r>
                  <a:rPr/>
                  <a:t>Consider problems 2-82 and 2-85</a:t>
                </a:r>
              </a:p>
            </p:txBody>
          </p:sp>
        </mc:Choice>
      </mc:AlternateContent>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Addition Rule for 3 or More Events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For three events</a:t>
                </a:r>
              </a:p>
              <a:p>
                <a:pPr lvl="0" indent="0" marL="0">
                  <a:buNone/>
                </a:pPr>
                <a14:m>
                  <m:oMathPara xmlns:m="http://schemas.openxmlformats.org/officeDocument/2006/math">
                    <m:oMathParaPr>
                      <m:jc m:val="center"/>
                    </m:oMathParaPr>
                    <m:oMath>
                      <m:m>
                        <m:mPr>
                          <m:baseJc m:val="center"/>
                          <m:plcHide m:val="on"/>
                          <m:mcs>
                            <m:mc>
                              <m:mcPr>
                                <m:mcJc m:val="right"/>
                                <m:count m:val="1"/>
                              </m:mcPr>
                            </m:mc>
                            <m:mc>
                              <m:mcPr>
                                <m:mcJc m:val="left"/>
                                <m:count m:val="1"/>
                              </m:mcPr>
                            </m:mc>
                            <m:mc>
                              <m:mcPr>
                                <m:mcJc m:val="right"/>
                                <m:count m:val="1"/>
                              </m:mcPr>
                            </m:mc>
                          </m:mcs>
                        </m:mPr>
                        <m:mr>
                          <m:e>
                            <m:r>
                              <m:t>P</m:t>
                            </m:r>
                            <m:d>
                              <m:dPr>
                                <m:begChr m:val="("/>
                                <m:sepChr m:val=""/>
                                <m:endChr m:val=")"/>
                                <m:grow/>
                              </m:dPr>
                              <m:e>
                                <m:r>
                                  <m:t>A</m:t>
                                </m:r>
                                <m:r>
                                  <m:rPr>
                                    <m:sty m:val="p"/>
                                  </m:rPr>
                                  <m:t>∪</m:t>
                                </m:r>
                                <m:r>
                                  <m:t>B</m:t>
                                </m:r>
                                <m:r>
                                  <m:rPr>
                                    <m:sty m:val="p"/>
                                  </m:rPr>
                                  <m:t>∪</m:t>
                                </m:r>
                                <m:r>
                                  <m:t>C</m:t>
                                </m:r>
                              </m:e>
                            </m:d>
                          </m:e>
                          <m:e>
                            <m:r>
                              <m:rPr>
                                <m:sty m:val="p"/>
                              </m:rPr>
                              <m:t>=</m:t>
                            </m:r>
                          </m:e>
                          <m:e>
                            <m:r>
                              <m:t>P</m:t>
                            </m:r>
                            <m:d>
                              <m:dPr>
                                <m:begChr m:val="("/>
                                <m:sepChr m:val=""/>
                                <m:endChr m:val=")"/>
                                <m:grow/>
                              </m:dPr>
                              <m:e>
                                <m:r>
                                  <m:t>A</m:t>
                                </m:r>
                              </m:e>
                            </m:d>
                            <m:r>
                              <m:rPr>
                                <m:sty m:val="p"/>
                              </m:rPr>
                              <m:t>+</m:t>
                            </m:r>
                            <m:r>
                              <m:t>P</m:t>
                            </m:r>
                            <m:d>
                              <m:dPr>
                                <m:begChr m:val="("/>
                                <m:sepChr m:val=""/>
                                <m:endChr m:val=")"/>
                                <m:grow/>
                              </m:dPr>
                              <m:e>
                                <m:r>
                                  <m:t>B</m:t>
                                </m:r>
                              </m:e>
                            </m:d>
                            <m:r>
                              <m:rPr>
                                <m:sty m:val="p"/>
                              </m:rPr>
                              <m:t>+</m:t>
                            </m:r>
                            <m:r>
                              <m:t>P</m:t>
                            </m:r>
                            <m:d>
                              <m:dPr>
                                <m:begChr m:val="("/>
                                <m:sepChr m:val=""/>
                                <m:endChr m:val=")"/>
                                <m:grow/>
                              </m:dPr>
                              <m:e>
                                <m:r>
                                  <m:t>C</m:t>
                                </m:r>
                              </m:e>
                            </m:d>
                          </m:e>
                        </m:mr>
                        <m:mr>
                          <m:e/>
                          <m:e/>
                          <m:e>
                            <m:r>
                              <m:rPr>
                                <m:sty m:val="p"/>
                              </m:rPr>
                              <m:t>−</m:t>
                            </m:r>
                            <m:r>
                              <m:t>P</m:t>
                            </m:r>
                            <m:d>
                              <m:dPr>
                                <m:begChr m:val="("/>
                                <m:sepChr m:val=""/>
                                <m:endChr m:val=")"/>
                                <m:grow/>
                              </m:dPr>
                              <m:e>
                                <m:r>
                                  <m:t>A</m:t>
                                </m:r>
                                <m:r>
                                  <m:rPr>
                                    <m:sty m:val="p"/>
                                  </m:rPr>
                                  <m:t>∩</m:t>
                                </m:r>
                                <m:r>
                                  <m:t>B</m:t>
                                </m:r>
                              </m:e>
                            </m:d>
                            <m:r>
                              <m:rPr>
                                <m:sty m:val="p"/>
                              </m:rPr>
                              <m:t>−</m:t>
                            </m:r>
                            <m:r>
                              <m:t>P</m:t>
                            </m:r>
                            <m:d>
                              <m:dPr>
                                <m:begChr m:val="("/>
                                <m:sepChr m:val=""/>
                                <m:endChr m:val=")"/>
                                <m:grow/>
                              </m:dPr>
                              <m:e>
                                <m:r>
                                  <m:t>A</m:t>
                                </m:r>
                                <m:r>
                                  <m:rPr>
                                    <m:sty m:val="p"/>
                                  </m:rPr>
                                  <m:t>∩</m:t>
                                </m:r>
                                <m:r>
                                  <m:t>C</m:t>
                                </m:r>
                              </m:e>
                            </m:d>
                            <m:r>
                              <m:rPr>
                                <m:sty m:val="p"/>
                              </m:rPr>
                              <m:t>−</m:t>
                            </m:r>
                            <m:r>
                              <m:t>P</m:t>
                            </m:r>
                            <m:d>
                              <m:dPr>
                                <m:begChr m:val="("/>
                                <m:sepChr m:val=""/>
                                <m:endChr m:val=")"/>
                                <m:grow/>
                              </m:dPr>
                              <m:e>
                                <m:r>
                                  <m:t>B</m:t>
                                </m:r>
                                <m:r>
                                  <m:rPr>
                                    <m:sty m:val="p"/>
                                  </m:rPr>
                                  <m:t>∩</m:t>
                                </m:r>
                                <m:r>
                                  <m:t>C</m:t>
                                </m:r>
                              </m:e>
                            </m:d>
                          </m:e>
                        </m:mr>
                        <m:mr>
                          <m:e/>
                          <m:e/>
                          <m:e>
                            <m:r>
                              <m:rPr>
                                <m:sty m:val="p"/>
                              </m:rPr>
                              <m:t>+</m:t>
                            </m:r>
                            <m:r>
                              <m:t>P</m:t>
                            </m:r>
                            <m:d>
                              <m:dPr>
                                <m:begChr m:val="("/>
                                <m:sepChr m:val=""/>
                                <m:endChr m:val=")"/>
                                <m:grow/>
                              </m:dPr>
                              <m:e>
                                <m:r>
                                  <m:t>A</m:t>
                                </m:r>
                                <m:r>
                                  <m:rPr>
                                    <m:sty m:val="p"/>
                                  </m:rPr>
                                  <m:t>∩</m:t>
                                </m:r>
                                <m:r>
                                  <m:t>B</m:t>
                                </m:r>
                                <m:r>
                                  <m:rPr>
                                    <m:sty m:val="p"/>
                                  </m:rPr>
                                  <m:t>∩</m:t>
                                </m:r>
                                <m:r>
                                  <m:t>C</m:t>
                                </m:r>
                              </m:e>
                            </m:d>
                          </m:e>
                        </m:mr>
                        <m:mr>
                          <m:e/>
                        </m:mr>
                      </m:m>
                    </m:oMath>
                  </m:oMathPara>
                </a14:m>
              </a:p>
              <a:p>
                <a:pPr lvl="0"/>
                <a:r>
                  <a:rPr/>
                  <a:t>For a set of events to mutually exclusive all pairs of variables must satisfy </a:t>
                </a:r>
                <a14:m>
                  <m:oMath xmlns:m="http://schemas.openxmlformats.org/officeDocument/2006/math">
                    <m:sSub>
                      <m:e>
                        <m:r>
                          <m:t>E</m:t>
                        </m:r>
                      </m:e>
                      <m:sub>
                        <m:r>
                          <m:t>1</m:t>
                        </m:r>
                      </m:sub>
                    </m:sSub>
                    <m:r>
                      <m:rPr>
                        <m:sty m:val="p"/>
                      </m:rPr>
                      <m:t>∩</m:t>
                    </m:r>
                    <m:sSub>
                      <m:e>
                        <m:r>
                          <m:t>E</m:t>
                        </m:r>
                      </m:e>
                      <m:sub>
                        <m:r>
                          <m:t>2</m:t>
                        </m:r>
                      </m:sub>
                    </m:sSub>
                    <m:r>
                      <m:rPr>
                        <m:sty m:val="p"/>
                      </m:rPr>
                      <m:t>=</m:t>
                    </m:r>
                    <m:r>
                      <m:rPr>
                        <m:sty m:val="p"/>
                      </m:rPr>
                      <m:t>∅</m:t>
                    </m:r>
                  </m:oMath>
                </a14:m>
              </a:p>
              <a:p>
                <a:pPr lvl="0"/>
                <a:r>
                  <a:rPr/>
                  <a:t>For a collection of mutually exclusive events,</a:t>
                </a:r>
              </a:p>
              <a:p>
                <a:pPr lvl="0" indent="0" marL="0">
                  <a:buNone/>
                </a:pPr>
                <a14:m>
                  <m:oMathPara xmlns:m="http://schemas.openxmlformats.org/officeDocument/2006/math">
                    <m:oMathParaPr>
                      <m:jc m:val="center"/>
                    </m:oMathParaPr>
                    <m:oMath>
                      <m:r>
                        <m:t>P</m:t>
                      </m:r>
                      <m:d>
                        <m:dPr>
                          <m:begChr m:val="("/>
                          <m:sepChr m:val=""/>
                          <m:endChr m:val=")"/>
                          <m:grow/>
                        </m:dPr>
                        <m:e>
                          <m:sSub>
                            <m:e>
                              <m:r>
                                <m:t>E</m:t>
                              </m:r>
                            </m:e>
                            <m:sub>
                              <m:r>
                                <m:t>1</m:t>
                              </m:r>
                            </m:sub>
                          </m:sSub>
                          <m:r>
                            <m:rPr>
                              <m:sty m:val="p"/>
                            </m:rPr>
                            <m:t>∪</m:t>
                          </m:r>
                          <m:sSub>
                            <m:e>
                              <m:r>
                                <m:t>E</m:t>
                              </m:r>
                            </m:e>
                            <m:sub>
                              <m:r>
                                <m:t>2</m:t>
                              </m:r>
                            </m:sub>
                          </m:sSub>
                          <m:r>
                            <m:rPr>
                              <m:sty m:val="p"/>
                            </m:rPr>
                            <m:t>∪</m:t>
                          </m:r>
                          <m:r>
                            <m:rPr>
                              <m:sty m:val="p"/>
                            </m:rPr>
                            <m:t>…</m:t>
                          </m:r>
                          <m:r>
                            <m:rPr>
                              <m:sty m:val="p"/>
                            </m:rPr>
                            <m:t>∪</m:t>
                          </m:r>
                          <m:sSub>
                            <m:e>
                              <m:r>
                                <m:t>E</m:t>
                              </m:r>
                            </m:e>
                            <m:sub>
                              <m:r>
                                <m:t>k</m:t>
                              </m:r>
                            </m:sub>
                          </m:sSub>
                        </m:e>
                      </m:d>
                      <m:r>
                        <m:rPr>
                          <m:sty m:val="p"/>
                        </m:rPr>
                        <m:t>=</m:t>
                      </m:r>
                      <m:r>
                        <m:t>P</m:t>
                      </m:r>
                      <m:d>
                        <m:dPr>
                          <m:begChr m:val="("/>
                          <m:sepChr m:val=""/>
                          <m:endChr m:val=")"/>
                          <m:grow/>
                        </m:dPr>
                        <m:e>
                          <m:sSub>
                            <m:e>
                              <m:r>
                                <m:t>E</m:t>
                              </m:r>
                            </m:e>
                            <m:sub>
                              <m:r>
                                <m:t>1</m:t>
                              </m:r>
                            </m:sub>
                          </m:sSub>
                        </m:e>
                      </m:d>
                      <m:r>
                        <m:rPr>
                          <m:sty m:val="p"/>
                        </m:rPr>
                        <m:t>+</m:t>
                      </m:r>
                      <m:r>
                        <m:t>P</m:t>
                      </m:r>
                      <m:d>
                        <m:dPr>
                          <m:begChr m:val="("/>
                          <m:sepChr m:val=""/>
                          <m:endChr m:val=")"/>
                          <m:grow/>
                        </m:dPr>
                        <m:e>
                          <m:sSub>
                            <m:e>
                              <m:r>
                                <m:t>E</m:t>
                              </m:r>
                            </m:e>
                            <m:sub>
                              <m:r>
                                <m:t>2</m:t>
                              </m:r>
                            </m:sub>
                          </m:sSub>
                        </m:e>
                      </m:d>
                      <m:r>
                        <m:rPr>
                          <m:sty m:val="p"/>
                        </m:rPr>
                        <m:t>+</m:t>
                      </m:r>
                      <m:r>
                        <m:rPr>
                          <m:sty m:val="p"/>
                        </m:rPr>
                        <m:t>⋯</m:t>
                      </m:r>
                      <m:r>
                        <m:rPr>
                          <m:sty m:val="p"/>
                        </m:rPr>
                        <m:t>+</m:t>
                      </m:r>
                      <m:r>
                        <m:t>P</m:t>
                      </m:r>
                      <m:d>
                        <m:dPr>
                          <m:begChr m:val="("/>
                          <m:sepChr m:val=""/>
                          <m:endChr m:val=")"/>
                          <m:grow/>
                        </m:dPr>
                        <m:e>
                          <m:sSub>
                            <m:e>
                              <m:r>
                                <m:t>E</m:t>
                              </m:r>
                            </m:e>
                            <m:sub>
                              <m:r>
                                <m:t>k</m:t>
                              </m:r>
                            </m:sub>
                          </m:sSub>
                        </m:e>
                      </m:d>
                    </m:oMath>
                  </m:oMathPara>
                </a14:m>
              </a:p>
            </p:txBody>
          </p:sp>
        </mc:Choice>
      </mc:AlternateContent>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terms:created xsi:type="dcterms:W3CDTF">2025-09-10T16:58:26Z</dcterms:created>
  <dcterms:modified xsi:type="dcterms:W3CDTF">2025-09-10T16:58:26Z</dcterms:modified>
</cp:coreProperties>
</file>

<file path=docProps/custom.xml><?xml version="1.0" encoding="utf-8"?>
<Properties xmlns="http://schemas.openxmlformats.org/officeDocument/2006/custom-properties" xmlns:vt="http://schemas.openxmlformats.org/officeDocument/2006/docPropsVTypes"/>
</file>