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package/2006/relationships/metadata/extended-properties" Target="docProps/app0.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726" autoAdjust="0"/>
  </p:normalViewPr>
  <p:slideViewPr>
    <p:cSldViewPr snapToGrid="0" snapToObjects="1">
      <p:cViewPr varScale="1">
        <p:scale>
          <a:sx n="160" d="100"/>
          <a:sy n="160" d="100"/>
        </p:scale>
        <p:origin x="776"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9/1/25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9/1/25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9/1/25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9/1/25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9/1/25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9/1/25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9/1/25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9/1/25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1EB5C9-1307-BA42-ABA2-0BC069CD8E7F}" type="datetimeFigureOut">
              <a:rPr lang="en-US" smtClean="0"/>
              <a:t>9/1/25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342900" indent="-342900" algn="l" defTabSz="342900" rtl="0" eaLnBrk="1" latinLnBrk="0" hangingPunct="1">
        <a:spcBef>
          <a:spcPct val="20000"/>
        </a:spcBef>
        <a:buFont typeface="Arial"/>
        <a:buChar char="•"/>
        <a:defRPr sz="2400" kern="1200">
          <a:solidFill>
            <a:schemeClr val="tx1"/>
          </a:solidFill>
          <a:latin typeface="+mn-lt"/>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mn-lt"/>
          <a:ea typeface="+mn-ea"/>
          <a:cs typeface="+mn-cs"/>
        </a:defRPr>
      </a:lvl2pPr>
      <a:lvl3pPr marL="1028700" indent="-34290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371600" indent="-34290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714500" indent="-342900" algn="l" defTabSz="342900" rtl="0" eaLnBrk="1" latinLnBrk="0" hangingPunct="1">
        <a:spcBef>
          <a:spcPct val="20000"/>
        </a:spcBef>
        <a:buFont typeface="Arial"/>
        <a:buChar char="»"/>
        <a:defRPr sz="1500" kern="1200">
          <a:solidFill>
            <a:schemeClr val="tx1"/>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marL="0" lvl="0" indent="0">
              <a:buNone/>
            </a:pPr>
            <a:r>
              <a:t>MANE 3332.01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Statistical Thinking</a:t>
            </a:r>
          </a:p>
        </p:txBody>
      </p:sp>
      <p:sp>
        <p:nvSpPr>
          <p:cNvPr id="3" name="Content Placeholder 2"/>
          <p:cNvSpPr>
            <a:spLocks noGrp="1"/>
          </p:cNvSpPr>
          <p:nvPr>
            <p:ph idx="1"/>
          </p:nvPr>
        </p:nvSpPr>
        <p:spPr/>
        <p:txBody>
          <a:bodyPr>
            <a:noAutofit/>
          </a:bodyPr>
          <a:lstStyle/>
          <a:p>
            <a:pPr lvl="0"/>
            <a:r>
              <a:rPr sz="2000" dirty="0"/>
              <a:t>The textbook points out that statistical methods are used to help us describe and understand variability</a:t>
            </a:r>
          </a:p>
          <a:p>
            <a:pPr lvl="0"/>
            <a:r>
              <a:rPr sz="2000" b="1" dirty="0"/>
              <a:t>Variability</a:t>
            </a:r>
            <a:r>
              <a:rPr sz="2000" dirty="0"/>
              <a:t> is the differences in successive observations of a system or phenomenon</a:t>
            </a:r>
          </a:p>
          <a:p>
            <a:pPr lvl="0"/>
            <a:r>
              <a:rPr sz="2000" dirty="0"/>
              <a:t>Vining (1998) gives the following definition of statistical thinking</a:t>
            </a:r>
          </a:p>
          <a:p>
            <a:pPr marL="1270000" lvl="1" indent="0">
              <a:buNone/>
            </a:pPr>
            <a:r>
              <a:rPr sz="1800" dirty="0"/>
              <a:t>Only by “thinking statistically” can engineers truly address the problems inherent in the variability in real data. When we think statistically, we come to know that all decisions based on real data involve risk and uncertainty. Good decisions require us to quantify this risk. As we become more mature in our thinking, we understand that there are sources or causes of variability. Discovering these sources and removing them are often the keys to engineering success.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Population vs. Sample</a:t>
            </a:r>
          </a:p>
        </p:txBody>
      </p:sp>
      <p:sp>
        <p:nvSpPr>
          <p:cNvPr id="3" name="Content Placeholder 2"/>
          <p:cNvSpPr>
            <a:spLocks noGrp="1"/>
          </p:cNvSpPr>
          <p:nvPr>
            <p:ph idx="1"/>
          </p:nvPr>
        </p:nvSpPr>
        <p:spPr/>
        <p:txBody>
          <a:bodyPr>
            <a:noAutofit/>
          </a:bodyPr>
          <a:lstStyle/>
          <a:p>
            <a:pPr marL="0" lvl="0" indent="0">
              <a:buNone/>
            </a:pPr>
            <a:r>
              <a:rPr sz="2000" dirty="0"/>
              <a:t>The concept of populations, samples, parameters and statistics is very important. The following definitions are taken from </a:t>
            </a:r>
            <a:r>
              <a:rPr sz="2000" dirty="0" err="1"/>
              <a:t>Ostle</a:t>
            </a:r>
            <a:r>
              <a:rPr sz="2000" dirty="0"/>
              <a:t>, Turner, Hicks and McElrath (1996)</a:t>
            </a:r>
          </a:p>
          <a:p>
            <a:pPr lvl="0"/>
            <a:r>
              <a:rPr sz="2000" b="1" dirty="0"/>
              <a:t>Population:</a:t>
            </a:r>
            <a:r>
              <a:rPr sz="2000" dirty="0"/>
              <a:t> the totality of all possible values (measurements, counts, and so on) of a particular characteristic for a specific group of objects</a:t>
            </a:r>
          </a:p>
          <a:p>
            <a:pPr lvl="0"/>
            <a:r>
              <a:rPr sz="2000" b="1" dirty="0"/>
              <a:t>Population parameters:</a:t>
            </a:r>
            <a:r>
              <a:rPr sz="2000" dirty="0"/>
              <a:t> a numerical descriptive measure of a population characteristics</a:t>
            </a:r>
          </a:p>
          <a:p>
            <a:pPr lvl="0"/>
            <a:r>
              <a:rPr sz="2000" b="1" dirty="0"/>
              <a:t>Sample:</a:t>
            </a:r>
            <a:r>
              <a:rPr sz="2000" dirty="0"/>
              <a:t> a portion of the population that is selected according to some rule or plan</a:t>
            </a:r>
          </a:p>
          <a:p>
            <a:pPr lvl="0"/>
            <a:r>
              <a:rPr sz="2000" b="1" dirty="0"/>
              <a:t>Sample statistics:</a:t>
            </a:r>
            <a:r>
              <a:rPr sz="2000" dirty="0"/>
              <a:t> a numerical descriptive measure of a particular characteristic based upon the sample values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Enumerative vs. Analytical Studies</a:t>
            </a:r>
          </a:p>
        </p:txBody>
      </p:sp>
      <p:sp>
        <p:nvSpPr>
          <p:cNvPr id="3" name="Content Placeholder 2"/>
          <p:cNvSpPr>
            <a:spLocks noGrp="1"/>
          </p:cNvSpPr>
          <p:nvPr>
            <p:ph idx="1"/>
          </p:nvPr>
        </p:nvSpPr>
        <p:spPr/>
        <p:txBody>
          <a:bodyPr/>
          <a:lstStyle/>
          <a:p>
            <a:pPr lvl="0"/>
            <a:r>
              <a:t>Deming introduced the concept of enumerative versus analytical studies</a:t>
            </a:r>
          </a:p>
          <a:p>
            <a:pPr lvl="0"/>
            <a:r>
              <a:rPr b="1"/>
              <a:t>Enumerative study</a:t>
            </a:r>
            <a:r>
              <a:t> is one in which a sample is used to make inference on the current population. This is the safest use of statistical estimation.</a:t>
            </a:r>
          </a:p>
          <a:p>
            <a:pPr lvl="0"/>
            <a:r>
              <a:rPr b="1"/>
              <a:t>Analytical study</a:t>
            </a:r>
            <a:r>
              <a:t> is one in which inference is applied to future populations. There is nothing wrong with this approach. However, you must be aware that there is an inherent assumption of stability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Data</a:t>
            </a:r>
          </a:p>
        </p:txBody>
      </p:sp>
      <p:sp>
        <p:nvSpPr>
          <p:cNvPr id="3" name="Content Placeholder 2"/>
          <p:cNvSpPr>
            <a:spLocks noGrp="1"/>
          </p:cNvSpPr>
          <p:nvPr>
            <p:ph idx="1"/>
          </p:nvPr>
        </p:nvSpPr>
        <p:spPr/>
        <p:txBody>
          <a:bodyPr/>
          <a:lstStyle/>
          <a:p>
            <a:pPr lvl="0"/>
            <a:r>
              <a:t>Most statistical methods are data-driven</a:t>
            </a:r>
          </a:p>
          <a:p>
            <a:pPr lvl="0"/>
            <a:r>
              <a:t>Data are almost always a sample from a population or populations</a:t>
            </a:r>
          </a:p>
          <a:p>
            <a:pPr lvl="0"/>
            <a:r>
              <a:t>Engineering data are usually collected in 3 ways:</a:t>
            </a:r>
          </a:p>
          <a:p>
            <a:pPr lvl="1"/>
            <a:r>
              <a:t>A </a:t>
            </a:r>
            <a:r>
              <a:rPr b="1"/>
              <a:t>retrospective study</a:t>
            </a:r>
            <a:r>
              <a:t> based on historical data,</a:t>
            </a:r>
          </a:p>
          <a:p>
            <a:pPr lvl="1"/>
            <a:r>
              <a:t>An </a:t>
            </a:r>
            <a:r>
              <a:rPr b="1"/>
              <a:t>observational study</a:t>
            </a:r>
            <a:r>
              <a:t>,</a:t>
            </a:r>
          </a:p>
          <a:p>
            <a:pPr lvl="1"/>
            <a:r>
              <a:t>A </a:t>
            </a:r>
            <a:r>
              <a:rPr b="1"/>
              <a:t>designed experiment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“Happenstance” Data</a:t>
            </a:r>
          </a:p>
        </p:txBody>
      </p:sp>
      <p:sp>
        <p:nvSpPr>
          <p:cNvPr id="3" name="Content Placeholder 2"/>
          <p:cNvSpPr>
            <a:spLocks noGrp="1"/>
          </p:cNvSpPr>
          <p:nvPr>
            <p:ph idx="1"/>
          </p:nvPr>
        </p:nvSpPr>
        <p:spPr/>
        <p:txBody>
          <a:bodyPr>
            <a:noAutofit/>
          </a:bodyPr>
          <a:lstStyle/>
          <a:p>
            <a:pPr lvl="0"/>
            <a:r>
              <a:rPr sz="1800" dirty="0"/>
              <a:t>Box, Hunter and Hunter (1978) group retrospective studies and observational studies as “happenstance” data</a:t>
            </a:r>
          </a:p>
          <a:p>
            <a:pPr lvl="0"/>
            <a:r>
              <a:rPr sz="1800" dirty="0"/>
              <a:t>They point out the following dangers:</a:t>
            </a:r>
          </a:p>
          <a:p>
            <a:pPr marL="685800" lvl="1" indent="-342900">
              <a:buAutoNum type="arabicPeriod"/>
            </a:pPr>
            <a:r>
              <a:rPr sz="1800" dirty="0"/>
              <a:t>Inconsistent data</a:t>
            </a:r>
          </a:p>
          <a:p>
            <a:pPr marL="685800" lvl="1" indent="-342900">
              <a:buAutoNum type="arabicPeriod"/>
            </a:pPr>
            <a:r>
              <a:rPr sz="1800" dirty="0"/>
              <a:t>Range of variables limited by control</a:t>
            </a:r>
          </a:p>
          <a:p>
            <a:pPr marL="685800" lvl="1" indent="-342900">
              <a:buAutoNum type="arabicPeriod"/>
            </a:pPr>
            <a:r>
              <a:rPr sz="1800" dirty="0" err="1"/>
              <a:t>Semiconfounding</a:t>
            </a:r>
            <a:r>
              <a:rPr sz="1800" dirty="0"/>
              <a:t> of effects</a:t>
            </a:r>
          </a:p>
          <a:p>
            <a:pPr marL="685800" lvl="1" indent="-342900">
              <a:buAutoNum type="arabicPeriod"/>
            </a:pPr>
            <a:r>
              <a:rPr sz="1800" dirty="0"/>
              <a:t>Nonsense correlation – beware the lurking variable</a:t>
            </a:r>
          </a:p>
          <a:p>
            <a:pPr marL="685800" lvl="1" indent="-342900">
              <a:buAutoNum type="arabicPeriod"/>
            </a:pPr>
            <a:r>
              <a:rPr sz="1800" dirty="0"/>
              <a:t>Serially correlated errors</a:t>
            </a:r>
          </a:p>
          <a:p>
            <a:pPr marL="685800" lvl="1" indent="-342900">
              <a:buAutoNum type="arabicPeriod"/>
            </a:pPr>
            <a:r>
              <a:rPr sz="1800" dirty="0"/>
              <a:t>Dynamic relationships</a:t>
            </a:r>
          </a:p>
          <a:p>
            <a:pPr marL="685800" lvl="1" indent="-342900">
              <a:buAutoNum type="arabicPeriod"/>
            </a:pPr>
            <a:r>
              <a:rPr sz="1800" dirty="0"/>
              <a:t>Feedback</a:t>
            </a:r>
          </a:p>
          <a:p>
            <a:pPr lvl="0"/>
            <a:r>
              <a:rPr sz="1800" dirty="0"/>
              <a:t>So why use happenstance data?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Designed Experiments</a:t>
            </a:r>
          </a:p>
        </p:txBody>
      </p:sp>
      <p:sp>
        <p:nvSpPr>
          <p:cNvPr id="3" name="Content Placeholder 2"/>
          <p:cNvSpPr>
            <a:spLocks noGrp="1"/>
          </p:cNvSpPr>
          <p:nvPr>
            <p:ph idx="1"/>
          </p:nvPr>
        </p:nvSpPr>
        <p:spPr/>
        <p:txBody>
          <a:bodyPr>
            <a:noAutofit/>
          </a:bodyPr>
          <a:lstStyle/>
          <a:p>
            <a:pPr lvl="0"/>
            <a:r>
              <a:rPr sz="1800" dirty="0"/>
              <a:t>“In a designed experiment, the engineer makes deliberate or purposeful changed in controllable variables (called </a:t>
            </a:r>
            <a:r>
              <a:rPr sz="1800" b="1" dirty="0"/>
              <a:t>factors</a:t>
            </a:r>
            <a:r>
              <a:rPr sz="1800" dirty="0"/>
              <a:t>) of the system, observes the resulting system output, and then makes a decision or an inference about which variables are responsible for the changed that he or she observes in the output performance.”</a:t>
            </a:r>
          </a:p>
          <a:p>
            <a:pPr lvl="0"/>
            <a:r>
              <a:rPr sz="1800" dirty="0"/>
              <a:t>“An important distinction between a designed experiment and either an observational or retrospective study is that the different combinations of the factors of interest are applied randomly to a set of experimental units.”</a:t>
            </a:r>
          </a:p>
          <a:p>
            <a:pPr lvl="0"/>
            <a:r>
              <a:rPr sz="1800" dirty="0"/>
              <a:t>Box, Hunter and Hunter (1978) present a table (shown below) that clarifies how designed experiments avoid the problems that occur in the analysis of happenstance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bhh_table.png"/>
          <p:cNvPicPr>
            <a:picLocks noGrp="1" noChangeAspect="1"/>
          </p:cNvPicPr>
          <p:nvPr/>
        </p:nvPicPr>
        <p:blipFill>
          <a:blip r:embed="rId2"/>
          <a:stretch>
            <a:fillRect/>
          </a:stretch>
        </p:blipFill>
        <p:spPr bwMode="auto">
          <a:xfrm>
            <a:off x="3136900" y="1193800"/>
            <a:ext cx="2870200" cy="2882900"/>
          </a:xfrm>
          <a:prstGeom prst="rect">
            <a:avLst/>
          </a:prstGeom>
          <a:noFill/>
          <a:ln w="9525">
            <a:noFill/>
            <a:headEnd/>
            <a:tailEnd/>
          </a:ln>
        </p:spPr>
      </p:pic>
      <p:sp>
        <p:nvSpPr>
          <p:cNvPr id="3" name="TextBox 3"/>
          <p:cNvSpPr txBox="1"/>
          <p:nvPr/>
        </p:nvSpPr>
        <p:spPr>
          <a:xfrm>
            <a:off x="457200" y="4076700"/>
            <a:ext cx="8229600" cy="508000"/>
          </a:xfrm>
          <a:prstGeom prst="rect">
            <a:avLst/>
          </a:prstGeom>
          <a:noFill/>
        </p:spPr>
        <p:txBody>
          <a:bodyPr/>
          <a:lstStyle/>
          <a:p>
            <a:pPr marL="0" lvl="0" indent="0" algn="ctr">
              <a:buNone/>
            </a:pPr>
            <a:r>
              <a:t>image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Data Collected Over Time</a:t>
            </a:r>
          </a:p>
        </p:txBody>
      </p:sp>
      <p:sp>
        <p:nvSpPr>
          <p:cNvPr id="3" name="Content Placeholder 2"/>
          <p:cNvSpPr>
            <a:spLocks noGrp="1"/>
          </p:cNvSpPr>
          <p:nvPr>
            <p:ph idx="1"/>
          </p:nvPr>
        </p:nvSpPr>
        <p:spPr/>
        <p:txBody>
          <a:bodyPr/>
          <a:lstStyle/>
          <a:p>
            <a:pPr lvl="0"/>
            <a:r>
              <a:t>Often data is collected over time (either retrospective, observational or designed experiments)</a:t>
            </a:r>
          </a:p>
          <a:p>
            <a:pPr lvl="0"/>
            <a:r>
              <a:t>Most elementary statistical techniques assume that the observations are independent (not always a good assumption)</a:t>
            </a:r>
          </a:p>
          <a:p>
            <a:pPr lvl="0"/>
            <a:r>
              <a:t>The correct term for data collected over time is a </a:t>
            </a:r>
            <a:r>
              <a:rPr b="1"/>
              <a:t>time series</a:t>
            </a:r>
          </a:p>
          <a:p>
            <a:pPr lvl="0"/>
            <a:r>
              <a:t>Time series analysis does not assume that the observations are independent over time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Models</a:t>
            </a:r>
          </a:p>
        </p:txBody>
      </p:sp>
      <p:sp>
        <p:nvSpPr>
          <p:cNvPr id="3" name="Content Placeholder 2"/>
          <p:cNvSpPr>
            <a:spLocks noGrp="1"/>
          </p:cNvSpPr>
          <p:nvPr>
            <p:ph idx="1"/>
          </p:nvPr>
        </p:nvSpPr>
        <p:spPr/>
        <p:txBody>
          <a:bodyPr>
            <a:noAutofit/>
          </a:bodyPr>
          <a:lstStyle/>
          <a:p>
            <a:pPr lvl="0"/>
            <a:r>
              <a:rPr sz="1800" dirty="0"/>
              <a:t>“Models play an important part in engineering analysis”</a:t>
            </a:r>
          </a:p>
          <a:p>
            <a:pPr lvl="0"/>
            <a:r>
              <a:rPr sz="1800" dirty="0"/>
              <a:t>From the statistical point of view, we will divide models into two categories: mechanistic and empirical</a:t>
            </a:r>
          </a:p>
          <a:p>
            <a:pPr lvl="0"/>
            <a:r>
              <a:rPr sz="1800" dirty="0"/>
              <a:t>All models have these characteristics:</a:t>
            </a:r>
          </a:p>
          <a:p>
            <a:pPr lvl="1"/>
            <a:r>
              <a:rPr sz="1800" dirty="0"/>
              <a:t>One or more observed outcomes that we wish to understand or predict</a:t>
            </a:r>
          </a:p>
          <a:p>
            <a:pPr lvl="1"/>
            <a:r>
              <a:rPr sz="1800" dirty="0"/>
              <a:t>These outcomes are referred to as the </a:t>
            </a:r>
            <a:r>
              <a:rPr sz="1800" b="1" dirty="0"/>
              <a:t>response</a:t>
            </a:r>
            <a:r>
              <a:rPr sz="1800" dirty="0"/>
              <a:t> or </a:t>
            </a:r>
            <a:r>
              <a:rPr sz="1800" b="1" dirty="0"/>
              <a:t>dependent</a:t>
            </a:r>
            <a:r>
              <a:rPr sz="1800" dirty="0"/>
              <a:t> variable(s)</a:t>
            </a:r>
          </a:p>
          <a:p>
            <a:pPr lvl="1"/>
            <a:r>
              <a:rPr sz="1800" dirty="0"/>
              <a:t>The set of variables (factors) that influence response variables is called the </a:t>
            </a:r>
            <a:r>
              <a:rPr sz="1800" b="1" dirty="0"/>
              <a:t>independent</a:t>
            </a:r>
            <a:r>
              <a:rPr sz="1800" dirty="0"/>
              <a:t> or </a:t>
            </a:r>
            <a:r>
              <a:rPr sz="1800" b="1" dirty="0"/>
              <a:t>regressor</a:t>
            </a:r>
            <a:r>
              <a:rPr sz="1800" dirty="0"/>
              <a:t> variables</a:t>
            </a:r>
          </a:p>
          <a:p>
            <a:pPr lvl="1"/>
            <a:r>
              <a:rPr sz="1800" dirty="0"/>
              <a:t>A functional relationship between the dependent and independent variables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Mechanistic Models</a:t>
            </a:r>
          </a:p>
        </p:txBody>
      </p:sp>
      <p:sp>
        <p:nvSpPr>
          <p:cNvPr id="3" name="Content Placeholder 2"/>
          <p:cNvSpPr>
            <a:spLocks noGrp="1"/>
          </p:cNvSpPr>
          <p:nvPr>
            <p:ph idx="1"/>
          </p:nvPr>
        </p:nvSpPr>
        <p:spPr/>
        <p:txBody>
          <a:bodyPr/>
          <a:lstStyle/>
          <a:p>
            <a:pPr lvl="0"/>
            <a:r>
              <a:t>Mechanistic models are based upon our understanding of the physical systems affecting the response variable</a:t>
            </a:r>
          </a:p>
          <a:p>
            <a:pPr lvl="0"/>
            <a:r>
              <a:t>An engineer uses his knowledge, experience and training in mathematics, physics, chemistry and engineering to develop a mathematical expression that defines the response variable as a function of the regressor variable</a:t>
            </a:r>
          </a:p>
          <a:p>
            <a:pPr lvl="0"/>
            <a:r>
              <a:t>Textbook uses Ohm’s law; consider a wind generator</a:t>
            </a:r>
          </a:p>
          <a:p>
            <a:pPr lvl="0"/>
            <a:r>
              <a:t>Statistical techniques can augment mechanistic models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marL="0" lvl="0" indent="0">
              <a:buNone/>
            </a:pPr>
            <a:r>
              <a:t>Lecture 1, September 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Empirical Models</a:t>
            </a:r>
          </a:p>
        </p:txBody>
      </p:sp>
      <p:sp>
        <p:nvSpPr>
          <p:cNvPr id="3" name="Content Placeholder 2"/>
          <p:cNvSpPr>
            <a:spLocks noGrp="1"/>
          </p:cNvSpPr>
          <p:nvPr>
            <p:ph idx="1"/>
          </p:nvPr>
        </p:nvSpPr>
        <p:spPr/>
        <p:txBody>
          <a:bodyPr/>
          <a:lstStyle/>
          <a:p>
            <a:pPr lvl="0"/>
            <a:r>
              <a:t>There are many situations in which engineers and scientist do not have a clear understanding of the physical systems of a phenomenon. However, there is some knowledge that a set of regressor variables influences a response variable(s)</a:t>
            </a:r>
          </a:p>
          <a:p>
            <a:pPr lvl="0"/>
            <a:r>
              <a:t>An </a:t>
            </a:r>
            <a:r>
              <a:rPr b="1"/>
              <a:t>empirical model</a:t>
            </a:r>
            <a:r>
              <a:t> is not build upon explicit knowledge of the physical phenomenon</a:t>
            </a:r>
          </a:p>
          <a:p>
            <a:pPr lvl="0"/>
            <a:r>
              <a:t>Empirical variables do not prove or disprove that a variable has an affect on the response variable(s)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Regression Models</a:t>
            </a:r>
          </a:p>
        </p:txBody>
      </p:sp>
      <p:sp>
        <p:nvSpPr>
          <p:cNvPr id="3" name="Content Placeholder 2"/>
          <p:cNvSpPr>
            <a:spLocks noGrp="1"/>
          </p:cNvSpPr>
          <p:nvPr>
            <p:ph idx="1"/>
          </p:nvPr>
        </p:nvSpPr>
        <p:spPr/>
        <p:txBody>
          <a:bodyPr/>
          <a:lstStyle/>
          <a:p>
            <a:pPr lvl="0"/>
            <a:r>
              <a:t>The most popular method of developing empirical models is the use of linear regression models</a:t>
            </a:r>
          </a:p>
          <a:p>
            <a:pPr lvl="0"/>
            <a:r>
              <a:t>It is assumed that the response variable can be modelled by a low-order polynomial equation of the regressor variables</a:t>
            </a:r>
          </a:p>
          <a:p>
            <a:pPr lvl="0"/>
            <a:r>
              <a:t>Very common approach</a:t>
            </a:r>
          </a:p>
          <a:p>
            <a:pPr lvl="0"/>
            <a:r>
              <a:t>Consider the example from Lawson and Erjavec (2001)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regression_example_ebook_1_01.png"/>
          <p:cNvPicPr>
            <a:picLocks noGrp="1" noChangeAspect="1"/>
          </p:cNvPicPr>
          <p:nvPr/>
        </p:nvPicPr>
        <p:blipFill>
          <a:blip r:embed="rId2"/>
          <a:stretch>
            <a:fillRect/>
          </a:stretch>
        </p:blipFill>
        <p:spPr bwMode="auto">
          <a:xfrm>
            <a:off x="2717800" y="1193800"/>
            <a:ext cx="3695700" cy="2882900"/>
          </a:xfrm>
          <a:prstGeom prst="rect">
            <a:avLst/>
          </a:prstGeom>
          <a:noFill/>
          <a:ln w="9525">
            <a:noFill/>
            <a:headEnd/>
            <a:tailEnd/>
          </a:ln>
        </p:spPr>
      </p:pic>
      <p:sp>
        <p:nvSpPr>
          <p:cNvPr id="3" name="TextBox 3"/>
          <p:cNvSpPr txBox="1"/>
          <p:nvPr/>
        </p:nvSpPr>
        <p:spPr>
          <a:xfrm>
            <a:off x="457200" y="4076700"/>
            <a:ext cx="8229600" cy="508000"/>
          </a:xfrm>
          <a:prstGeom prst="rect">
            <a:avLst/>
          </a:prstGeom>
          <a:noFill/>
        </p:spPr>
        <p:txBody>
          <a:bodyPr/>
          <a:lstStyle/>
          <a:p>
            <a:pPr marL="0" lvl="0" indent="0" algn="ctr">
              <a:buNone/>
            </a:pPr>
            <a:r>
              <a:t>image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regression_example_ebook_2_01.png"/>
          <p:cNvPicPr>
            <a:picLocks noGrp="1" noChangeAspect="1"/>
          </p:cNvPicPr>
          <p:nvPr/>
        </p:nvPicPr>
        <p:blipFill>
          <a:blip r:embed="rId2"/>
          <a:stretch>
            <a:fillRect/>
          </a:stretch>
        </p:blipFill>
        <p:spPr bwMode="auto">
          <a:xfrm>
            <a:off x="3378200" y="1193800"/>
            <a:ext cx="2400300" cy="2882900"/>
          </a:xfrm>
          <a:prstGeom prst="rect">
            <a:avLst/>
          </a:prstGeom>
          <a:noFill/>
          <a:ln w="9525">
            <a:noFill/>
            <a:headEnd/>
            <a:tailEnd/>
          </a:ln>
        </p:spPr>
      </p:pic>
      <p:sp>
        <p:nvSpPr>
          <p:cNvPr id="3" name="TextBox 3"/>
          <p:cNvSpPr txBox="1"/>
          <p:nvPr/>
        </p:nvSpPr>
        <p:spPr>
          <a:xfrm>
            <a:off x="457200" y="4076700"/>
            <a:ext cx="8229600" cy="508000"/>
          </a:xfrm>
          <a:prstGeom prst="rect">
            <a:avLst/>
          </a:prstGeom>
          <a:noFill/>
        </p:spPr>
        <p:txBody>
          <a:bodyPr/>
          <a:lstStyle/>
          <a:p>
            <a:pPr marL="0" lvl="0" indent="0" algn="ctr">
              <a:buNone/>
            </a:pPr>
            <a:r>
              <a:t>image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regression_example_ebook_3_01.png"/>
          <p:cNvPicPr>
            <a:picLocks noGrp="1" noChangeAspect="1"/>
          </p:cNvPicPr>
          <p:nvPr/>
        </p:nvPicPr>
        <p:blipFill>
          <a:blip r:embed="rId2"/>
          <a:stretch>
            <a:fillRect/>
          </a:stretch>
        </p:blipFill>
        <p:spPr bwMode="auto">
          <a:xfrm>
            <a:off x="3556000" y="1193800"/>
            <a:ext cx="2019300" cy="2882900"/>
          </a:xfrm>
          <a:prstGeom prst="rect">
            <a:avLst/>
          </a:prstGeom>
          <a:noFill/>
          <a:ln w="9525">
            <a:noFill/>
            <a:headEnd/>
            <a:tailEnd/>
          </a:ln>
        </p:spPr>
      </p:pic>
      <p:sp>
        <p:nvSpPr>
          <p:cNvPr id="3" name="TextBox 3"/>
          <p:cNvSpPr txBox="1"/>
          <p:nvPr/>
        </p:nvSpPr>
        <p:spPr>
          <a:xfrm>
            <a:off x="457200" y="4076700"/>
            <a:ext cx="8229600" cy="508000"/>
          </a:xfrm>
          <a:prstGeom prst="rect">
            <a:avLst/>
          </a:prstGeom>
          <a:noFill/>
        </p:spPr>
        <p:txBody>
          <a:bodyPr/>
          <a:lstStyle/>
          <a:p>
            <a:pPr marL="0" lvl="0" indent="0" algn="ctr">
              <a:buNone/>
            </a:pPr>
            <a:r>
              <a:t>image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regression_example_ebook_4_01.png"/>
          <p:cNvPicPr>
            <a:picLocks noGrp="1" noChangeAspect="1"/>
          </p:cNvPicPr>
          <p:nvPr/>
        </p:nvPicPr>
        <p:blipFill>
          <a:blip r:embed="rId2"/>
          <a:stretch>
            <a:fillRect/>
          </a:stretch>
        </p:blipFill>
        <p:spPr bwMode="auto">
          <a:xfrm>
            <a:off x="3479800" y="1193800"/>
            <a:ext cx="2184400" cy="2882900"/>
          </a:xfrm>
          <a:prstGeom prst="rect">
            <a:avLst/>
          </a:prstGeom>
          <a:noFill/>
          <a:ln w="9525">
            <a:noFill/>
            <a:headEnd/>
            <a:tailEnd/>
          </a:ln>
        </p:spPr>
      </p:pic>
      <p:sp>
        <p:nvSpPr>
          <p:cNvPr id="3" name="TextBox 3"/>
          <p:cNvSpPr txBox="1"/>
          <p:nvPr/>
        </p:nvSpPr>
        <p:spPr>
          <a:xfrm>
            <a:off x="457200" y="4076700"/>
            <a:ext cx="8229600" cy="508000"/>
          </a:xfrm>
          <a:prstGeom prst="rect">
            <a:avLst/>
          </a:prstGeom>
          <a:noFill/>
        </p:spPr>
        <p:txBody>
          <a:bodyPr/>
          <a:lstStyle/>
          <a:p>
            <a:pPr marL="0" lvl="0" indent="0" algn="ctr">
              <a:buNone/>
            </a:pPr>
            <a:r>
              <a:t>image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catapult_1.png"/>
          <p:cNvPicPr>
            <a:picLocks noGrp="1" noChangeAspect="1"/>
          </p:cNvPicPr>
          <p:nvPr/>
        </p:nvPicPr>
        <p:blipFill>
          <a:blip r:embed="rId2"/>
          <a:stretch>
            <a:fillRect/>
          </a:stretch>
        </p:blipFill>
        <p:spPr bwMode="auto">
          <a:xfrm>
            <a:off x="3454400" y="1193800"/>
            <a:ext cx="2235200" cy="2882900"/>
          </a:xfrm>
          <a:prstGeom prst="rect">
            <a:avLst/>
          </a:prstGeom>
          <a:noFill/>
          <a:ln w="9525">
            <a:noFill/>
            <a:headEnd/>
            <a:tailEnd/>
          </a:ln>
        </p:spPr>
      </p:pic>
      <p:sp>
        <p:nvSpPr>
          <p:cNvPr id="3" name="TextBox 3"/>
          <p:cNvSpPr txBox="1"/>
          <p:nvPr/>
        </p:nvSpPr>
        <p:spPr>
          <a:xfrm>
            <a:off x="457200" y="4076700"/>
            <a:ext cx="8229600" cy="508000"/>
          </a:xfrm>
          <a:prstGeom prst="rect">
            <a:avLst/>
          </a:prstGeom>
          <a:noFill/>
        </p:spPr>
        <p:txBody>
          <a:bodyPr/>
          <a:lstStyle/>
          <a:p>
            <a:pPr marL="0" lvl="0" indent="0" algn="ctr">
              <a:buNone/>
            </a:pPr>
            <a:r>
              <a:t>image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catapult_2.png"/>
          <p:cNvPicPr>
            <a:picLocks noGrp="1" noChangeAspect="1"/>
          </p:cNvPicPr>
          <p:nvPr/>
        </p:nvPicPr>
        <p:blipFill>
          <a:blip r:embed="rId2"/>
          <a:stretch>
            <a:fillRect/>
          </a:stretch>
        </p:blipFill>
        <p:spPr bwMode="auto">
          <a:xfrm>
            <a:off x="3454400" y="1193800"/>
            <a:ext cx="2222500" cy="2882900"/>
          </a:xfrm>
          <a:prstGeom prst="rect">
            <a:avLst/>
          </a:prstGeom>
          <a:noFill/>
          <a:ln w="9525">
            <a:noFill/>
            <a:headEnd/>
            <a:tailEnd/>
          </a:ln>
        </p:spPr>
      </p:pic>
      <p:sp>
        <p:nvSpPr>
          <p:cNvPr id="3" name="TextBox 3"/>
          <p:cNvSpPr txBox="1"/>
          <p:nvPr/>
        </p:nvSpPr>
        <p:spPr>
          <a:xfrm>
            <a:off x="457200" y="4076700"/>
            <a:ext cx="8229600" cy="508000"/>
          </a:xfrm>
          <a:prstGeom prst="rect">
            <a:avLst/>
          </a:prstGeom>
          <a:noFill/>
        </p:spPr>
        <p:txBody>
          <a:bodyPr/>
          <a:lstStyle/>
          <a:p>
            <a:pPr marL="0" lvl="0" indent="0" algn="ctr">
              <a:buNone/>
            </a:pPr>
            <a:r>
              <a:t>image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catapult_3.png"/>
          <p:cNvPicPr>
            <a:picLocks noGrp="1" noChangeAspect="1"/>
          </p:cNvPicPr>
          <p:nvPr/>
        </p:nvPicPr>
        <p:blipFill>
          <a:blip r:embed="rId2"/>
          <a:stretch>
            <a:fillRect/>
          </a:stretch>
        </p:blipFill>
        <p:spPr bwMode="auto">
          <a:xfrm>
            <a:off x="3454400" y="1193800"/>
            <a:ext cx="2235200" cy="2882900"/>
          </a:xfrm>
          <a:prstGeom prst="rect">
            <a:avLst/>
          </a:prstGeom>
          <a:noFill/>
          <a:ln w="9525">
            <a:noFill/>
            <a:headEnd/>
            <a:tailEnd/>
          </a:ln>
        </p:spPr>
      </p:pic>
      <p:sp>
        <p:nvSpPr>
          <p:cNvPr id="3" name="TextBox 3"/>
          <p:cNvSpPr txBox="1"/>
          <p:nvPr/>
        </p:nvSpPr>
        <p:spPr>
          <a:xfrm>
            <a:off x="457200" y="4076700"/>
            <a:ext cx="8229600" cy="508000"/>
          </a:xfrm>
          <a:prstGeom prst="rect">
            <a:avLst/>
          </a:prstGeom>
          <a:noFill/>
        </p:spPr>
        <p:txBody>
          <a:bodyPr/>
          <a:lstStyle/>
          <a:p>
            <a:pPr marL="0" lvl="0" indent="0" algn="ctr">
              <a:buNone/>
            </a:pPr>
            <a:r>
              <a:t>image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catapult_4.png"/>
          <p:cNvPicPr>
            <a:picLocks noGrp="1" noChangeAspect="1"/>
          </p:cNvPicPr>
          <p:nvPr/>
        </p:nvPicPr>
        <p:blipFill>
          <a:blip r:embed="rId2"/>
          <a:stretch>
            <a:fillRect/>
          </a:stretch>
        </p:blipFill>
        <p:spPr bwMode="auto">
          <a:xfrm>
            <a:off x="3454400" y="1193800"/>
            <a:ext cx="2222500" cy="2882900"/>
          </a:xfrm>
          <a:prstGeom prst="rect">
            <a:avLst/>
          </a:prstGeom>
          <a:noFill/>
          <a:ln w="9525">
            <a:noFill/>
            <a:headEnd/>
            <a:tailEnd/>
          </a:ln>
        </p:spPr>
      </p:pic>
      <p:sp>
        <p:nvSpPr>
          <p:cNvPr id="3" name="TextBox 3"/>
          <p:cNvSpPr txBox="1"/>
          <p:nvPr/>
        </p:nvSpPr>
        <p:spPr>
          <a:xfrm>
            <a:off x="457200" y="4076700"/>
            <a:ext cx="8229600" cy="508000"/>
          </a:xfrm>
          <a:prstGeom prst="rect">
            <a:avLst/>
          </a:prstGeom>
          <a:noFill/>
        </p:spPr>
        <p:txBody>
          <a:bodyPr/>
          <a:lstStyle/>
          <a:p>
            <a:pPr marL="0" lvl="0" indent="0" algn="ctr">
              <a:buNone/>
            </a:pPr>
            <a:r>
              <a:t>image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Agenda</a:t>
            </a:r>
          </a:p>
        </p:txBody>
      </p:sp>
      <p:sp>
        <p:nvSpPr>
          <p:cNvPr id="3" name="Content Placeholder 2"/>
          <p:cNvSpPr>
            <a:spLocks noGrp="1"/>
          </p:cNvSpPr>
          <p:nvPr>
            <p:ph idx="1"/>
          </p:nvPr>
        </p:nvSpPr>
        <p:spPr/>
        <p:txBody>
          <a:bodyPr/>
          <a:lstStyle/>
          <a:p>
            <a:pPr lvl="0"/>
            <a:r>
              <a:t>Discuss Syllabus</a:t>
            </a:r>
          </a:p>
          <a:p>
            <a:pPr lvl="0"/>
            <a:r>
              <a:t>Me Talk</a:t>
            </a:r>
          </a:p>
          <a:p>
            <a:pPr lvl="0"/>
            <a:r>
              <a:t>Grit Lesson</a:t>
            </a:r>
          </a:p>
          <a:p>
            <a:pPr lvl="0"/>
            <a:r>
              <a:t>Lecture - Chapter 1</a:t>
            </a:r>
          </a:p>
          <a:p>
            <a:pPr lvl="0"/>
            <a:r>
              <a:t>Call roll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catapult_5.png"/>
          <p:cNvPicPr>
            <a:picLocks noGrp="1" noChangeAspect="1"/>
          </p:cNvPicPr>
          <p:nvPr/>
        </p:nvPicPr>
        <p:blipFill>
          <a:blip r:embed="rId2"/>
          <a:stretch>
            <a:fillRect/>
          </a:stretch>
        </p:blipFill>
        <p:spPr bwMode="auto">
          <a:xfrm>
            <a:off x="3454400" y="1193800"/>
            <a:ext cx="2235200" cy="2882900"/>
          </a:xfrm>
          <a:prstGeom prst="rect">
            <a:avLst/>
          </a:prstGeom>
          <a:noFill/>
          <a:ln w="9525">
            <a:noFill/>
            <a:headEnd/>
            <a:tailEnd/>
          </a:ln>
        </p:spPr>
      </p:pic>
      <p:sp>
        <p:nvSpPr>
          <p:cNvPr id="3" name="TextBox 3"/>
          <p:cNvSpPr txBox="1"/>
          <p:nvPr/>
        </p:nvSpPr>
        <p:spPr>
          <a:xfrm>
            <a:off x="457200" y="4076700"/>
            <a:ext cx="8229600" cy="508000"/>
          </a:xfrm>
          <a:prstGeom prst="rect">
            <a:avLst/>
          </a:prstGeom>
          <a:noFill/>
        </p:spPr>
        <p:txBody>
          <a:bodyPr/>
          <a:lstStyle/>
          <a:p>
            <a:pPr marL="0" lvl="0" indent="0" algn="ctr">
              <a:buNone/>
            </a:pPr>
            <a:r>
              <a:t>image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Handouts</a:t>
            </a:r>
          </a:p>
        </p:txBody>
      </p:sp>
      <p:sp>
        <p:nvSpPr>
          <p:cNvPr id="3" name="Content Placeholder 2"/>
          <p:cNvSpPr>
            <a:spLocks noGrp="1"/>
          </p:cNvSpPr>
          <p:nvPr>
            <p:ph idx="1"/>
          </p:nvPr>
        </p:nvSpPr>
        <p:spPr/>
        <p:txBody>
          <a:bodyPr/>
          <a:lstStyle/>
          <a:p>
            <a:pPr lvl="0"/>
            <a:r>
              <a:t>Lecture 1 Slides</a:t>
            </a:r>
          </a:p>
          <a:p>
            <a:pPr lvl="0"/>
            <a:r>
              <a:t>Lecture 1 Marked Slides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marL="0" lvl="0" indent="0">
              <a:buNone/>
            </a:pPr>
            <a:r>
              <a:t>Statistics and Statistical Thinking</a:t>
            </a:r>
          </a:p>
        </p:txBody>
      </p:sp>
      <p:sp>
        <p:nvSpPr>
          <p:cNvPr id="4" name="Text Placeholder 3"/>
          <p:cNvSpPr>
            <a:spLocks noGrp="1"/>
          </p:cNvSpPr>
          <p:nvPr>
            <p:ph type="body" sz="half" idx="2"/>
          </p:nvPr>
        </p:nvSpPr>
        <p:spPr/>
        <p:txBody>
          <a:bodyPr/>
          <a:lstStyle/>
          <a:p>
            <a:pPr marL="0" lvl="0" indent="0">
              <a:buNone/>
            </a:pPr>
            <a:r>
              <a:t>“The field of </a:t>
            </a:r>
            <a:r>
              <a:rPr b="1"/>
              <a:t>statistics</a:t>
            </a:r>
            <a:r>
              <a:t> deals with the collection, presentation, analysis and use of data to make decisions, solve problems, and design products and processes.”</a:t>
            </a:r>
          </a:p>
        </p:txBody>
      </p:sp>
      <p:pic>
        <p:nvPicPr>
          <p:cNvPr id="3" name="Picture 1" descr="images/sciMethod.png"/>
          <p:cNvPicPr>
            <a:picLocks noGrp="1" noChangeAspect="1"/>
          </p:cNvPicPr>
          <p:nvPr/>
        </p:nvPicPr>
        <p:blipFill>
          <a:blip r:embed="rId2"/>
          <a:stretch>
            <a:fillRect/>
          </a:stretch>
        </p:blipFill>
        <p:spPr bwMode="auto">
          <a:xfrm>
            <a:off x="3568700" y="1358900"/>
            <a:ext cx="5105400" cy="1574800"/>
          </a:xfrm>
          <a:prstGeom prst="rect">
            <a:avLst/>
          </a:prstGeom>
          <a:noFill/>
          <a:ln w="9525">
            <a:noFill/>
            <a:headEnd/>
            <a:tailEnd/>
          </a:ln>
        </p:spPr>
      </p:pic>
      <p:sp>
        <p:nvSpPr>
          <p:cNvPr id="5" name="TextBox 3"/>
          <p:cNvSpPr txBox="1"/>
          <p:nvPr/>
        </p:nvSpPr>
        <p:spPr>
          <a:xfrm>
            <a:off x="3568700" y="4076700"/>
            <a:ext cx="5105400" cy="508000"/>
          </a:xfrm>
          <a:prstGeom prst="rect">
            <a:avLst/>
          </a:prstGeom>
          <a:noFill/>
        </p:spPr>
        <p:txBody>
          <a:bodyPr/>
          <a:lstStyle/>
          <a:p>
            <a:pPr marL="0" lvl="0" indent="0" algn="ctr">
              <a:buNone/>
            </a:pPr>
            <a:r>
              <a:t>image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Statistics</a:t>
            </a:r>
          </a:p>
        </p:txBody>
      </p:sp>
      <p:sp>
        <p:nvSpPr>
          <p:cNvPr id="3" name="Content Placeholder 2"/>
          <p:cNvSpPr>
            <a:spLocks noGrp="1"/>
          </p:cNvSpPr>
          <p:nvPr>
            <p:ph idx="1"/>
          </p:nvPr>
        </p:nvSpPr>
        <p:spPr/>
        <p:txBody>
          <a:bodyPr/>
          <a:lstStyle/>
          <a:p>
            <a:pPr lvl="0"/>
            <a:r>
              <a:t>Moore (Ostle, Turner, Hicks and McElrath 1996) defines statistics as “the science of gaining information in the face of uncertainty.”</a:t>
            </a:r>
          </a:p>
          <a:p>
            <a:pPr lvl="0"/>
            <a:r>
              <a:t>Generally the field of statistics is divided into two major branches: </a:t>
            </a:r>
            <a:r>
              <a:rPr b="1"/>
              <a:t>descriptive</a:t>
            </a:r>
            <a:r>
              <a:t> and </a:t>
            </a:r>
            <a:r>
              <a:rPr b="1"/>
              <a:t>inferential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Descriptive Statistics</a:t>
            </a:r>
          </a:p>
        </p:txBody>
      </p:sp>
      <p:sp>
        <p:nvSpPr>
          <p:cNvPr id="3" name="Content Placeholder 2"/>
          <p:cNvSpPr>
            <a:spLocks noGrp="1"/>
          </p:cNvSpPr>
          <p:nvPr>
            <p:ph idx="1"/>
          </p:nvPr>
        </p:nvSpPr>
        <p:spPr/>
        <p:txBody>
          <a:bodyPr/>
          <a:lstStyle/>
          <a:p>
            <a:pPr lvl="0"/>
            <a:r>
              <a:t>Devore and Farnum (1999) define descriptive statistics in the following manner.</a:t>
            </a:r>
          </a:p>
          <a:p>
            <a:pPr marL="1270000" lvl="1" indent="0">
              <a:buNone/>
            </a:pPr>
            <a:r>
              <a:rPr sz="2000"/>
              <a:t>an investigator who has collected data may wish simply to summarize and describe important features of the data. This entails using methods from </a:t>
            </a:r>
            <a:r>
              <a:rPr sz="2000" b="1"/>
              <a:t>descriptive statistics.</a:t>
            </a:r>
            <a:r>
              <a:rPr sz="2000"/>
              <a:t> Some of these methods are graphical in nature–the construction of histograms, boxplots, and scatter plots are primary examples. Other descriptive methods involve calculation of numerical summary measures, such as means, standard deviations and correlation coefficients.</a:t>
            </a:r>
          </a:p>
          <a:p>
            <a:pPr lvl="0"/>
            <a:r>
              <a:t>Chapter 6 of the textbook emphasize descriptive statistics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o-Ring.png"/>
          <p:cNvPicPr>
            <a:picLocks noGrp="1" noChangeAspect="1"/>
          </p:cNvPicPr>
          <p:nvPr/>
        </p:nvPicPr>
        <p:blipFill>
          <a:blip r:embed="rId2"/>
          <a:stretch>
            <a:fillRect/>
          </a:stretch>
        </p:blipFill>
        <p:spPr bwMode="auto">
          <a:xfrm>
            <a:off x="3543300" y="1193800"/>
            <a:ext cx="2044700" cy="2882900"/>
          </a:xfrm>
          <a:prstGeom prst="rect">
            <a:avLst/>
          </a:prstGeom>
          <a:noFill/>
          <a:ln w="9525">
            <a:noFill/>
            <a:headEnd/>
            <a:tailEnd/>
          </a:ln>
        </p:spPr>
      </p:pic>
      <p:sp>
        <p:nvSpPr>
          <p:cNvPr id="3" name="TextBox 3"/>
          <p:cNvSpPr txBox="1"/>
          <p:nvPr/>
        </p:nvSpPr>
        <p:spPr>
          <a:xfrm>
            <a:off x="457200" y="4076700"/>
            <a:ext cx="8229600" cy="508000"/>
          </a:xfrm>
          <a:prstGeom prst="rect">
            <a:avLst/>
          </a:prstGeom>
          <a:noFill/>
        </p:spPr>
        <p:txBody>
          <a:bodyPr/>
          <a:lstStyle/>
          <a:p>
            <a:pPr marL="0" lvl="0" indent="0" algn="ctr">
              <a:buNone/>
            </a:pPr>
            <a:r>
              <a:t>image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Inferential Statistics</a:t>
            </a:r>
          </a:p>
        </p:txBody>
      </p:sp>
      <p:sp>
        <p:nvSpPr>
          <p:cNvPr id="3" name="Content Placeholder 2"/>
          <p:cNvSpPr>
            <a:spLocks noGrp="1"/>
          </p:cNvSpPr>
          <p:nvPr>
            <p:ph idx="1"/>
          </p:nvPr>
        </p:nvSpPr>
        <p:spPr/>
        <p:txBody>
          <a:bodyPr>
            <a:normAutofit lnSpcReduction="10000"/>
          </a:bodyPr>
          <a:lstStyle/>
          <a:p>
            <a:pPr lvl="0"/>
            <a:r>
              <a:rPr sz="2000" dirty="0"/>
              <a:t>Devore and Farnum (1999) gives the following description of inferential statistics</a:t>
            </a:r>
          </a:p>
          <a:p>
            <a:pPr marL="1270000" lvl="1" indent="0">
              <a:buNone/>
            </a:pPr>
            <a:r>
              <a:rPr sz="1800" dirty="0"/>
              <a:t>Having obtained a sample from a population, an investigator would frequently like to use sample information to draw some type of conclusion (make an inference of some sort) about the population. That is, the sample is a means to an end rather than an end in itself. Techniques for generalizing from a sample to a population are gathered within the branch of our discipline called </a:t>
            </a:r>
            <a:r>
              <a:rPr sz="1800" b="1" dirty="0"/>
              <a:t>inferential statistics</a:t>
            </a:r>
            <a:r>
              <a:rPr sz="1800" dirty="0"/>
              <a:t>.</a:t>
            </a:r>
          </a:p>
          <a:p>
            <a:pPr lvl="0"/>
            <a:r>
              <a:rPr sz="2000" dirty="0"/>
              <a:t>The field of inferential statistics can be further subdivided into two general areas: </a:t>
            </a:r>
            <a:r>
              <a:rPr sz="2000" b="1" dirty="0"/>
              <a:t>estimation</a:t>
            </a:r>
            <a:r>
              <a:rPr sz="2000" dirty="0"/>
              <a:t> and </a:t>
            </a:r>
            <a:r>
              <a:rPr sz="2000" b="1" dirty="0"/>
              <a:t>hypothesis testing</a:t>
            </a:r>
          </a:p>
          <a:p>
            <a:pPr lvl="0"/>
            <a:r>
              <a:rPr sz="2000" dirty="0"/>
              <a:t>Chapters 4 - 14 of the textbook focus on inferential statistics</a:t>
            </a: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1199</Words>
  <Application>Microsoft Macintosh PowerPoint</Application>
  <PresentationFormat>On-screen Show (16:9)</PresentationFormat>
  <Paragraphs>101</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MANE 3332.01</vt:lpstr>
      <vt:lpstr>Lecture 1, September 2</vt:lpstr>
      <vt:lpstr>Agenda</vt:lpstr>
      <vt:lpstr>Handouts</vt:lpstr>
      <vt:lpstr>Statistics and Statistical Thinking</vt:lpstr>
      <vt:lpstr>Statistics</vt:lpstr>
      <vt:lpstr>Descriptive Statistics</vt:lpstr>
      <vt:lpstr>PowerPoint Presentation</vt:lpstr>
      <vt:lpstr>Inferential Statistics</vt:lpstr>
      <vt:lpstr>Statistical Thinking</vt:lpstr>
      <vt:lpstr>Population vs. Sample</vt:lpstr>
      <vt:lpstr>Enumerative vs. Analytical Studies</vt:lpstr>
      <vt:lpstr>Data</vt:lpstr>
      <vt:lpstr>“Happenstance” Data</vt:lpstr>
      <vt:lpstr>Designed Experiments</vt:lpstr>
      <vt:lpstr>PowerPoint Presentation</vt:lpstr>
      <vt:lpstr>Data Collected Over Time</vt:lpstr>
      <vt:lpstr>Models</vt:lpstr>
      <vt:lpstr>Mechanistic Models</vt:lpstr>
      <vt:lpstr>Empirical Models</vt:lpstr>
      <vt:lpstr>Regression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Douglas Timmer</cp:lastModifiedBy>
  <cp:revision>1</cp:revision>
  <dcterms:created xsi:type="dcterms:W3CDTF">2025-09-01T15:25:44Z</dcterms:created>
  <dcterms:modified xsi:type="dcterms:W3CDTF">2025-09-01T15:28:01Z</dcterms:modified>
</cp:coreProperties>
</file>