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94" autoAdjust="0"/>
  </p:normalViewPr>
  <p:slideViewPr>
    <p:cSldViewPr snapToGrid="0" snapToObjects="1">
      <p:cViewPr varScale="1">
        <p:scale>
          <a:sx n="120" d="100"/>
          <a:sy n="120" d="100"/>
        </p:scale>
        <p:origin x="656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eeingstatistics.com/seeingTour/normal/shape3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MANE 3332.01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Standard Normal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A normal random variable with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𝜇</m:t>
                </m:r>
                <m:r>
                  <a:rPr>
                    <a:latin typeface="Cambria Math" panose="02040503050406030204" pitchFamily="18" charset="0"/>
                  </a:rPr>
                  <m:t>=0</m:t>
                </m:r>
              </m:oMath>
            </a14:m>
            <a:r>
              <a:rPr dirty="0"/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𝜎</m:t>
                </m:r>
                <m:r>
                  <a:rPr>
                    <a:latin typeface="Cambria Math" panose="02040503050406030204" pitchFamily="18" charset="0"/>
                  </a:rPr>
                  <m:t>=1</m:t>
                </m:r>
              </m:oMath>
            </a14:m>
            <a:r>
              <a:rPr dirty="0"/>
              <a:t> is called a </a:t>
            </a:r>
            <a:r>
              <a:rPr b="1" dirty="0"/>
              <a:t>standard normal</a:t>
            </a:r>
            <a:r>
              <a:rPr dirty="0"/>
              <a:t> random variable</a:t>
            </a:r>
          </a:p>
          <a:p>
            <a:pPr lvl="0"/>
            <a:r>
              <a:rPr dirty="0"/>
              <a:t>A standard normal random variable is denoted as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𝑧</m:t>
                </m:r>
              </m:oMath>
            </a14:m>
            <a:endParaRPr dirty="0"/>
          </a:p>
          <a:p>
            <a:pPr lvl="0"/>
            <a:r>
              <a:rPr dirty="0"/>
              <a:t>The cumulative distribution function for a standard normal is defined to be the function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𝛷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𝑧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𝑧</m:t>
                      </m:r>
                    </m:e>
                  </m:d>
                </m:oMath>
              </m:oMathPara>
            </a14:m>
            <a:endParaRPr dirty="0"/>
          </a:p>
          <a:p>
            <a:pPr lvl="0"/>
            <a:r>
              <a:rPr dirty="0"/>
              <a:t>These probabilities are contained in Appendix Table III on pages A-8 and A-9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Cumulative Standard Normal Distribution</a:t>
            </a:r>
          </a:p>
        </p:txBody>
      </p:sp>
      <p:pic>
        <p:nvPicPr>
          <p:cNvPr id="2" name="Picture 1" descr="images/negStdNorma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05200" y="1193800"/>
            <a:ext cx="21336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page A-8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Cumulative Standard Normal Distribution</a:t>
            </a:r>
          </a:p>
        </p:txBody>
      </p:sp>
      <p:pic>
        <p:nvPicPr>
          <p:cNvPr id="2" name="Picture 1" descr="images/posStdNorma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17900" y="1193800"/>
            <a:ext cx="21209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page A-9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Standard Normal Problem</a:t>
            </a:r>
          </a:p>
        </p:txBody>
      </p:sp>
      <p:pic>
        <p:nvPicPr>
          <p:cNvPr id="2" name="Picture 1" descr="images/stdNormalProble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87500" y="1193800"/>
            <a:ext cx="59563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Standard Normal Practice Problems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53E07-3720-9DE6-6BAF-C5FC86946E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BA96E-673E-9FD9-1AD5-F745058985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Normal Probability Problem</a:t>
            </a:r>
          </a:p>
        </p:txBody>
      </p:sp>
      <p:pic>
        <p:nvPicPr>
          <p:cNvPr id="3" name="Picture 1" descr="images/normalProble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31900" y="1193800"/>
            <a:ext cx="66929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Normal Practice Problems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Normal Approximation to the Binomial Distribution</a:t>
            </a:r>
          </a:p>
          <a:p>
            <a:pPr lvl="0"/>
            <a:r>
              <a:t>If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 a binomial random variable,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𝑍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𝑛𝑝</m:t>
                      </m:r>
                    </m:num>
                    <m:den>
                      <m:rad>
                        <m:ra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rad>
                    </m:den>
                  </m:f>
                </m:oMath>
              </m:oMathPara>
            </a14:m>
            <a:endParaRPr/>
          </a:p>
          <a:p>
            <a:pPr marL="0" lvl="0" indent="0">
              <a:buNone/>
            </a:pPr>
            <a:r>
              <a:t>is approximately a standard normal random variable. Consequently, probabilities computed from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𝑍</m:t>
                </m:r>
              </m:oMath>
            </a14:m>
            <a:r>
              <a:t> can be used to approximate probabilities for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endParaRPr/>
          </a:p>
          <a:p>
            <a:pPr lvl="0"/>
            <a:r>
              <a:t>Usually holds when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𝑛𝑝</m:t>
                  </m:r>
                  <m:r>
                    <a:rPr>
                      <a:latin typeface="Cambria Math" panose="02040503050406030204" pitchFamily="18" charset="0"/>
                    </a:rPr>
                    <m:t>&gt;5  </m:t>
                  </m:r>
                  <m:r>
                    <m:rPr>
                      <m:nor/>
                    </m:rPr>
                    <a:rPr/>
                    <m:t> </m:t>
                  </m:r>
                  <m:r>
                    <m:rPr>
                      <m:nor/>
                    </m:rPr>
                    <a:rPr/>
                    <m:t>and</m:t>
                  </m:r>
                  <m:r>
                    <m:rPr>
                      <m:nor/>
                    </m:rPr>
                    <a:rPr/>
                    <m:t> </m:t>
                  </m:r>
                  <m:r>
                    <a:rPr>
                      <a:latin typeface="Cambria Math" panose="02040503050406030204" pitchFamily="18" charset="0"/>
                    </a:rPr>
                    <m:t>𝑛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&gt;5</m:t>
                  </m:r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</a:t>
            </a:r>
          </a:p>
        </p:txBody>
      </p:sp>
      <p:pic>
        <p:nvPicPr>
          <p:cNvPr id="2" name="Picture 1" descr="images/binProble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3000" y="1193800"/>
            <a:ext cx="68707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How good are the approximations?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Lecture 10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CA02E-8CEF-59D5-6048-E72CFECA5A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B1DDF-DC69-0E92-3763-1F2C6958B1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Normal Approximation - Figure</a:t>
            </a:r>
          </a:p>
        </p:txBody>
      </p:sp>
      <p:pic>
        <p:nvPicPr>
          <p:cNvPr id="2" name="Picture 1" descr="images/binApprox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193800"/>
            <a:ext cx="56388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Rework Problem using Continuity Correction Factor</a:t>
            </a:r>
          </a:p>
          <a:p>
            <a:pPr lvl="0"/>
            <a:r>
              <a:t>Are the approximations improved?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Normal Approximation to the Poisson Distribution</a:t>
            </a:r>
          </a:p>
          <a:p>
            <a:pPr lvl="0"/>
            <a:r>
              <a:t>If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 a Poisson random variable with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𝐸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𝑉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r>
              <a:t>,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𝑍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</m:num>
                    <m:den>
                      <m:rad>
                        <m:ra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rad>
                    </m:den>
                  </m:f>
                </m:oMath>
              </m:oMathPara>
            </a14:m>
            <a:endParaRPr/>
          </a:p>
          <a:p>
            <a:pPr marL="0" lvl="0" indent="0">
              <a:buNone/>
            </a:pPr>
            <a:r>
              <a:t>is approximately a standard normal random variable.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Exponential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exponential distribution is widely used in the area of reliability and life-test data.</a:t>
            </a:r>
          </a:p>
          <a:p>
            <a:pPr lvl="0"/>
            <a:r>
              <a:t>Ostle, et. al. (1996) list the following applications of the exponential distribution</a:t>
            </a:r>
          </a:p>
          <a:p>
            <a:pPr lvl="1"/>
            <a:r>
              <a:t>the number of feet between two consecutive erroneous records on a computer tape,</a:t>
            </a:r>
          </a:p>
          <a:p>
            <a:pPr lvl="1"/>
            <a:r>
              <a:t>the lifetime of a component of a particular device,</a:t>
            </a:r>
          </a:p>
          <a:p>
            <a:pPr lvl="1"/>
            <a:r>
              <a:t>the length of a life of a radioactive material and</a:t>
            </a:r>
          </a:p>
          <a:p>
            <a:pPr lvl="1"/>
            <a:r>
              <a:t>the time to the next customer service call at a service desk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Exponential Distribution</a:t>
            </a:r>
          </a:p>
          <a:p>
            <a:pPr lvl="0"/>
            <a:r>
              <a:t>The PDF for an exponential distribution with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𝜆</m:t>
                </m:r>
                <m:r>
                  <a:rPr>
                    <a:latin typeface="Cambria Math" panose="02040503050406030204" pitchFamily="18" charset="0"/>
                  </a:rPr>
                  <m:t>&gt;0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𝜆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𝑒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,  </m:t>
                  </m:r>
                  <m:r>
                    <m:rPr>
                      <m:nor/>
                    </m:rPr>
                    <a:rPr/>
                    <m:t> </m:t>
                  </m:r>
                  <m:r>
                    <m:rPr>
                      <m:nor/>
                    </m:rPr>
                    <a:rPr/>
                    <m:t>for</m:t>
                  </m:r>
                  <m:r>
                    <m:rPr>
                      <m:nor/>
                    </m:rPr>
                    <a:rPr/>
                    <m:t> </m:t>
                  </m:r>
                  <m:r>
                    <a:rPr>
                      <a:latin typeface="Cambria Math" panose="02040503050406030204" pitchFamily="18" charset="0"/>
                    </a:rPr>
                    <m:t>0≤</m:t>
                  </m:r>
                  <m:r>
                    <a:rPr>
                      <a:latin typeface="Cambria Math" panose="02040503050406030204" pitchFamily="18" charset="0"/>
                    </a:rPr>
                    <m:t>𝑥</m:t>
                  </m:r>
                  <m:r>
                    <a:rPr>
                      <a:latin typeface="Cambria Math" panose="02040503050406030204" pitchFamily="18" charset="0"/>
                    </a:rPr>
                    <m:t>&lt;∞</m:t>
                  </m:r>
                </m:oMath>
              </m:oMathPara>
            </a14:m>
            <a:endParaRPr/>
          </a:p>
          <a:p>
            <a:pPr lvl="0"/>
            <a:r>
              <a:t>The mean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𝜇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</m:den>
                  </m:f>
                </m:oMath>
              </m:oMathPara>
            </a14:m>
            <a:endParaRPr/>
          </a:p>
          <a:p>
            <a:pPr lvl="0"/>
            <a:r>
              <a:t>The variance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sSup>
                    <m:sSup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</m:oMath>
              </m:oMathPara>
            </a14:m>
            <a:endParaRPr/>
          </a:p>
          <a:p>
            <a:pPr marL="0" lvl="0" indent="0">
              <a:buNone/>
            </a:pPr>
            <a:r>
              <a:t>Note that other authors define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𝑓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i="1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den>
                </m:f>
                <m:sSup>
                  <m:sSupPr>
                    <m:ctrlPr>
                      <a:rPr i="1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𝑒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/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sup>
                </m:sSup>
              </m:oMath>
            </a14:m>
            <a:r>
              <a:t>. Either definition is acceptable. However one must be aware of which definition is being used.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The Exponential CDF</a:t>
            </a:r>
          </a:p>
          <a:p>
            <a:pPr marL="0" lvl="0" indent="0">
              <a:buNone/>
            </a:pPr>
            <a:r>
              <a:t>The CDF for the exponential distribution is easy to derive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m>
                    <m:mPr>
                      <m:mcs>
                        <m:mc>
                          <m:mcPr>
                            <m:count m:val="3"/>
                            <m:mcJc m:val="center"/>
                          </m:mcPr>
                        </m:mc>
                      </m:mcs>
                      <m:ctrlPr>
                        <a:rPr>
                          <a:latin typeface="Cambria Math" panose="02040503050406030204" pitchFamily="18" charset="0"/>
                        </a:rPr>
                      </m:ctrlPr>
                    </m:mPr>
                    <m:m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subSup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−∞</m:t>
                            </m:r>
                          </m:sub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nary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nary>
                          <m:naryPr>
                            <m:limLoc m:val="subSup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nary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sSubSup>
                          <m:sSub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mr>
                  </m:m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4-79</a:t>
            </a:r>
          </a:p>
        </p:txBody>
      </p:sp>
      <p:pic>
        <p:nvPicPr>
          <p:cNvPr id="2" name="Picture 1" descr="images/p4_79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625600"/>
            <a:ext cx="8229600" cy="2032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Lack of Memory Property</a:t>
            </a:r>
          </a:p>
          <a:p>
            <a:pPr lvl="0"/>
            <a:r>
              <a:t>The mathematical definition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|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e>
                  </m:d>
                </m:oMath>
              </m:oMathPara>
            </a14:m>
            <a:endParaRPr/>
          </a:p>
          <a:p>
            <a:pPr lvl="0"/>
            <a:r>
              <a:t>That is “the probability of a failure time that is less than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>
                    <a:latin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i="1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r>
              <a:t> given the failure time is greater than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r>
              <a:t> is the probability that the item’s failure time is less than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endParaRPr/>
          </a:p>
          <a:p>
            <a:pPr lvl="0"/>
            <a:r>
              <a:t>This property is unique to the exponential distribution</a:t>
            </a:r>
          </a:p>
          <a:p>
            <a:pPr lvl="0"/>
            <a:r>
              <a:t>Often used to model the reliability of electronic components.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4–80</a:t>
            </a:r>
          </a:p>
        </p:txBody>
      </p:sp>
      <p:pic>
        <p:nvPicPr>
          <p:cNvPr id="2" name="Picture 1" descr="images/p4_80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49400" y="1193800"/>
            <a:ext cx="60452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Continue Chapter 4 lectures</a:t>
            </a:r>
          </a:p>
          <a:p>
            <a:pPr lvl="0"/>
            <a:r>
              <a:t>Poisson Practice Problems (assigned 9/30/2025, due 10/2/2025)</a:t>
            </a:r>
          </a:p>
          <a:p>
            <a:pPr lvl="0"/>
            <a:r>
              <a:t>Poisson Quiz (assigned 10/2/2025, due 10/7/2025)</a:t>
            </a:r>
          </a:p>
          <a:p>
            <a:pPr lvl="0"/>
            <a:r>
              <a:t>Standard Normal Practice Problems (assigned 10/2/2025, due 10/7/2025)</a:t>
            </a:r>
          </a:p>
          <a:p>
            <a:pPr lvl="0"/>
            <a:r>
              <a:t>Schedule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Relationship to the Poisson Distribution</a:t>
            </a:r>
          </a:p>
          <a:p>
            <a:pPr lvl="0"/>
            <a:r>
              <a:t>Let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 be a Poisson random variable with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r>
              <a:t>. Note: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 represents the number of occurrences per unit</a:t>
            </a:r>
          </a:p>
          <a:p>
            <a:pPr lvl="0"/>
            <a:r>
              <a:t>Let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be a random variable that records the time between occurrences for the same process as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</m:oMath>
            </a14:m>
            <a:endParaRPr/>
          </a:p>
          <a:p>
            <a:pPr lvl="0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has an exponential distribution with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Lognormal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Let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𝑊</m:t>
                </m:r>
              </m:oMath>
            </a14:m>
            <a:r>
              <a:t> have a normal distribution with mean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𝜃</m:t>
                </m:r>
              </m:oMath>
            </a14:m>
            <a:r>
              <a:t> and variance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𝜔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; then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m:rPr>
                    <m:sty m:val="p"/>
                  </m:rPr>
                  <a:rPr>
                    <a:latin typeface="Cambria Math" panose="02040503050406030204" pitchFamily="18" charset="0"/>
                  </a:rPr>
                  <m:t>exp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𝑊</m:t>
                    </m:r>
                  </m:e>
                </m:d>
              </m:oMath>
            </a14:m>
            <a:r>
              <a:t> is a </a:t>
            </a:r>
            <a:r>
              <a:rPr b="1"/>
              <a:t>lognormal random variable</a:t>
            </a:r>
            <a:r>
              <a:t> with pdf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𝜔</m:t>
                      </m:r>
                      <m:rad>
                        <m:ra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rad>
                    </m:den>
                  </m:f>
                  <m:r>
                    <m:rPr>
                      <m:sty m:val="p"/>
                    </m:rPr>
                    <a:rPr>
                      <a:latin typeface="Cambria Math" panose="02040503050406030204" pitchFamily="18" charset="0"/>
                    </a:rPr>
                    <m:t>exp</m:t>
                  </m:r>
                  <m:d>
                    <m:dPr>
                      <m:begChr m:val="["/>
                      <m:endChr m:val="]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e>
                  </m:d>
                  <m:r>
                    <a:rPr>
                      <a:latin typeface="Cambria Math" panose="02040503050406030204" pitchFamily="18" charset="0"/>
                    </a:rPr>
                    <m:t>  0&lt;</m:t>
                  </m:r>
                  <m:r>
                    <a:rPr>
                      <a:latin typeface="Cambria Math" panose="02040503050406030204" pitchFamily="18" charset="0"/>
                    </a:rPr>
                    <m:t>𝑥</m:t>
                  </m:r>
                  <m:r>
                    <a:rPr>
                      <a:latin typeface="Cambria Math" panose="02040503050406030204" pitchFamily="18" charset="0"/>
                    </a:rPr>
                    <m:t>&lt;∞</m:t>
                  </m:r>
                </m:oMath>
              </m:oMathPara>
            </a14:m>
            <a:endParaRPr/>
          </a:p>
          <a:p>
            <a:pPr lvl="0"/>
            <a:r>
              <a:t>The mean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𝑒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/2</m:t>
                      </m:r>
                    </m:sup>
                  </m:sSup>
                </m:oMath>
              </m:oMathPara>
            </a14:m>
            <a:endParaRPr/>
          </a:p>
          <a:p>
            <a:pPr lvl="0"/>
            <a:r>
              <a:t>The variance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𝑒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sup>
                  </m:sSup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−1</m:t>
                      </m:r>
                    </m:e>
                  </m:d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Example Problem</a:t>
            </a:r>
          </a:p>
        </p:txBody>
      </p:sp>
      <p:pic>
        <p:nvPicPr>
          <p:cNvPr id="2" name="Picture 1" descr="images/lognormal002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587500"/>
            <a:ext cx="8229600" cy="2095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Gamma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random variable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with pdf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𝛤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den>
                  </m:f>
                  <m:r>
                    <a:rPr>
                      <a:latin typeface="Cambria Math" panose="02040503050406030204" pitchFamily="18" charset="0"/>
                    </a:rPr>
                    <m:t>,  </m:t>
                  </m:r>
                  <m:r>
                    <m:rPr>
                      <m:nor/>
                    </m:rPr>
                    <a:rPr/>
                    <m:t>for</m:t>
                  </m:r>
                  <m:r>
                    <m:rPr>
                      <m:nor/>
                    </m:rPr>
                    <a:rPr/>
                    <m:t> </m:t>
                  </m:r>
                  <m:r>
                    <a:rPr>
                      <a:latin typeface="Cambria Math" panose="02040503050406030204" pitchFamily="18" charset="0"/>
                    </a:rPr>
                    <m:t>𝑥</m:t>
                  </m:r>
                  <m:r>
                    <a:rPr>
                      <a:latin typeface="Cambria Math" panose="02040503050406030204" pitchFamily="18" charset="0"/>
                    </a:rPr>
                    <m:t>&gt;0</m:t>
                  </m:r>
                </m:oMath>
              </m:oMathPara>
            </a14:m>
            <a:endParaRPr/>
          </a:p>
          <a:p>
            <a:pPr marL="0" lvl="0" indent="0">
              <a:buNone/>
            </a:pPr>
            <a:r>
              <a:t>is a </a:t>
            </a:r>
            <a:r>
              <a:rPr b="1"/>
              <a:t>gamma random variable</a:t>
            </a:r>
            <a:r>
              <a:t> with parameters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𝜆</m:t>
                </m:r>
                <m:r>
                  <a:rPr>
                    <a:latin typeface="Cambria Math" panose="02040503050406030204" pitchFamily="18" charset="0"/>
                  </a:rPr>
                  <m:t>&gt;0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𝑟</m:t>
                </m:r>
                <m:r>
                  <a:rPr>
                    <a:latin typeface="Cambria Math" panose="02040503050406030204" pitchFamily="18" charset="0"/>
                  </a:rPr>
                  <m:t>&gt;0</m:t>
                </m:r>
              </m:oMath>
            </a14:m>
            <a:r>
              <a:t>.</a:t>
            </a:r>
          </a:p>
          <a:p>
            <a:pPr lvl="0"/>
            <a:r>
              <a:t>The gamma function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𝛤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𝑟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nary>
                    <m:naryPr>
                      <m:limLoc m:val="subSup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naryPr>
                    <m:sub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sub>
                    <m:sup>
                      <m:r>
                        <a:rPr>
                          <a:latin typeface="Cambria Math" panose="02040503050406030204" pitchFamily="18" charset="0"/>
                        </a:rPr>
                        <m:t>∞</m:t>
                      </m:r>
                    </m:sup>
                    <m:e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e>
                  </m:nary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𝑒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 </m:t>
                  </m:r>
                  <m:r>
                    <a:rPr>
                      <a:latin typeface="Cambria Math" panose="02040503050406030204" pitchFamily="18" charset="0"/>
                    </a:rPr>
                    <m:t>𝑑𝑥</m:t>
                  </m:r>
                  <m:r>
                    <a:rPr>
                      <a:latin typeface="Cambria Math" panose="02040503050406030204" pitchFamily="18" charset="0"/>
                    </a:rPr>
                    <m:t>  </m:t>
                  </m:r>
                  <m:r>
                    <m:rPr>
                      <m:nor/>
                    </m:rPr>
                    <a:rPr/>
                    <m:t>for</m:t>
                  </m:r>
                  <m:r>
                    <m:rPr>
                      <m:nor/>
                    </m:rPr>
                    <a:rPr/>
                    <m:t> </m:t>
                  </m:r>
                  <m:r>
                    <a:rPr>
                      <a:latin typeface="Cambria Math" panose="02040503050406030204" pitchFamily="18" charset="0"/>
                    </a:rPr>
                    <m:t>𝑟</m:t>
                  </m:r>
                  <m:r>
                    <a:rPr>
                      <a:latin typeface="Cambria Math" panose="02040503050406030204" pitchFamily="18" charset="0"/>
                    </a:rPr>
                    <m:t>&gt;0</m:t>
                  </m:r>
                </m:oMath>
              </m:oMathPara>
            </a14:m>
            <a:endParaRPr/>
          </a:p>
          <a:p>
            <a:pPr marL="0" lvl="0" indent="0">
              <a:buNone/>
            </a:pPr>
            <a:r>
              <a:t>with special properties:</a:t>
            </a:r>
          </a:p>
          <a:p>
            <a:pPr lvl="0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𝛤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e>
                </m:d>
              </m:oMath>
            </a14:m>
            <a:r>
              <a:t> is finite</a:t>
            </a:r>
          </a:p>
          <a:p>
            <a:pPr lvl="0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𝛤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𝛤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e>
                </m:d>
              </m:oMath>
            </a14:m>
            <a:endParaRPr/>
          </a:p>
          <a:p>
            <a:pPr lvl="0"/>
            <a:r>
              <a:t>For any positive integer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𝑟</m:t>
                </m:r>
              </m:oMath>
            </a14:m>
            <a:r>
              <a:t>,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𝛤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!</m:t>
                </m:r>
              </m:oMath>
            </a14:m>
            <a:endParaRPr/>
          </a:p>
          <a:p>
            <a:pPr lvl="1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𝛤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1/2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sSup>
                  <m:sSupPr>
                    <m:ctrlPr>
                      <a:rPr i="1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1/2</m:t>
                    </m:r>
                  </m:sup>
                </m:sSup>
              </m:oMath>
            </a14:m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Gamma Distribution</a:t>
            </a:r>
          </a:p>
          <a:p>
            <a:pPr lvl="0"/>
            <a:r>
              <a:t>The mean and variance are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𝜇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𝑟</m:t>
                  </m:r>
                  <m:r>
                    <a:rPr>
                      <a:latin typeface="Cambria Math" panose="02040503050406030204" pitchFamily="18" charset="0"/>
                    </a:rPr>
                    <m:t>/</m:t>
                  </m:r>
                  <m:r>
                    <a:rPr>
                      <a:latin typeface="Cambria Math" panose="02040503050406030204" pitchFamily="18" charset="0"/>
                    </a:rPr>
                    <m:t>𝜆</m:t>
                  </m:r>
                  <m:r>
                    <m:rPr>
                      <m:nor/>
                    </m:rPr>
                    <a:rPr/>
                    <m:t> </m:t>
                  </m:r>
                  <m:r>
                    <m:rPr>
                      <m:nor/>
                    </m:rPr>
                    <a:rPr/>
                    <m:t>and</m:t>
                  </m:r>
                  <m:r>
                    <m:rPr>
                      <m:nor/>
                    </m:rPr>
                    <a:rPr/>
                    <m:t> 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𝑟</m:t>
                  </m:r>
                  <m:r>
                    <a:rPr>
                      <a:latin typeface="Cambria Math" panose="02040503050406030204" pitchFamily="18" charset="0"/>
                    </a:rPr>
                    <m:t>/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/>
          </a:p>
          <a:p>
            <a:pPr lvl="0"/>
            <a:r>
              <a:t>We will not work any probability problems using the gamma distribution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Gamma Tables</a:t>
            </a:r>
          </a:p>
        </p:txBody>
      </p:sp>
      <p:pic>
        <p:nvPicPr>
          <p:cNvPr id="2" name="Picture 1" descr="images/gammaTabl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90900" y="1193800"/>
            <a:ext cx="23622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Weibull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random variable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with pdf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𝛽</m:t>
                      </m:r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𝛿</m:t>
                      </m:r>
                    </m:den>
                  </m:f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den>
                          </m:f>
                        </m:e>
                      </m:d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−1</m:t>
                      </m:r>
                    </m:sup>
                  </m:sSup>
                  <m:r>
                    <m:rPr>
                      <m:sty m:val="p"/>
                    </m:rPr>
                    <a:rPr>
                      <a:latin typeface="Cambria Math" panose="02040503050406030204" pitchFamily="18" charset="0"/>
                    </a:rPr>
                    <m:t>exp</m:t>
                  </m:r>
                  <m:d>
                    <m:dPr>
                      <m:begChr m:val="["/>
                      <m:endChr m:val="]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e>
                  </m:d>
                  <m:r>
                    <a:rPr>
                      <a:latin typeface="Cambria Math" panose="02040503050406030204" pitchFamily="18" charset="0"/>
                    </a:rPr>
                    <m:t>,  </m:t>
                  </m:r>
                  <m:r>
                    <m:rPr>
                      <m:nor/>
                    </m:rPr>
                    <a:rPr/>
                    <m:t> </m:t>
                  </m:r>
                  <m:r>
                    <m:rPr>
                      <m:nor/>
                    </m:rPr>
                    <a:rPr/>
                    <m:t>for</m:t>
                  </m:r>
                  <m:r>
                    <m:rPr>
                      <m:nor/>
                    </m:rPr>
                    <a:rPr/>
                    <m:t> </m:t>
                  </m:r>
                  <m:r>
                    <a:rPr>
                      <a:latin typeface="Cambria Math" panose="02040503050406030204" pitchFamily="18" charset="0"/>
                    </a:rPr>
                    <m:t>𝑥</m:t>
                  </m:r>
                  <m:r>
                    <a:rPr>
                      <a:latin typeface="Cambria Math" panose="02040503050406030204" pitchFamily="18" charset="0"/>
                    </a:rPr>
                    <m:t>&gt;0</m:t>
                  </m:r>
                </m:oMath>
              </m:oMathPara>
            </a14:m>
            <a:endParaRPr/>
          </a:p>
          <a:p>
            <a:pPr marL="0" lvl="0" indent="0">
              <a:buNone/>
            </a:pPr>
            <a:r>
              <a:t>is a </a:t>
            </a:r>
            <a:r>
              <a:rPr b="1"/>
              <a:t>Weibull random variable</a:t>
            </a:r>
            <a:r>
              <a:t> with scale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𝛿</m:t>
                </m:r>
                <m:r>
                  <a:rPr>
                    <a:latin typeface="Cambria Math" panose="02040503050406030204" pitchFamily="18" charset="0"/>
                  </a:rPr>
                  <m:t>&gt;0</m:t>
                </m:r>
              </m:oMath>
            </a14:m>
            <a:r>
              <a:t> and shape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𝛽</m:t>
                </m:r>
                <m:r>
                  <a:rPr>
                    <a:latin typeface="Cambria Math" panose="02040503050406030204" pitchFamily="18" charset="0"/>
                  </a:rPr>
                  <m:t>&gt;0</m:t>
                </m:r>
              </m:oMath>
            </a14:m>
            <a:endParaRPr/>
          </a:p>
          <a:p>
            <a:pPr lvl="0"/>
            <a:r>
              <a:t>The CDF for the Weibull distribution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𝐹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=1−</m:t>
                  </m:r>
                  <m:r>
                    <m:rPr>
                      <m:sty m:val="p"/>
                    </m:rPr>
                    <a:rPr>
                      <a:latin typeface="Cambria Math" panose="02040503050406030204" pitchFamily="18" charset="0"/>
                    </a:rPr>
                    <m:t>exp</m:t>
                  </m:r>
                  <m:d>
                    <m:dPr>
                      <m:begChr m:val="["/>
                      <m:endChr m:val="]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e>
                  </m:d>
                </m:oMath>
              </m:oMathPara>
            </a14:m>
            <a:endParaRPr/>
          </a:p>
          <a:p>
            <a:pPr lvl="0"/>
            <a:r>
              <a:t>The mean of the Weibull distribution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𝜇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𝛿𝛤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e>
                  </m:d>
                </m:oMath>
              </m:oMathPara>
            </a14:m>
            <a:endParaRPr/>
          </a:p>
          <a:p>
            <a:pPr lvl="0"/>
            <a:r>
              <a:t>The variance of the Weibull distribution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sSup>
                    <m:sSup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𝛿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𝛤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e>
                  </m:d>
                  <m:r>
                    <a:rPr>
                      <a:latin typeface="Cambria Math" panose="02040503050406030204" pitchFamily="18" charset="0"/>
                    </a:rPr>
                    <m:t>−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𝛿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d>
                        </m:e>
                      </m:d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Weibull Problem</a:t>
            </a:r>
          </a:p>
        </p:txBody>
      </p:sp>
      <p:pic>
        <p:nvPicPr>
          <p:cNvPr id="2" name="Picture 1" descr="images/weibul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81300" y="1193800"/>
            <a:ext cx="35814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Weibull Practice Problems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Handouts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Lecture 10 Slides - Powerpoint</a:t>
            </a:r>
          </a:p>
          <a:p>
            <a:pPr lvl="0"/>
            <a:r>
              <a:t>Lecture 10 Slides - marked (pdf)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3800"/>
          <a:ext cx="8229600" cy="148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Tuesday Date and Topic(s)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Thursday Date and Topic(s)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9/30:</a:t>
                      </a:r>
                      <a:r>
                        <a:t> Poisson Distribution, Chapter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10/2:</a:t>
                      </a:r>
                      <a:r>
                        <a:t> standard 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10/7:</a:t>
                      </a:r>
                      <a:r>
                        <a:t> normal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10/9:</a:t>
                      </a:r>
                      <a:r>
                        <a:t> Exponential and Weibull distributions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10/14:</a:t>
                      </a:r>
                      <a:r>
                        <a:t> Chapter 5 (not on midterm)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10/16:</a:t>
                      </a:r>
                      <a:r>
                        <a:t> Midterm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10/21: </a:t>
                      </a:r>
                      <a:r>
                        <a:t> Midterm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10/23:</a:t>
                      </a:r>
                      <a:r>
                        <a:t> Continue Part Two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Normal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lvl="0"/>
                <a:r>
                  <a:rPr sz="1800" dirty="0"/>
                  <a:t>The normal distribution is the most widely used and important distribution in statistics.</a:t>
                </a:r>
              </a:p>
              <a:p>
                <a:pPr lvl="0"/>
                <a:r>
                  <a:rPr sz="1800" dirty="0"/>
                  <a:t>You must master this!</a:t>
                </a:r>
              </a:p>
              <a:p>
                <a:pPr lvl="0"/>
                <a:r>
                  <a:rPr sz="1800" dirty="0"/>
                  <a:t>A random variable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sz="1800" dirty="0"/>
                  <a:t> with probability density function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180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sz="180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sz="18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sz="1800">
                          <a:latin typeface="Cambria Math" panose="02040503050406030204" pitchFamily="18" charset="0"/>
                        </a:rPr>
                        <m:t>  </m:t>
                      </m:r>
                      <m:r>
                        <m:rPr>
                          <m:nor/>
                        </m:rPr>
                        <a:rPr sz="1800"/>
                        <m:t>for</m:t>
                      </m:r>
                    </m:oMath>
                  </m:oMathPara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sz="1800"/>
                        <m:t> 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−∞&lt;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 sz="1800" dirty="0"/>
              </a:p>
              <a:p>
                <a:pPr marL="0" lvl="0" indent="0">
                  <a:buNone/>
                </a:pPr>
                <a:r>
                  <a:rPr sz="1800" dirty="0"/>
                  <a:t>has a </a:t>
                </a:r>
                <a:r>
                  <a:rPr sz="1800" b="1" dirty="0"/>
                  <a:t>normal distribution</a:t>
                </a:r>
                <a:r>
                  <a:rPr sz="1800" dirty="0"/>
                  <a:t> with parameters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sz="1800" dirty="0"/>
                  <a:t> and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sz="1800" dirty="0"/>
                  <a:t> where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−∞&lt;</m:t>
                    </m:r>
                    <m:r>
                      <a:rPr sz="1800">
                        <a:latin typeface="Cambria Math" panose="02040503050406030204" pitchFamily="18" charset="0"/>
                      </a:rPr>
                      <m:t>𝜇</m:t>
                    </m:r>
                    <m:r>
                      <a:rPr sz="180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sz="1800" dirty="0"/>
                  <a:t> and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𝜎</m:t>
                    </m:r>
                    <m:r>
                      <a:rPr sz="180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sz="1800" dirty="0"/>
              </a:p>
              <a:p>
                <a:pPr lvl="0"/>
                <a:r>
                  <a:rPr sz="1800" dirty="0"/>
                  <a:t>The normal distribution with parameters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sz="1800" dirty="0"/>
                  <a:t> and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sz="1800" dirty="0"/>
                  <a:t> is denoted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180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sz="18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sz="1800" dirty="0"/>
              </a:p>
              <a:p>
                <a:pPr lvl="0"/>
                <a:r>
                  <a:rPr sz="1800" dirty="0"/>
                  <a:t>An interesting web-site is </a:t>
                </a:r>
                <a:r>
                  <a:rPr sz="1800" dirty="0">
                    <a:hlinkClick r:id="rId2"/>
                  </a:rPr>
                  <a:t>http://www.seeingstatistics.com/seeingTour/normal/shape3.html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7" t="-746" b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Mean and Variance of the Normal Distribution</a:t>
            </a:r>
          </a:p>
          <a:p>
            <a:pPr lvl="0"/>
            <a:r>
              <a:t>The mean of the normal distribution with parameters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𝜇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𝜎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𝜇</m:t>
                  </m:r>
                </m:oMath>
              </m:oMathPara>
            </a14:m>
            <a:endParaRPr/>
          </a:p>
          <a:p>
            <a:pPr lvl="0"/>
            <a:r>
              <a:t>The variance of the normal distribution with parameters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𝜇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𝜎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Central Limit Theorem</a:t>
            </a:r>
          </a:p>
          <a:p>
            <a:pPr lvl="0"/>
            <a:r>
              <a:t>Brief introduction</a:t>
            </a:r>
          </a:p>
          <a:p>
            <a:pPr lvl="0"/>
            <a:r>
              <a:t>States that the distribution of the average of independent random variables will tend towards a normal distribution as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𝑛</m:t>
                </m:r>
              </m:oMath>
            </a14:m>
            <a:r>
              <a:t> gets large</a:t>
            </a:r>
          </a:p>
          <a:p>
            <a:pPr lvl="0"/>
            <a:r>
              <a:t>More details later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 dirty="0"/>
              <a:t>Calculating Normal Probabilities</a:t>
            </a:r>
          </a:p>
          <a:p>
            <a:pPr lvl="0"/>
            <a:r>
              <a:rPr dirty="0"/>
              <a:t>Is somewhat complicated</a:t>
            </a:r>
          </a:p>
          <a:p>
            <a:pPr lvl="0"/>
            <a:r>
              <a:rPr dirty="0"/>
              <a:t>The difficulty is </a:t>
            </a:r>
            <a14:m xmlns:a14="http://schemas.microsoft.com/office/drawing/2010/main">
              <m:oMath xmlns:m="http://schemas.openxmlformats.org/officeDocument/2006/math">
                <m:nary>
                  <m:naryPr>
                    <m:limLoc m:val="subSup"/>
                    <m:ctrlPr>
                      <a:rPr>
                        <a:latin typeface="Cambria Math" panose="02040503050406030204" pitchFamily="18" charset="0"/>
                      </a:rPr>
                    </m:ctrlPr>
                  </m:naryPr>
                  <m:sub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sup>
                  <m:e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e>
                </m:nary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 </m:t>
                </m:r>
                <m:r>
                  <a:rPr>
                    <a:latin typeface="Cambria Math" panose="02040503050406030204" pitchFamily="18" charset="0"/>
                  </a:rPr>
                  <m:t>𝑑𝑥</m:t>
                </m:r>
              </m:oMath>
            </a14:m>
            <a:r>
              <a:rPr dirty="0"/>
              <a:t> does not have a closed form solution</a:t>
            </a:r>
          </a:p>
          <a:p>
            <a:pPr lvl="0"/>
            <a:r>
              <a:rPr dirty="0"/>
              <a:t>Probabilities must be found by numerical techniques (tabled values)</a:t>
            </a:r>
          </a:p>
          <a:p>
            <a:pPr lvl="0"/>
            <a:r>
              <a:rPr dirty="0"/>
              <a:t>It is very helpful to draw a sketch of the desired probabilities (I require this)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1076</Words>
  <Application>Microsoft Macintosh PowerPoint</Application>
  <PresentationFormat>On-screen Show (16:9)</PresentationFormat>
  <Paragraphs>147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Cambria Math</vt:lpstr>
      <vt:lpstr>Office Theme</vt:lpstr>
      <vt:lpstr>MANE 3332.01</vt:lpstr>
      <vt:lpstr>Lecture 10</vt:lpstr>
      <vt:lpstr>Agenda</vt:lpstr>
      <vt:lpstr>Handouts</vt:lpstr>
      <vt:lpstr>PowerPoint Presentation</vt:lpstr>
      <vt:lpstr>The Normal Distribution</vt:lpstr>
      <vt:lpstr>PowerPoint Presentation</vt:lpstr>
      <vt:lpstr>PowerPoint Presentation</vt:lpstr>
      <vt:lpstr>PowerPoint Presentation</vt:lpstr>
      <vt:lpstr>The Standard Normal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 Probability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Exponential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Lognormal Distribution</vt:lpstr>
      <vt:lpstr>PowerPoint Presentation</vt:lpstr>
      <vt:lpstr>Gamma Distribution</vt:lpstr>
      <vt:lpstr>PowerPoint Presentation</vt:lpstr>
      <vt:lpstr>PowerPoint Presentation</vt:lpstr>
      <vt:lpstr>Weibull Distribution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Douglas Timmer</cp:lastModifiedBy>
  <cp:revision>1</cp:revision>
  <dcterms:created xsi:type="dcterms:W3CDTF">2025-10-01T18:02:12Z</dcterms:created>
  <dcterms:modified xsi:type="dcterms:W3CDTF">2025-10-01T18:03:36Z</dcterms:modified>
</cp:coreProperties>
</file>