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eeingstatistics.com/seeingTour/normal/shape3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Normal Probability Problem</a:t>
            </a:r>
          </a:p>
        </p:txBody>
      </p:sp>
      <p:pic>
        <p:nvPicPr>
          <p:cNvPr id="3" name="Picture 1" descr="images/normal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1900" y="1193800"/>
            <a:ext cx="6692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Practice Problems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Binomial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binomial random variable,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 Consequently, probabilities computed from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𝑍</m:t>
                </m:r>
              </m:oMath>
            </a14:m>
            <a:r>
              <a:t> can be used to approximate probabilities for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endParaRPr/>
          </a:p>
          <a:p>
            <a:pPr lvl="0"/>
            <a:r>
              <a:t>Usually holds when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𝑛𝑝</m:t>
                  </m:r>
                  <m:r>
                    <a:rPr>
                      <a:latin typeface="Cambria Math" panose="02040503050406030204" pitchFamily="18" charset="0"/>
                    </a:rPr>
                    <m:t>&gt;5  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𝑛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&gt;5</m:t>
                  </m:r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</a:t>
            </a:r>
          </a:p>
        </p:txBody>
      </p:sp>
      <p:pic>
        <p:nvPicPr>
          <p:cNvPr id="2" name="Picture 1" descr="images/bin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066800"/>
            <a:ext cx="5105400" cy="2146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How good are the approximations?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4735-562D-6978-06DF-182FB97F5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CBA06-DDDD-5F05-4625-E6A62BFAA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- Figure</a:t>
            </a:r>
          </a:p>
        </p:txBody>
      </p:sp>
      <p:pic>
        <p:nvPicPr>
          <p:cNvPr id="2" name="Picture 1" descr="images/binApprox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838200"/>
            <a:ext cx="5105400" cy="260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Rework Problem using Continuity Correction Factor</a:t>
            </a:r>
          </a:p>
          <a:p>
            <a:pPr lvl="0"/>
            <a:r>
              <a:t>Are the approximations improved?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Poisson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Poisson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𝐸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𝑉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Exponential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exponential distribution is widely used in the area of reliability and life-test data.</a:t>
            </a:r>
          </a:p>
          <a:p>
            <a:pPr lvl="0"/>
            <a:r>
              <a:t>Ostle, et. al. (1996) list the following applications of the exponential distribution</a:t>
            </a:r>
          </a:p>
          <a:p>
            <a:pPr lvl="1"/>
            <a:r>
              <a:t>the number of feet between two consecutive erroneous records on a computer tape,</a:t>
            </a:r>
          </a:p>
          <a:p>
            <a:pPr lvl="1"/>
            <a:r>
              <a:t>the lifetime of a component of a particular device,</a:t>
            </a:r>
          </a:p>
          <a:p>
            <a:pPr lvl="1"/>
            <a:r>
              <a:t>the length of a life of a radioactive material and</a:t>
            </a:r>
          </a:p>
          <a:p>
            <a:pPr lvl="1"/>
            <a:r>
              <a:t>the time to the next customer service call at a service desk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Exponential Distribution</a:t>
            </a:r>
          </a:p>
          <a:p>
            <a:pPr lvl="0"/>
            <a:r>
              <a:t>The PDF for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0≤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&lt;∞</m:t>
                  </m:r>
                </m:oMath>
              </m:oMathPara>
            </a14:m>
            <a:endParaRPr/>
          </a:p>
          <a:p>
            <a:pPr lvl="0"/>
            <a:r>
              <a:t>The mean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den>
                  </m:f>
                </m:oMath>
              </m:oMathPara>
            </a14:m>
            <a:endParaRPr/>
          </a:p>
          <a:p>
            <a:pPr lvl="0"/>
            <a:r>
              <a:t>The variance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Note that other authors define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i="1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den>
                </m:f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/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sup>
                </m:sSup>
              </m:oMath>
            </a14:m>
            <a:r>
              <a:t>. Either definition is acceptable. However one must be aware of which definition is being used.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11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The Exponential CDF</a:t>
            </a:r>
          </a:p>
          <a:p>
            <a:pPr marL="0" lvl="0" indent="0">
              <a:buNone/>
            </a:pPr>
            <a:r>
              <a:t>The CDF for the exponential distribution is easy to derive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plcHide m:val="on"/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nary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nary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sSubSup>
                          <m:sSub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mr>
                  </m:m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4-79</a:t>
            </a:r>
          </a:p>
        </p:txBody>
      </p:sp>
      <p:pic>
        <p:nvPicPr>
          <p:cNvPr id="2" name="Picture 1" descr="images/p4_79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11300"/>
            <a:ext cx="5105400" cy="1257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Lack of Memory Property</a:t>
            </a:r>
          </a:p>
          <a:p>
            <a:pPr lvl="0"/>
            <a:r>
              <a:t>The mathematical definition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|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d>
                </m:oMath>
              </m:oMathPara>
            </a14:m>
            <a:endParaRPr/>
          </a:p>
          <a:p>
            <a:pPr lvl="0"/>
            <a:r>
              <a:t>That is “the probability of a failure time that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given the failure time is greater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is the probability that the item’s failure time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endParaRPr/>
          </a:p>
          <a:p>
            <a:pPr lvl="0"/>
            <a:r>
              <a:t>This property is unique to the exponential distribution</a:t>
            </a:r>
          </a:p>
          <a:p>
            <a:pPr lvl="0"/>
            <a:r>
              <a:t>Often used to model the reliability of electronic components.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4–80</a:t>
            </a:r>
          </a:p>
        </p:txBody>
      </p:sp>
      <p:pic>
        <p:nvPicPr>
          <p:cNvPr id="2" name="Picture 1" descr="images/p4_8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27100"/>
            <a:ext cx="5105400" cy="243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Relationship to the Poisson Distribution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be a Poisson random variable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. Note: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represents the number of occurrences per unit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be a random variable that records the time between occurrences for the same process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has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Lognormal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𝑊</m:t>
                </m:r>
              </m:oMath>
            </a14:m>
            <a:r>
              <a:t> have a normal distribution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𝜃</m:t>
                </m:r>
              </m:oMath>
            </a14:m>
            <a:r>
              <a:t>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𝜔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; then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>
                    <a:latin typeface="Cambria Math" panose="02040503050406030204" pitchFamily="18" charset="0"/>
                  </a:rPr>
                  <m:t>exp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</m:e>
                </m:d>
              </m:oMath>
            </a14:m>
            <a:r>
              <a:t> is a </a:t>
            </a:r>
            <a:r>
              <a:rPr b="1"/>
              <a:t>lognormal random variable</a:t>
            </a:r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𝜔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</m:den>
                  </m:f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  0&lt;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&lt;∞</m:t>
                  </m:r>
                </m:oMath>
              </m:oMathPara>
            </a14:m>
            <a:endParaRPr/>
          </a:p>
          <a:p>
            <a:pPr lvl="0"/>
            <a:r>
              <a:t>The mean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/2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The variance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sup>
                  </m:sSup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e>
                  </m:d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id="2" name="Picture 1" descr="images/lognormal00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485900"/>
            <a:ext cx="5105400" cy="130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Gamma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den>
                  </m:f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is a </a:t>
            </a:r>
            <a:r>
              <a:rPr b="1"/>
              <a:t>gamma random variable</a:t>
            </a:r>
            <a:r>
              <a:t>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𝑟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.</a:t>
            </a:r>
          </a:p>
          <a:p>
            <a:pPr lvl="0"/>
            <a:r>
              <a:t>The gamma function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limLoc m:val="subSup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∞</m:t>
                      </m:r>
                    </m:sup>
                    <m:e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e>
                  </m:nary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 </m:t>
                  </m:r>
                  <m:r>
                    <a:rPr>
                      <a:latin typeface="Cambria Math" panose="02040503050406030204" pitchFamily="18" charset="0"/>
                    </a:rPr>
                    <m:t>𝑑𝑥</m:t>
                  </m:r>
                  <m:r>
                    <a:rPr>
                      <a:latin typeface="Cambria Math" panose="02040503050406030204" pitchFamily="18" charset="0"/>
                    </a:rPr>
                    <m:t>  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with special properties: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</m:oMath>
            </a14:m>
            <a:r>
              <a:t> is finite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</m:oMath>
            </a14:m>
            <a:endParaRPr/>
          </a:p>
          <a:p>
            <a:pPr lvl="0"/>
            <a:r>
              <a:t>For any positive integer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𝑟</m:t>
                </m:r>
              </m:oMath>
            </a14:m>
            <a:r>
              <a:t>,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!</m:t>
                </m:r>
              </m:oMath>
            </a14:m>
            <a:endParaRPr/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1/2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1/2</m:t>
                    </m:r>
                  </m:sup>
                </m:sSup>
              </m:oMath>
            </a14:m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Distribution</a:t>
            </a:r>
          </a:p>
          <a:p>
            <a:pPr lvl="0"/>
            <a:r>
              <a:t>The mean and variance are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We will not work any probability problems using the gamma distribution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Tables</a:t>
            </a:r>
          </a:p>
        </p:txBody>
      </p:sp>
      <p:pic>
        <p:nvPicPr>
          <p:cNvPr id="2" name="Picture 1" descr="images/gamma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33900" y="203200"/>
            <a:ext cx="31750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sz="2000" dirty="0"/>
              <a:t>Continue Chapter 4 lectures</a:t>
            </a:r>
          </a:p>
          <a:p>
            <a:pPr lvl="0"/>
            <a:r>
              <a:rPr sz="2000" dirty="0"/>
              <a:t>Standard Normal Recap</a:t>
            </a:r>
          </a:p>
          <a:p>
            <a:pPr lvl="0"/>
            <a:r>
              <a:rPr sz="2000" dirty="0"/>
              <a:t>Poisson Quiz (assigned 10/2/2025, due 10/7/2025)</a:t>
            </a:r>
          </a:p>
          <a:p>
            <a:pPr lvl="0"/>
            <a:r>
              <a:rPr sz="2000" dirty="0"/>
              <a:t>Standard Normal Practice Problems (assigned 10/2/2025, due 10/7/2025)</a:t>
            </a:r>
          </a:p>
          <a:p>
            <a:pPr lvl="0"/>
            <a:r>
              <a:rPr sz="2000" dirty="0"/>
              <a:t>Standard Normal Quiz (assigned 10/7/2025, due 10/9/2025)</a:t>
            </a:r>
          </a:p>
          <a:p>
            <a:pPr lvl="0"/>
            <a:r>
              <a:rPr sz="2000" dirty="0"/>
              <a:t>Normal Practice Problems (assigned 10/7/2025, due 10/9/2025)</a:t>
            </a:r>
          </a:p>
          <a:p>
            <a:pPr lvl="0"/>
            <a:r>
              <a:rPr sz="2000" dirty="0"/>
              <a:t>Schedule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Weibull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den>
                  </m:f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p>
                  </m:sSup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e>
                  </m:d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is a </a:t>
            </a:r>
            <a:r>
              <a:rPr b="1"/>
              <a:t>Weibull random variable</a:t>
            </a:r>
            <a:r>
              <a:t> with scale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𝛿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and shape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𝛽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endParaRPr/>
          </a:p>
          <a:p>
            <a:pPr lvl="0"/>
            <a:r>
              <a:t>The CDF for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𝐹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=1−</m:t>
                  </m:r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e>
                  </m:d>
                </m:oMath>
              </m:oMathPara>
            </a14:m>
            <a:endParaRPr/>
          </a:p>
          <a:p>
            <a:pPr lvl="0"/>
            <a:r>
              <a:t>The mean of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𝛿𝛤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e>
                  </m:d>
                </m:oMath>
              </m:oMathPara>
            </a14:m>
            <a:endParaRPr/>
          </a:p>
          <a:p>
            <a:pPr lvl="0"/>
            <a:r>
              <a:t>The variance of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Problem</a:t>
            </a:r>
          </a:p>
        </p:txBody>
      </p:sp>
      <p:pic>
        <p:nvPicPr>
          <p:cNvPr id="2" name="Picture 1" descr="images/weibul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8400" y="203200"/>
            <a:ext cx="48133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Practice Problems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11 Slides - Powerpoint</a:t>
            </a:r>
          </a:p>
          <a:p>
            <a:pPr lvl="0"/>
            <a:r>
              <a:t>Lecture 11 Slides - marked (pdf)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Date and Topic(s)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Date and Topic(s)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10/7:</a:t>
                      </a:r>
                      <a:r>
                        <a:t> normal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10/9:</a:t>
                      </a:r>
                      <a:r>
                        <a:t> Exponential and Weibull distributions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10/14:</a:t>
                      </a:r>
                      <a:r>
                        <a:t> Chapter 5 (not on midterm)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10/16:</a:t>
                      </a:r>
                      <a:r>
                        <a:t> Midterm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10/21: </a:t>
                      </a:r>
                      <a:r>
                        <a:t> Midterm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10/23:</a:t>
                      </a:r>
                      <a:r>
                        <a:t> Continue Part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sz="1800" dirty="0"/>
                  <a:t>The normal distribution is the most widely used and important distribution in statistics.</a:t>
                </a:r>
              </a:p>
              <a:p>
                <a:pPr lvl="0"/>
                <a:r>
                  <a:rPr sz="1800" dirty="0"/>
                  <a:t>You must master this!</a:t>
                </a:r>
              </a:p>
              <a:p>
                <a:pPr lvl="0"/>
                <a:r>
                  <a:rPr sz="1800" dirty="0"/>
                  <a:t>A random variable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1800" dirty="0"/>
                  <a:t> with probability density function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80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sz="180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sz="1800">
                          <a:latin typeface="Cambria Math" panose="02040503050406030204" pitchFamily="18" charset="0"/>
                        </a:rPr>
                        <m:t>  </m:t>
                      </m:r>
                      <m:r>
                        <m:rPr>
                          <m:nor/>
                        </m:rPr>
                        <a:rPr sz="1800"/>
                        <m:t>for</m:t>
                      </m:r>
                    </m:oMath>
                  </m:oMathPara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1800"/>
                        <m:t> 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−∞&lt;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sz="1800" dirty="0"/>
              </a:p>
              <a:p>
                <a:pPr marL="0" lvl="0" indent="0">
                  <a:buNone/>
                </a:pPr>
                <a:r>
                  <a:rPr sz="1800" dirty="0"/>
                  <a:t>has a </a:t>
                </a:r>
                <a:r>
                  <a:rPr sz="1800" b="1" dirty="0"/>
                  <a:t>normal distribution</a:t>
                </a:r>
                <a:r>
                  <a:rPr sz="1800" dirty="0"/>
                  <a:t> with parameters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sz="1800" dirty="0"/>
                  <a:t> where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−∞&lt;</m:t>
                    </m:r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  <m:r>
                      <a:rPr sz="180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  <m:r>
                      <a:rPr sz="18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sz="1800" dirty="0"/>
              </a:p>
              <a:p>
                <a:pPr lvl="0"/>
                <a:r>
                  <a:rPr sz="1800" dirty="0"/>
                  <a:t>The normal distribution with parameters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sz="1800" dirty="0"/>
                  <a:t> is denoted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sz="18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sz="1800" dirty="0"/>
              </a:p>
              <a:p>
                <a:pPr lvl="0"/>
                <a:r>
                  <a:rPr sz="1800" dirty="0"/>
                  <a:t>An interesting web-site is </a:t>
                </a:r>
                <a:r>
                  <a:rPr sz="1800" dirty="0">
                    <a:hlinkClick r:id="rId2"/>
                  </a:rPr>
                  <a:t>http://www.seeingstatistics.com/seeingTour/normal/shape3.html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746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neg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6300" y="203200"/>
            <a:ext cx="28575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pos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99000" y="203200"/>
            <a:ext cx="28448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Standardizing (the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r>
              <a:t>-transform)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Suppose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rPr dirty="0"/>
              <a:t> is a normal random variable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rPr dirty="0"/>
              <a:t>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 dirty="0"/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</m:oMath>
              </m:oMathPara>
            </a14:m>
            <a:endParaRPr dirty="0"/>
          </a:p>
          <a:p>
            <a:pPr lvl="0"/>
            <a:r>
              <a:rPr dirty="0"/>
              <a:t>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r>
              <a:rPr dirty="0"/>
              <a:t>-value is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/</m:t>
                </m:r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endParaRPr dirty="0"/>
          </a:p>
          <a:p>
            <a:pPr lvl="0"/>
            <a:r>
              <a:t>Result allows the standard normal tables to be used to calculate probabilities for any normal distribution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Macintosh PowerPoint</Application>
  <PresentationFormat>On-screen Show (16:9)</PresentationFormat>
  <Paragraphs>129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Office Theme</vt:lpstr>
      <vt:lpstr>MANE 3332.01</vt:lpstr>
      <vt:lpstr>Lecture 11</vt:lpstr>
      <vt:lpstr>Agenda</vt:lpstr>
      <vt:lpstr>Handouts</vt:lpstr>
      <vt:lpstr>PowerPoint Presentation</vt:lpstr>
      <vt:lpstr>The Normal Distribution</vt:lpstr>
      <vt:lpstr>PowerPoint Presentation</vt:lpstr>
      <vt:lpstr>PowerPoint Presentation</vt:lpstr>
      <vt:lpstr>Standardizing (the z-transform)</vt:lpstr>
      <vt:lpstr>Normal Probability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Lognormal Distribution</vt:lpstr>
      <vt:lpstr>PowerPoint Presentation</vt:lpstr>
      <vt:lpstr>Gamma Distribution</vt:lpstr>
      <vt:lpstr>PowerPoint Presentation</vt:lpstr>
      <vt:lpstr>PowerPoint Presentation</vt:lpstr>
      <vt:lpstr>Weibull Distribution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2025-10-06T20:55:52Z</dcterms:created>
  <dcterms:modified xsi:type="dcterms:W3CDTF">2025-10-06T20:57:17Z</dcterms:modified>
</cp:coreProperties>
</file>