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5" Type="http://schemas.openxmlformats.org/officeDocument/2006/relationships/viewProps" Target="viewProps.xml" /><Relationship Id="rId2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7" Type="http://schemas.openxmlformats.org/officeDocument/2006/relationships/tableStyles" Target="tableStyles.xml" /><Relationship Id="rId2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.png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png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MANE 3332.01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Hypergeometric Example Problem</a:t>
            </a:r>
          </a:p>
        </p:txBody>
      </p:sp>
      <p:pic>
        <p:nvPicPr>
          <p:cNvPr descr="images/hypergeometric_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54400" y="1193800"/>
            <a:ext cx="22352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image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Excel for Hypergeometric Example</a:t>
            </a:r>
          </a:p>
        </p:txBody>
      </p:sp>
      <p:pic>
        <p:nvPicPr>
          <p:cNvPr descr="images/hypergeometric_2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54400" y="1193800"/>
            <a:ext cx="22352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image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Binomial Approximation to the Hypergeometric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/>
                  <a:t>The mean and variance of the hypergeometric and binomial distribution are very similar. The variance only differs by the finite population correction factor,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f>
                        <m:fPr>
                          <m:type m:val="bar"/>
                        </m:fPr>
                        <m:num>
                          <m:r>
                            <m:t>N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n</m:t>
                          </m:r>
                        </m:num>
                        <m:den>
                          <m:r>
                            <m:t>N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</m:den>
                      </m:f>
                    </m:oMath>
                  </m:oMathPara>
                </a14:m>
              </a:p>
              <a:p>
                <a:pPr lvl="0"/>
                <a:r>
                  <a:rPr b="1"/>
                  <a:t>Sampling with replacement</a:t>
                </a:r>
                <a:r>
                  <a:rPr/>
                  <a:t> is equivalent to sampling from an infinite set (without replacement) because the proportion remains constant</a:t>
                </a:r>
              </a:p>
              <a:p>
                <a:pPr lvl="0"/>
                <a:r>
                  <a:rPr/>
                  <a:t>If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is small relative to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, then the finite correction is negligible and the binomial distribution can be used as an approximation to the hypergeometric.</a:t>
                </a:r>
              </a:p>
              <a:p>
                <a:pPr lvl="0"/>
                <a:r>
                  <a:rPr/>
                  <a:t>A rule of thumb is to use this approximation when </a:t>
                </a:r>
                <a14:m>
                  <m:oMath xmlns:m="http://schemas.openxmlformats.org/officeDocument/2006/math">
                    <m:r>
                      <m:t>N</m:t>
                    </m:r>
                    <m:r>
                      <m:rPr>
                        <m:sty m:val="p"/>
                      </m:rPr>
                      <m:t>/</m:t>
                    </m:r>
                    <m:r>
                      <m:t>n</m:t>
                    </m:r>
                    <m:r>
                      <m:rPr>
                        <m:sty m:val="p"/>
                      </m:rPr>
                      <m:t>&gt;</m:t>
                    </m:r>
                    <m:r>
                      <m:t>20</m:t>
                    </m:r>
                  </m:oMath>
                </a14:m>
                <a:r>
                  <a:rPr/>
                  <a:t>.</a:t>
                </a:r>
              </a:p>
            </p:txBody>
          </p:sp>
        </mc:Choice>
      </mc:AlternateContent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Geometric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/>
                  <a:t>Montgomery and Runger (2003) define a geometric random variable to be the number of trials until the first success of a series of independent Bernoulli trials, with constant probability </a:t>
                </a:r>
                <a14:m>
                  <m:oMath xmlns:m="http://schemas.openxmlformats.org/officeDocument/2006/math">
                    <m:r>
                      <m:t>p</m:t>
                    </m:r>
                  </m:oMath>
                </a14:m>
                <a:r>
                  <a:rPr/>
                  <a:t> of success</a:t>
                </a:r>
              </a:p>
              <a:p>
                <a:pPr lvl="0"/>
                <a:r>
                  <a:rPr/>
                  <a:t>The PMF of a geometric distribution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f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p</m:t>
                              </m:r>
                            </m:e>
                          </m:d>
                        </m:e>
                        <m:sup>
                          <m:r>
                            <m:t>x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</m:sup>
                      </m:sSup>
                      <m:r>
                        <m:t>p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t> </m:t>
                      </m:r>
                      <m:r>
                        <m:t>x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1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t>2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rPr>
                          <m:sty m:val="p"/>
                        </m:rPr>
                        <m:t>…</m:t>
                      </m:r>
                    </m:oMath>
                  </m:oMathPara>
                </a14:m>
              </a:p>
              <a:p>
                <a:pPr lvl="0"/>
                <a:r>
                  <a:rPr/>
                  <a:t>The mean of a geometric random variable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μ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1</m:t>
                          </m:r>
                        </m:num>
                        <m:den>
                          <m:r>
                            <m:t>p</m:t>
                          </m:r>
                        </m:den>
                      </m:f>
                    </m:oMath>
                  </m:oMathPara>
                </a14:m>
              </a:p>
              <a:p>
                <a:pPr lvl="0"/>
                <a:r>
                  <a:rPr/>
                  <a:t>The variance of a geometric random variable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r>
                        <m:t>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p</m:t>
                          </m:r>
                        </m:num>
                        <m:den>
                          <m:sSup>
                            <m:e>
                              <m:r>
                                <m:t>p</m:t>
                              </m:r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</a:p>
            </p:txBody>
          </p:sp>
        </mc:Choice>
      </mc:AlternateContent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Geometric Distribution Example</a:t>
            </a:r>
          </a:p>
        </p:txBody>
      </p:sp>
      <p:pic>
        <p:nvPicPr>
          <p:cNvPr descr="images/geometric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54400" y="1193800"/>
            <a:ext cx="22352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image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Negative Binomial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/>
                  <a:t>Montgomery and Runger (2003) define a negative binomial random variable to be the number of trials until </a:t>
                </a:r>
                <a14:m>
                  <m:oMath xmlns:m="http://schemas.openxmlformats.org/officeDocument/2006/math">
                    <m:r>
                      <m:t>r</m:t>
                    </m:r>
                  </m:oMath>
                </a14:m>
                <a:r>
                  <a:rPr/>
                  <a:t> successes are observed of a series of independent Bernoulli trials, with constant probability </a:t>
                </a:r>
                <a14:m>
                  <m:oMath xmlns:m="http://schemas.openxmlformats.org/officeDocument/2006/math">
                    <m:r>
                      <m:t>p</m:t>
                    </m:r>
                  </m:oMath>
                </a14:m>
                <a:r>
                  <a:rPr/>
                  <a:t> of success</a:t>
                </a:r>
              </a:p>
              <a:p>
                <a:pPr lvl="0"/>
                <a:r>
                  <a:rPr/>
                  <a:t>The geometric distribution is a special case of the negative binomial distribution with </a:t>
                </a:r>
                <a14:m>
                  <m:oMath xmlns:m="http://schemas.openxmlformats.org/officeDocument/2006/math">
                    <m:r>
                      <m:t>r</m:t>
                    </m:r>
                    <m:r>
                      <m:rPr>
                        <m:sty m:val="p"/>
                      </m:rPr>
                      <m:t>=</m:t>
                    </m:r>
                    <m:r>
                      <m:t>1</m:t>
                    </m:r>
                  </m:oMath>
                </a14:m>
              </a:p>
              <a:p>
                <a:pPr lvl="0"/>
                <a:r>
                  <a:rPr/>
                  <a:t>The PMF of a negative binomial distribution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f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m>
                            <m:mPr>
                              <m:baseJc m:val="center"/>
                              <m:plcHide m:val="on"/>
                              <m:mcs>
                                <m:mc>
                                  <m:mcPr>
                                    <m:mcJc m:val="center"/>
                                    <m:count m:val="1"/>
                                  </m:mcPr>
                                </m:mc>
                              </m:mcs>
                            </m:mPr>
                            <m:mr>
                              <m:e>
                                <m:r>
                                  <m:t>x</m:t>
                                </m:r>
                                <m:r>
                                  <m:rPr>
                                    <m:sty m:val="p"/>
                                  </m:rPr>
                                  <m:t>−</m:t>
                                </m:r>
                                <m: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m:t>r</m:t>
                                </m:r>
                                <m:r>
                                  <m:rPr>
                                    <m:sty m:val="p"/>
                                  </m:rPr>
                                  <m:t>−</m:t>
                                </m:r>
                                <m: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sSup>
                        <m:e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p</m:t>
                              </m:r>
                            </m:e>
                          </m:d>
                        </m:e>
                        <m:sup>
                          <m:r>
                            <m:t>x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r</m:t>
                          </m:r>
                        </m:sup>
                      </m:sSup>
                      <m:sSup>
                        <m:e>
                          <m:r>
                            <m:t>p</m:t>
                          </m:r>
                        </m:e>
                        <m:sup>
                          <m:r>
                            <m:t>r</m:t>
                          </m:r>
                        </m:sup>
                      </m:sSup>
                      <m:r>
                        <m:rPr>
                          <m:sty m:val="p"/>
                        </m:rPr>
                        <m:t>,</m:t>
                      </m:r>
                      <m:r>
                        <m:t> </m:t>
                      </m:r>
                      <m:r>
                        <m:t>x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r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t>r</m:t>
                      </m:r>
                      <m:r>
                        <m:rPr>
                          <m:sty m:val="p"/>
                        </m:rPr>
                        <m:t>+</m:t>
                      </m:r>
                      <m:r>
                        <m:t>1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rPr>
                          <m:sty m:val="p"/>
                        </m:rPr>
                        <m:t>…</m:t>
                      </m:r>
                    </m:oMath>
                  </m:oMathPara>
                </a14:m>
              </a:p>
              <a:p>
                <a:pPr lvl="0"/>
                <a:r>
                  <a:rPr/>
                  <a:t>The mean of a negative binomial random variable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μ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r</m:t>
                          </m:r>
                        </m:num>
                        <m:den>
                          <m:r>
                            <m:t>p</m:t>
                          </m:r>
                        </m:den>
                      </m:f>
                    </m:oMath>
                  </m:oMathPara>
                </a14:m>
              </a:p>
              <a:p>
                <a:pPr lvl="0"/>
                <a:r>
                  <a:rPr/>
                  <a:t>The variance of a negative binomial random variable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r>
                        <m:t>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r</m:t>
                          </m:r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r>
                                <m:t>1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p</m:t>
                              </m:r>
                            </m:e>
                          </m:d>
                        </m:num>
                        <m:den>
                          <m:sSup>
                            <m:e>
                              <m:r>
                                <m:t>p</m:t>
                              </m:r>
                            </m:e>
                            <m:sup>
                              <m: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</a:p>
            </p:txBody>
          </p:sp>
        </mc:Choice>
      </mc:AlternateContent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Negative Binomial Example</a:t>
            </a:r>
          </a:p>
        </p:txBody>
      </p:sp>
      <p:pic>
        <p:nvPicPr>
          <p:cNvPr descr="images/negativeBinomial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54400" y="1193800"/>
            <a:ext cx="22352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image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Poisson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number of events over an interval (such as time) is a discrete random variable that is often modelled by the Poisson distribution</a:t>
            </a:r>
          </a:p>
          <a:p>
            <a:pPr lvl="0"/>
            <a:r>
              <a:rPr/>
              <a:t>The length of the interval between events is often modeled by the (continuous) exponential distribution</a:t>
            </a:r>
          </a:p>
          <a:p>
            <a:pPr lvl="0"/>
            <a:r>
              <a:rPr/>
              <a:t>These two distributions are related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Poisson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number of events over an interval (such as time) is a discrete random variable that is often modelled by the Poisson distribution</a:t>
            </a:r>
          </a:p>
          <a:p>
            <a:pPr lvl="0"/>
            <a:r>
              <a:rPr/>
              <a:t>The length of the interval between events is often modelled by the (continuous) exponential distribution</a:t>
            </a:r>
          </a:p>
          <a:p>
            <a:pPr lvl="0"/>
            <a:r>
              <a:rPr/>
              <a:t>These two distributions are related</a:t>
            </a: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Poisson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Assume that the events occur at random throughout the interval. If the interval can be partitioned into subintervals of small enough length such that</a:t>
            </a:r>
          </a:p>
          <a:p>
            <a:pPr lvl="0" indent="-342900" marL="342900">
              <a:buAutoNum type="arabicPeriod"/>
            </a:pPr>
            <a:r>
              <a:rPr/>
              <a:t>The probability of more than one count in a subinterval is zero</a:t>
            </a:r>
          </a:p>
          <a:p>
            <a:pPr lvl="0" indent="-342900" marL="342900">
              <a:buAutoNum type="arabicPeriod"/>
            </a:pPr>
            <a:r>
              <a:rPr/>
              <a:t>The probability of one count in a subinterval is the same for all subintervals and proportional to the length of the subinterval, and</a:t>
            </a:r>
          </a:p>
          <a:p>
            <a:pPr lvl="0" indent="-342900" marL="342900">
              <a:buAutoNum type="arabicPeriod"/>
            </a:pPr>
            <a:r>
              <a:rPr/>
              <a:t>The count in each subinterval is independent of other subintervals, the random experiment is called a </a:t>
            </a:r>
            <a:r>
              <a:rPr i="1"/>
              <a:t>Poisson process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8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Poisson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If the mean number of counts in the interval is </a:t>
                </a:r>
                <a14:m>
                  <m:oMath xmlns:m="http://schemas.openxmlformats.org/officeDocument/2006/math">
                    <m:r>
                      <m:t>λ</m:t>
                    </m:r>
                    <m:r>
                      <m:rPr>
                        <m:sty m:val="p"/>
                      </m:rPr>
                      <m:t>&gt;</m:t>
                    </m:r>
                    <m:r>
                      <m:t>0</m:t>
                    </m:r>
                  </m:oMath>
                </a14:m>
                <a:r>
                  <a:rPr/>
                  <a:t>, the random variable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that equals the number of counts in the interval has a </a:t>
                </a:r>
                <a:r>
                  <a:rPr b="1"/>
                  <a:t>Poisson distribution</a:t>
                </a:r>
                <a:r>
                  <a:rPr/>
                  <a:t> with parameter </a:t>
                </a:r>
                <a14:m>
                  <m:oMath xmlns:m="http://schemas.openxmlformats.org/officeDocument/2006/math">
                    <m:r>
                      <m:t>λ</m:t>
                    </m:r>
                  </m:oMath>
                </a14:m>
              </a:p>
              <a:p>
                <a:pPr lvl="0"/>
                <a:r>
                  <a:rPr/>
                  <a:t>The Poisson PMF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f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p>
                            <m:e>
                              <m:r>
                                <m:t>e</m:t>
                              </m:r>
                            </m:e>
                            <m:sup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λ</m:t>
                              </m:r>
                            </m:sup>
                          </m:sSup>
                          <m:sSup>
                            <m:e>
                              <m:r>
                                <m:t>λ</m:t>
                              </m:r>
                            </m:e>
                            <m:sup>
                              <m:r>
                                <m:t>x</m:t>
                              </m:r>
                            </m:sup>
                          </m:sSup>
                        </m:num>
                        <m:den>
                          <m:r>
                            <m:t>x</m:t>
                          </m:r>
                          <m:r>
                            <m:rPr>
                              <m:sty m:val="p"/>
                            </m:rPr>
                            <m:t>!</m:t>
                          </m:r>
                        </m:den>
                      </m:f>
                      <m:r>
                        <m:rPr>
                          <m:sty m:val="p"/>
                        </m:rPr>
                        <m:t>,</m:t>
                      </m:r>
                      <m:r>
                        <m:t> </m:t>
                      </m:r>
                      <m:r>
                        <m:t>x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0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t>1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t>2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rPr>
                          <m:sty m:val="p"/>
                        </m:rPr>
                        <m:t>…</m:t>
                      </m:r>
                    </m:oMath>
                  </m:oMathPara>
                </a14:m>
              </a:p>
              <a:p>
                <a:pPr lvl="0"/>
                <a:r>
                  <a:rPr/>
                  <a:t>The mean of a Poisson random variable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μ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λ</m:t>
                      </m:r>
                    </m:oMath>
                  </m:oMathPara>
                </a14:m>
              </a:p>
              <a:p>
                <a:pPr lvl="0"/>
                <a:r>
                  <a:rPr/>
                  <a:t>The variance of a Poisson random variable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r>
                        <m:t>λ</m:t>
                      </m:r>
                    </m:oMath>
                  </m:oMathPara>
                </a14:m>
              </a:p>
            </p:txBody>
          </p:sp>
        </mc:Choice>
      </mc:AlternateContent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Poisson Practice Problems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Poisson Example</a:t>
            </a:r>
          </a:p>
        </p:txBody>
      </p:sp>
      <p:pic>
        <p:nvPicPr>
          <p:cNvPr descr="images/poisson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54400" y="1193800"/>
            <a:ext cx="22352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image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Continue Chapter 3 lectures</a:t>
            </a:r>
          </a:p>
          <a:p>
            <a:pPr lvl="0"/>
            <a:r>
              <a:rPr/>
              <a:t>CDF Quiz (assigned 9/23/2025, due 9/25/2025)</a:t>
            </a:r>
          </a:p>
          <a:p>
            <a:pPr lvl="0"/>
            <a:r>
              <a:rPr/>
              <a:t>Binomial Practice Problems (assigned 9/23/2025, due 9/25/2025)</a:t>
            </a:r>
          </a:p>
          <a:p>
            <a:pPr lvl="0"/>
            <a:r>
              <a:rPr/>
              <a:t>Binomial Quiz (assigned 9/25/2025, due 9/30/2025)</a:t>
            </a:r>
          </a:p>
          <a:p>
            <a:pPr lvl="0"/>
            <a:r>
              <a:rPr/>
              <a:t>Schedule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Lecture 8 Slides - Powerpoint</a:t>
            </a:r>
          </a:p>
          <a:p>
            <a:pPr lvl="0"/>
            <a:r>
              <a:rPr/>
              <a:t>Lecture 8 Slides - marked (pdf)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Tuesday Date and Topic(s)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Thursday Date and Topic(s)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9/26:</a:t>
                      </a:r>
                      <a:r>
                        <a:rPr/>
                        <a:t> Uniform, hypergeometric, geometric and negative binomial distribution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9/30:</a:t>
                      </a:r>
                      <a:r>
                        <a:rPr/>
                        <a:t> Poisson Distribution, Chapter 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10/2:</a:t>
                      </a:r>
                      <a:r>
                        <a:rPr/>
                        <a:t> standard normal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10/7:</a:t>
                      </a:r>
                      <a:r>
                        <a:rPr/>
                        <a:t> normal distribution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10/9:</a:t>
                      </a:r>
                      <a:r>
                        <a:rPr/>
                        <a:t> Exponential and Weibull distributions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10/14:</a:t>
                      </a:r>
                      <a:r>
                        <a:rPr/>
                        <a:t> Chapter 5 (not on midterm)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10/16:</a:t>
                      </a:r>
                      <a:r>
                        <a:rPr/>
                        <a:t> Midterm Review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10/21: </a:t>
                      </a:r>
                      <a:r>
                        <a:rPr/>
                        <a:t> Midterm Exam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 b="1"/>
                        <a:t>10/23:</a:t>
                      </a:r>
                      <a:r>
                        <a:rPr/>
                        <a:t> Continue Part Two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Discrete Uniform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/>
                  <a:t>A random variable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is a discrete uniform rv if each of the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values in its range, </a:t>
                </a:r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x</m:t>
                        </m:r>
                      </m:e>
                      <m:sub>
                        <m: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r>
                      <m:rPr>
                        <m:sty m:val="p"/>
                      </m:rPr>
                      <m:t>…</m:t>
                    </m:r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x</m:t>
                        </m:r>
                      </m:e>
                      <m:sub>
                        <m:r>
                          <m:t>n</m:t>
                        </m:r>
                      </m:sub>
                    </m:sSub>
                  </m:oMath>
                </a14:m>
                <a:r>
                  <a:rPr/>
                  <a:t> has equal probability</a:t>
                </a:r>
              </a:p>
              <a:p>
                <a:pPr lvl="0"/>
                <a:r>
                  <a:rPr/>
                  <a:t>The PMF of a discrete uniform is defined to be</a:t>
                </a:r>
              </a:p>
              <a:p>
                <a:pPr lvl="1" indent="0" marL="34290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f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sSub>
                            <m:e>
                              <m:r>
                                <m:t>x</m:t>
                              </m:r>
                            </m:e>
                            <m:sub>
                              <m:r>
                                <m:t>i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1</m:t>
                          </m:r>
                        </m:num>
                        <m:den>
                          <m:r>
                            <m:t>n</m:t>
                          </m:r>
                        </m:den>
                      </m:f>
                    </m:oMath>
                  </m:oMathPara>
                </a14:m>
              </a:p>
              <a:p>
                <a:pPr lvl="0"/>
                <a:r>
                  <a:rPr/>
                  <a:t>If the discrete uniform random variable is defined on the consecutive integers </a:t>
                </a:r>
                <a14:m>
                  <m:oMath xmlns:m="http://schemas.openxmlformats.org/officeDocument/2006/math">
                    <m:r>
                      <m:t>a</m:t>
                    </m:r>
                    <m:r>
                      <m:rPr>
                        <m:sty m:val="p"/>
                      </m:rPr>
                      <m:t>,</m:t>
                    </m:r>
                    <m:r>
                      <m:t>a</m:t>
                    </m:r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  <m:r>
                      <m:rPr>
                        <m:sty m:val="p"/>
                      </m:rPr>
                      <m:t>,</m:t>
                    </m:r>
                    <m:r>
                      <m:rPr>
                        <m:sty m:val="p"/>
                      </m:rPr>
                      <m:t>…</m:t>
                    </m:r>
                    <m:r>
                      <m:rPr>
                        <m:sty m:val="p"/>
                      </m:rPr>
                      <m:t>,</m:t>
                    </m:r>
                    <m:r>
                      <m:t>b</m:t>
                    </m:r>
                  </m:oMath>
                </a14:m>
                <a:r>
                  <a:rPr/>
                  <a:t> for </a:t>
                </a:r>
                <a14:m>
                  <m:oMath xmlns:m="http://schemas.openxmlformats.org/officeDocument/2006/math">
                    <m:r>
                      <m:t>a</m:t>
                    </m:r>
                    <m:r>
                      <m:rPr>
                        <m:sty m:val="p"/>
                      </m:rPr>
                      <m:t>≤</m:t>
                    </m:r>
                    <m:r>
                      <m:t>b</m:t>
                    </m:r>
                  </m:oMath>
                </a14:m>
                <a:r>
                  <a:rPr/>
                  <a:t>. The mean is</a:t>
                </a:r>
              </a:p>
              <a:p>
                <a:pPr lvl="1" indent="0" marL="34290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μ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b</m:t>
                          </m:r>
                          <m:r>
                            <m:rPr>
                              <m:sty m:val="p"/>
                            </m:rPr>
                            <m:t>+</m:t>
                          </m:r>
                          <m:r>
                            <m:t>a</m:t>
                          </m:r>
                        </m:num>
                        <m:den>
                          <m:r>
                            <m:t>2</m:t>
                          </m:r>
                        </m:den>
                      </m:f>
                    </m:oMath>
                  </m:oMathPara>
                </a14:m>
              </a:p>
              <a:p>
                <a:pPr lvl="1" indent="0" marL="342900">
                  <a:buNone/>
                </a:pPr>
                <a:r>
                  <a:rPr/>
                  <a:t>and the standard deviation is</a:t>
                </a:r>
              </a:p>
              <a:p>
                <a:pPr lvl="1" indent="0" marL="34290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σ</m:t>
                      </m:r>
                      <m:r>
                        <m:rPr>
                          <m:sty m:val="p"/>
                        </m:rPr>
                        <m:t>=</m:t>
                      </m:r>
                      <m:rad>
                        <m:radPr>
                          <m:degHide m:val="on"/>
                        </m:radPr>
                        <m:deg/>
                        <m:e>
                          <m:f>
                            <m:fPr>
                              <m:type m:val="bar"/>
                            </m:fPr>
                            <m:num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r>
                                        <m:t>b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r>
                                        <m:t>a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m:t>+</m:t>
                                      </m:r>
                                      <m: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num>
                            <m:den>
                              <m:r>
                                <m:t>12</m:t>
                              </m:r>
                            </m:den>
                          </m:f>
                        </m:e>
                      </m:rad>
                    </m:oMath>
                  </m:oMathPara>
                </a14:m>
              </a:p>
              <a:p>
                <a:pPr lvl="0"/>
                <a:r>
                  <a:rPr/>
                  <a:t>Work problem 3.80</a:t>
                </a:r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Problem 3.80</a:t>
            </a:r>
          </a:p>
        </p:txBody>
      </p:sp>
      <p:pic>
        <p:nvPicPr>
          <p:cNvPr descr="images/p3_80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536700"/>
            <a:ext cx="5105400" cy="1206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Problem 3.80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Hypergeometric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The hypergeometric distribution is one of the commonly occurring distributions in quality.</a:t>
                </a:r>
              </a:p>
              <a:p>
                <a:pPr lvl="0"/>
                <a:r>
                  <a:rPr/>
                  <a:t>A random variable is hypergeometric when a set of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objects contains</a:t>
                </a:r>
              </a:p>
              <a:p>
                <a:pPr lvl="1"/>
                <a14:m>
                  <m:oMath xmlns:m="http://schemas.openxmlformats.org/officeDocument/2006/math">
                    <m:r>
                      <m:t>K</m:t>
                    </m:r>
                  </m:oMath>
                </a14:m>
                <a:r>
                  <a:rPr/>
                  <a:t> objects classified as successes and</a:t>
                </a:r>
              </a:p>
              <a:p>
                <a:pPr lvl="1"/>
                <a14:m>
                  <m:oMath xmlns:m="http://schemas.openxmlformats.org/officeDocument/2006/math">
                    <m:r>
                      <m:t>N</m:t>
                    </m:r>
                    <m:r>
                      <m:rPr>
                        <m:sty m:val="p"/>
                      </m:rPr>
                      <m:t>−</m:t>
                    </m:r>
                    <m:r>
                      <m:t>K</m:t>
                    </m:r>
                  </m:oMath>
                </a14:m>
                <a:r>
                  <a:rPr/>
                  <a:t> objects classified as failures</a:t>
                </a:r>
              </a:p>
              <a:p>
                <a:pPr lvl="1"/>
                <a:r>
                  <a:rPr/>
                  <a:t>a sample of size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is selected </a:t>
                </a:r>
                <a:r>
                  <a:rPr b="1"/>
                  <a:t>without replacement</a:t>
                </a:r>
                <a:r>
                  <a:rPr/>
                  <a:t> from the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objects, where </a:t>
                </a:r>
                <a14:m>
                  <m:oMath xmlns:m="http://schemas.openxmlformats.org/officeDocument/2006/math">
                    <m:r>
                      <m:t>K</m:t>
                    </m:r>
                    <m:r>
                      <m:rPr>
                        <m:sty m:val="p"/>
                      </m:rPr>
                      <m:t>≤</m:t>
                    </m:r>
                    <m:r>
                      <m:t>N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r>
                      <m:t>n</m:t>
                    </m:r>
                    <m:r>
                      <m:rPr>
                        <m:sty m:val="p"/>
                      </m:rPr>
                      <m:t>≤</m:t>
                    </m:r>
                    <m:r>
                      <m:t>N</m:t>
                    </m:r>
                  </m:oMath>
                </a14:m>
              </a:p>
            </p:txBody>
          </p:sp>
        </mc:Choice>
      </mc:AlternateContent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Hypergeometric Distribution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/>
                  <a:t>The hypergeometric PMF is</a:t>
                </a:r>
              </a:p>
              <a:p>
                <a:pPr lvl="1" indent="0" marL="34290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f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m>
                                <m:mPr>
                                  <m:baseJc m:val="center"/>
                                  <m:plcHide m:val="on"/>
                                  <m:mcs>
                                    <m:mc>
                                      <m:mcPr>
                                        <m:mcJc m:val="center"/>
                                        <m:count m:val="1"/>
                                      </m:mcPr>
                                    </m:mc>
                                  </m:mcs>
                                </m:mPr>
                                <m:mr>
                                  <m:e>
                                    <m:r>
                                      <m:t>K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m:t>x</m:t>
                                    </m:r>
                                  </m:e>
                                </m:mr>
                              </m:m>
                            </m:e>
                          </m:d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m>
                                <m:mPr>
                                  <m:baseJc m:val="center"/>
                                  <m:plcHide m:val="on"/>
                                  <m:mcs>
                                    <m:mc>
                                      <m:mcPr>
                                        <m:mcJc m:val="center"/>
                                        <m:count m:val="1"/>
                                      </m:mcPr>
                                    </m:mc>
                                  </m:mcs>
                                </m:mPr>
                                <m:mr>
                                  <m:e>
                                    <m:r>
                                      <m:t>N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m:t>−</m:t>
                                    </m:r>
                                    <m:r>
                                      <m:t>K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m:t>n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m:t>−</m:t>
                                    </m:r>
                                    <m:r>
                                      <m:t>x</m:t>
                                    </m:r>
                                  </m:e>
                                </m:mr>
                              </m:m>
                            </m:e>
                          </m:d>
                        </m:num>
                        <m:den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m>
                                <m:mPr>
                                  <m:baseJc m:val="center"/>
                                  <m:plcHide m:val="on"/>
                                  <m:mcs>
                                    <m:mc>
                                      <m:mcPr>
                                        <m:mcJc m:val="center"/>
                                        <m:count m:val="1"/>
                                      </m:mcPr>
                                    </m:mc>
                                  </m:mcs>
                                </m:mPr>
                                <m:mr>
                                  <m:e>
                                    <m:r>
                                      <m:t>N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m:t>n</m:t>
                                    </m:r>
                                  </m:e>
                                </m:mr>
                              </m:m>
                            </m:e>
                          </m:d>
                        </m:den>
                      </m:f>
                    </m:oMath>
                  </m:oMathPara>
                </a14:m>
              </a:p>
              <a:p>
                <a:pPr lvl="0"/>
                <a:r>
                  <a:rPr/>
                  <a:t>The mean of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μ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n</m:t>
                      </m:r>
                      <m:r>
                        <m:t>p</m:t>
                      </m:r>
                    </m:oMath>
                  </m:oMathPara>
                </a14:m>
              </a:p>
              <a:p>
                <a:pPr lvl="0"/>
                <a:r>
                  <a:rPr/>
                  <a:t>The variance of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is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σ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r>
                        <m:t>V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X</m:t>
                          </m:r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n</m:t>
                      </m:r>
                      <m:r>
                        <m:t>p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p</m:t>
                          </m:r>
                        </m:e>
                      </m:d>
                      <m:d>
                        <m:dPr>
                          <m:begChr m:val="["/>
                          <m:sepChr m:val=""/>
                          <m:endChr m:val="]"/>
                          <m:grow/>
                        </m:dPr>
                        <m:e>
                          <m:f>
                            <m:fPr>
                              <m:type m:val="bar"/>
                            </m:fPr>
                            <m:num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n</m:t>
                              </m:r>
                            </m:num>
                            <m:den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den>
                          </m:f>
                        </m:e>
                      </m:d>
                    </m:oMath>
                  </m:oMathPara>
                </a14:m>
              </a:p>
            </p:txBody>
          </p:sp>
        </mc:Choice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2025-09-24T19:51:06Z</dcterms:created>
  <dcterms:modified xsi:type="dcterms:W3CDTF">2025-09-24T19:51:06Z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