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app0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package/2006/relationships/metadata/extended-properties" Target="docProps/app0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 autoAdjust="0"/>
    <p:restoredTop sz="94726" autoAdjust="0"/>
  </p:normalViewPr>
  <p:slideViewPr>
    <p:cSldViewPr snapToGrid="0" snapToObjects="1">
      <p:cViewPr varScale="1">
        <p:scale>
          <a:sx n="160" d="100"/>
          <a:sy n="160" d="100"/>
        </p:scale>
        <p:origin x="776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5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2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6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69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8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9/29/25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9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9/29/25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2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9/29/25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0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9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99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9/29/25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42900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34290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34290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indent="-34290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003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861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seeingstatistics.com/seeingTour/normal/shape3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/>
          <a:p>
            <a:pPr marL="0" lvl="0" indent="0">
              <a:buNone/>
            </a:pPr>
            <a:r>
              <a:t>MANE 3332.01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Poisson Practice Problems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Poisson Example</a:t>
            </a:r>
          </a:p>
        </p:txBody>
      </p:sp>
      <p:pic>
        <p:nvPicPr>
          <p:cNvPr id="3" name="Picture 1" descr="images/poisson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454400" y="1193800"/>
            <a:ext cx="2235200" cy="288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" y="40767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image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/>
          <a:p>
            <a:pPr marL="0" lvl="0" indent="0">
              <a:buNone/>
            </a:pPr>
            <a:r>
              <a:t>Chapter 4 Content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Continuous Random Variable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The </a:t>
            </a:r>
            <a:r>
              <a:rPr b="1"/>
              <a:t>probability distribution</a:t>
            </a:r>
            <a:r>
              <a:t> of a random variable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𝑋</m:t>
                </m:r>
              </m:oMath>
            </a14:m>
            <a:r>
              <a:t> is a description of the set of probabilities associated with the possible values of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𝑋</m:t>
                </m:r>
              </m:oMath>
            </a14:m>
            <a:endParaRPr/>
          </a:p>
          <a:p>
            <a:pPr lvl="0"/>
            <a:r>
              <a:t>Density functions are commonly used in engineering to describe physical systems.</a:t>
            </a:r>
          </a:p>
          <a:p>
            <a:pPr lvl="0"/>
            <a:r>
              <a:t>A </a:t>
            </a:r>
            <a:r>
              <a:rPr b="1"/>
              <a:t>probability density function</a:t>
            </a:r>
            <a:r>
              <a:t>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𝑓</m:t>
                </m:r>
                <m:d>
                  <m:dPr>
                    <m:ctrlPr>
                      <a:rPr i="1"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e>
                </m:d>
              </m:oMath>
            </a14:m>
            <a:r>
              <a:t> can be used to describe the probability distribution of a continuous random variable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Probability Density Function</a:t>
            </a:r>
          </a:p>
          <a:p>
            <a:pPr lvl="0"/>
            <a:r>
              <a:t>Notice the difference from a discrete random variable</a:t>
            </a:r>
          </a:p>
          <a:p>
            <a:pPr lvl="0"/>
            <a:r>
              <a:t>The formal definition of a probability density function is a function such that</a:t>
            </a:r>
          </a:p>
          <a:p>
            <a:pPr marL="685800" lvl="1" indent="-342900">
              <a:buAutoNum type="arabicPeriod"/>
            </a:pP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𝑓</m:t>
                </m:r>
                <m:d>
                  <m:dPr>
                    <m:ctrlPr>
                      <a:rPr i="1"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e>
                </m:d>
                <m:r>
                  <a:rPr>
                    <a:latin typeface="Cambria Math" panose="02040503050406030204" pitchFamily="18" charset="0"/>
                  </a:rPr>
                  <m:t>≥0</m:t>
                </m:r>
              </m:oMath>
            </a14:m>
            <a:endParaRPr/>
          </a:p>
          <a:p>
            <a:pPr marL="685800" lvl="1" indent="-342900">
              <a:buAutoNum type="arabicPeriod"/>
            </a:pPr>
            <a14:m xmlns:a14="http://schemas.microsoft.com/office/drawing/2010/main">
              <m:oMath xmlns:m="http://schemas.openxmlformats.org/officeDocument/2006/math">
                <m:nary>
                  <m:naryPr>
                    <m:limLoc m:val="subSup"/>
                    <m:ctrlPr>
                      <a:rPr>
                        <a:latin typeface="Cambria Math" panose="02040503050406030204" pitchFamily="18" charset="0"/>
                      </a:rPr>
                    </m:ctrlPr>
                  </m:naryPr>
                  <m:sub>
                    <m:r>
                      <a:rPr>
                        <a:latin typeface="Cambria Math" panose="02040503050406030204" pitchFamily="18" charset="0"/>
                      </a:rPr>
                      <m:t>−∞</m:t>
                    </m:r>
                  </m:sub>
                  <m:sup>
                    <m:r>
                      <a:rPr>
                        <a:latin typeface="Cambria Math" panose="02040503050406030204" pitchFamily="18" charset="0"/>
                      </a:rPr>
                      <m:t>∞</m:t>
                    </m:r>
                  </m:sup>
                  <m:e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e>
                </m:nary>
                <m:d>
                  <m:dPr>
                    <m:ctrlPr>
                      <a:rPr i="1"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e>
                </m:d>
                <m:r>
                  <a:rPr>
                    <a:latin typeface="Cambria Math" panose="02040503050406030204" pitchFamily="18" charset="0"/>
                  </a:rPr>
                  <m:t> </m:t>
                </m:r>
                <m:r>
                  <a:rPr>
                    <a:latin typeface="Cambria Math" panose="02040503050406030204" pitchFamily="18" charset="0"/>
                  </a:rPr>
                  <m:t>𝑑𝑥</m:t>
                </m:r>
                <m:r>
                  <a:rPr>
                    <a:latin typeface="Cambria Math" panose="02040503050406030204" pitchFamily="18" charset="0"/>
                  </a:rPr>
                  <m:t>=1</m:t>
                </m:r>
              </m:oMath>
            </a14:m>
            <a:endParaRPr/>
          </a:p>
          <a:p>
            <a:pPr marL="685800" lvl="1" indent="-342900">
              <a:buAutoNum type="arabicPeriod"/>
            </a:pP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𝑃</m:t>
                </m:r>
                <m:d>
                  <m:dPr>
                    <m:ctrlPr>
                      <a:rPr i="1"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≤</m:t>
                    </m:r>
                    <m:r>
                      <a:rPr>
                        <a:latin typeface="Cambria Math" panose="02040503050406030204" pitchFamily="18" charset="0"/>
                      </a:rPr>
                      <m:t>𝑋</m:t>
                    </m:r>
                    <m:r>
                      <a:rPr>
                        <a:latin typeface="Cambria Math" panose="02040503050406030204" pitchFamily="18" charset="0"/>
                      </a:rPr>
                      <m:t>≤</m:t>
                    </m:r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e>
                </m:d>
                <m:r>
                  <a:rPr>
                    <a:latin typeface="Cambria Math" panose="02040503050406030204" pitchFamily="18" charset="0"/>
                  </a:rPr>
                  <m:t>=</m:t>
                </m:r>
                <m:nary>
                  <m:naryPr>
                    <m:limLoc m:val="subSup"/>
                    <m:ctrlPr>
                      <a:rPr i="1">
                        <a:latin typeface="Cambria Math" panose="02040503050406030204" pitchFamily="18" charset="0"/>
                      </a:rPr>
                    </m:ctrlPr>
                  </m:naryPr>
                  <m:sub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sub>
                  <m:sup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sup>
                  <m:e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e>
                </m:nary>
                <m:d>
                  <m:dPr>
                    <m:ctrlPr>
                      <a:rPr i="1"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e>
                </m:d>
                <m:r>
                  <a:rPr>
                    <a:latin typeface="Cambria Math" panose="02040503050406030204" pitchFamily="18" charset="0"/>
                  </a:rPr>
                  <m:t> </m:t>
                </m:r>
                <m:r>
                  <a:rPr>
                    <a:latin typeface="Cambria Math" panose="02040503050406030204" pitchFamily="18" charset="0"/>
                  </a:rPr>
                  <m:t>𝑑𝑥</m:t>
                </m:r>
              </m:oMath>
            </a14:m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Probability Density Function</a:t>
            </a:r>
          </a:p>
          <a:p>
            <a:pPr lvl="0"/>
            <a:r>
              <a:t>Any interesting property of continuous random variables is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m>
                    <m:mPr>
                      <m:plcHide m:val="on"/>
                      <m:mcs>
                        <m:mc>
                          <m:mcPr>
                            <m:count m:val="3"/>
                            <m:mcJc m:val="center"/>
                          </m:mcPr>
                        </m:mc>
                      </m:mcs>
                      <m:ctrlPr>
                        <a:rPr>
                          <a:latin typeface="Cambria Math" panose="02040503050406030204" pitchFamily="18" charset="0"/>
                        </a:rPr>
                      </m:ctrlPr>
                    </m:mPr>
                    <m:m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≤</m:t>
                            </m:r>
                            <m:sSub>
                              <m:sSub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=</m:t>
                        </m:r>
                      </m: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≤</m:t>
                            </m:r>
                            <m:sSub>
                              <m:sSub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&lt;</m:t>
                            </m:r>
                            <m:sSub>
                              <m:sSub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mr>
                    <m:mr>
                      <m:e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=</m:t>
                        </m:r>
                      </m: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&lt;</m:t>
                            </m:r>
                            <m:sSub>
                              <m:sSub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mr>
                  </m:m>
                </m:oMath>
              </m:oMathPara>
            </a14:m>
            <a:endParaRPr/>
          </a:p>
          <a:p>
            <a:pPr lvl="0"/>
            <a:r>
              <a:t>Does not apply to discrete random variables</a:t>
            </a:r>
          </a:p>
          <a:p>
            <a:pPr lvl="0"/>
            <a:r>
              <a:t>Explanation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Cumulative Distribution Function</a:t>
            </a:r>
          </a:p>
          <a:p>
            <a:pPr marL="0" lvl="0" indent="0">
              <a:buNone/>
            </a:pPr>
            <a:r>
              <a:t>The cumulative distribution function for a continuous random variable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𝑋</m:t>
                </m:r>
              </m:oMath>
            </a14:m>
            <a:r>
              <a:t> is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a:rPr>
                      <a:latin typeface="Cambria Math" panose="02040503050406030204" pitchFamily="18" charset="0"/>
                    </a:rPr>
                    <m:t>𝐹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</m:e>
                  </m:d>
                  <m:r>
                    <a:rPr>
                      <a:latin typeface="Cambria Math" panose="02040503050406030204" pitchFamily="18" charset="0"/>
                    </a:rPr>
                    <m:t>=</m:t>
                  </m:r>
                  <m:r>
                    <a:rPr>
                      <a:latin typeface="Cambria Math" panose="02040503050406030204" pitchFamily="18" charset="0"/>
                    </a:rPr>
                    <m:t>𝑃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</m:e>
                  </m:d>
                  <m:r>
                    <a:rPr>
                      <a:latin typeface="Cambria Math" panose="02040503050406030204" pitchFamily="18" charset="0"/>
                    </a:rPr>
                    <m:t>=</m:t>
                  </m:r>
                  <m:nary>
                    <m:naryPr>
                      <m:limLoc m:val="subSup"/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naryPr>
                    <m:sub>
                      <m:r>
                        <a:rPr>
                          <a:latin typeface="Cambria Math" panose="02040503050406030204" pitchFamily="18" charset="0"/>
                        </a:rPr>
                        <m:t>−∞</m:t>
                      </m:r>
                    </m:sub>
                    <m:sup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</m:sup>
                    <m:e>
                      <m:r>
                        <a:rPr>
                          <a:latin typeface="Cambria Math" panose="02040503050406030204" pitchFamily="18" charset="0"/>
                        </a:rPr>
                        <m:t>𝑓</m:t>
                      </m:r>
                    </m:e>
                  </m:nary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𝑦</m:t>
                      </m:r>
                    </m:e>
                  </m:d>
                  <m:r>
                    <a:rPr>
                      <a:latin typeface="Cambria Math" panose="02040503050406030204" pitchFamily="18" charset="0"/>
                    </a:rPr>
                    <m:t> </m:t>
                  </m:r>
                  <m:r>
                    <a:rPr>
                      <a:latin typeface="Cambria Math" panose="02040503050406030204" pitchFamily="18" charset="0"/>
                    </a:rPr>
                    <m:t>𝑑𝑦</m:t>
                  </m:r>
                </m:oMath>
              </m:oMathPara>
            </a14:m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lvl="0" indent="0">
                  <a:spcBef>
                    <a:spcPts val="3000"/>
                  </a:spcBef>
                  <a:buNone/>
                </a:pPr>
                <a:r>
                  <a:rPr b="1"/>
                  <a:t>Mean and Variance of a Continuous Random Variable</a:t>
                </a:r>
              </a:p>
              <a:p>
                <a:pPr lvl="0"/>
                <a:r>
                  <a:t>The mean value of a continuous random variable is defined to be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a:rPr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/>
              </a:p>
              <a:p>
                <a:pPr lvl="0"/>
                <a:r>
                  <a:t>The variance of a continuous random variable is defined to be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p>
                              <m:sSupPr>
                                <m:ctrlPr>
                                  <a:rPr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𝑉</m:t>
                            </m:r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  <m:r>
                              <a:rPr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𝐸</m:t>
                            </m:r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mr>
                        <m:mr>
                          <m:e/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>
                            <m:nary>
                              <m:naryPr>
                                <m:limLoc m:val="subSup"/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−∞</m:t>
                                </m:r>
                              </m:sub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𝑑𝑥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=</m:t>
                            </m:r>
                            <m:nary>
                              <m:naryPr>
                                <m:limLoc m:val="subSup"/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−∞</m:t>
                                </m:r>
                              </m:sub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𝑑𝑥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mr>
                      </m:m>
                    </m:oMath>
                  </m:oMathPara>
                </a14:m>
                <a:endParaRPr/>
              </a:p>
              <a:p>
                <a:pPr lvl="0"/>
                <a:r>
                  <a:t>The standard deviation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t> is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rad>
                    </m:oMath>
                  </m:oMathPara>
                </a14:m>
                <a:endParaRPr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2" t="-20522" b="-30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Continuous Uniform Distribution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lvl="0" indent="0">
                  <a:buNone/>
                </a:pPr>
                <a:r>
                  <a:t>The continuous uniform distribution is the analog of the discrete uniform distribution in that all outcomes are equally likely to occur</a:t>
                </a:r>
              </a:p>
              <a:p>
                <a:pPr lvl="0"/>
                <a:r>
                  <a:t>A continuous uniform distribution for the random variable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t> has a probability density function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,  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/>
              </a:p>
              <a:p>
                <a:pPr lvl="0"/>
                <a:r>
                  <a:t>The mean of the uniform distribution is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/>
              </a:p>
              <a:p>
                <a:pPr lvl="0"/>
                <a:r>
                  <a:t>The variance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t> is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2" t="-2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Uniform Problem 4.1.6</a:t>
            </a:r>
          </a:p>
          <a:p>
            <a:pPr lvl="0"/>
            <a:r>
              <a:t>See page P-25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/>
          <a:p>
            <a:pPr marL="0" lvl="0" indent="0">
              <a:buNone/>
            </a:pPr>
            <a:r>
              <a:t>Lecture 9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The Normal Distribution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lvl="0"/>
                <a:r>
                  <a:t>The normal distribution is the most widely used and important distribution in statistics.</a:t>
                </a:r>
              </a:p>
              <a:p>
                <a:pPr lvl="0"/>
                <a:r>
                  <a:t>You must master this!</a:t>
                </a:r>
              </a:p>
              <a:p>
                <a:pPr lvl="0"/>
                <a:r>
                  <a:t>A random variable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t> with probability density function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  <m:r>
                            <a:rPr>
                              <a:latin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  </m:t>
                      </m:r>
                      <m:r>
                        <m:rPr>
                          <m:nor/>
                        </m:rPr>
                        <a:rPr/>
                        <m:t>for</m:t>
                      </m:r>
                    </m:oMath>
                  </m:oMathPara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/>
                        <m:t> </m:t>
                      </m:r>
                      <m:r>
                        <a:rPr>
                          <a:latin typeface="Cambria Math" panose="02040503050406030204" pitchFamily="18" charset="0"/>
                        </a:rPr>
                        <m:t>−∞&lt;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>
                          <a:latin typeface="Cambria Math" panose="02040503050406030204" pitchFamily="18" charset="0"/>
                        </a:rPr>
                        <m:t>&lt;∞</m:t>
                      </m:r>
                    </m:oMath>
                  </m:oMathPara>
                </a14:m>
                <a:endParaRPr/>
              </a:p>
              <a:p>
                <a:pPr marL="0" lvl="0" indent="0">
                  <a:buNone/>
                </a:pPr>
                <a:r>
                  <a:t>has a </a:t>
                </a:r>
                <a:r>
                  <a:rPr b="1"/>
                  <a:t>normal distribution</a:t>
                </a:r>
                <a:r>
                  <a:t> with parameters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t> where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−∞&lt;</m:t>
                    </m:r>
                    <m:r>
                      <a:rPr>
                        <a:latin typeface="Cambria Math" panose="02040503050406030204" pitchFamily="18" charset="0"/>
                      </a:rPr>
                      <m:t>𝜇</m:t>
                    </m:r>
                    <m:r>
                      <a:rPr>
                        <a:latin typeface="Cambria Math" panose="02040503050406030204" pitchFamily="18" charset="0"/>
                      </a:rPr>
                      <m:t>&lt;∞</m:t>
                    </m:r>
                  </m:oMath>
                </a14:m>
                <a:r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𝜎</m:t>
                    </m:r>
                    <m:r>
                      <a:rPr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/>
              </a:p>
              <a:p>
                <a:pPr lvl="0"/>
                <a:r>
                  <a:t>The normal distribution with parameters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t> is denoted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/>
              </a:p>
              <a:p>
                <a:pPr lvl="0"/>
                <a:r>
                  <a:t>An interesting web-site is </a:t>
                </a:r>
                <a:r>
                  <a:rPr>
                    <a:hlinkClick r:id="rId2"/>
                  </a:rPr>
                  <a:t>http://www.seeingstatistics.com/seeingTour/normal/shape3.html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63" t="-2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Mean and Variance of the Normal Distribution</a:t>
            </a:r>
          </a:p>
          <a:p>
            <a:pPr lvl="0"/>
            <a:r>
              <a:t>The mean of the normal distribution with parameters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𝜇</m:t>
                </m:r>
              </m:oMath>
            </a14:m>
            <a:r>
              <a:t> and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𝜎</m:t>
                </m:r>
              </m:oMath>
            </a14:m>
            <a:r>
              <a:t> is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a:rPr>
                      <a:latin typeface="Cambria Math" panose="02040503050406030204" pitchFamily="18" charset="0"/>
                    </a:rPr>
                    <m:t>𝐸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𝑋</m:t>
                      </m:r>
                    </m:e>
                  </m:d>
                  <m:r>
                    <a:rPr>
                      <a:latin typeface="Cambria Math" panose="02040503050406030204" pitchFamily="18" charset="0"/>
                    </a:rPr>
                    <m:t>=</m:t>
                  </m:r>
                  <m:r>
                    <a:rPr>
                      <a:latin typeface="Cambria Math" panose="02040503050406030204" pitchFamily="18" charset="0"/>
                    </a:rPr>
                    <m:t>𝜇</m:t>
                  </m:r>
                </m:oMath>
              </m:oMathPara>
            </a14:m>
            <a:endParaRPr/>
          </a:p>
          <a:p>
            <a:pPr lvl="0"/>
            <a:r>
              <a:t>The variance of the normal distribution with parameters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𝜇</m:t>
                </m:r>
              </m:oMath>
            </a14:m>
            <a:r>
              <a:t> and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𝜎</m:t>
                </m:r>
              </m:oMath>
            </a14:m>
            <a:r>
              <a:t> is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a:rPr>
                      <a:latin typeface="Cambria Math" panose="02040503050406030204" pitchFamily="18" charset="0"/>
                    </a:rPr>
                    <m:t>𝑉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𝑋</m:t>
                      </m:r>
                    </m:e>
                  </m:d>
                  <m:r>
                    <a:rPr>
                      <a:latin typeface="Cambria Math" panose="02040503050406030204" pitchFamily="18" charset="0"/>
                    </a:rPr>
                    <m:t>=</m:t>
                  </m:r>
                  <m:sSup>
                    <m:sSup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>
                          <a:latin typeface="Cambria Math" panose="02040503050406030204" pitchFamily="18" charset="0"/>
                        </a:rPr>
                        <m:t>𝜎</m:t>
                      </m:r>
                    </m:e>
                    <m:sup>
                      <m:r>
                        <a:rPr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</m:oMath>
              </m:oMathPara>
            </a14:m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Central Limit Theorem</a:t>
            </a:r>
          </a:p>
          <a:p>
            <a:pPr lvl="0"/>
            <a:r>
              <a:t>Brief introduction</a:t>
            </a:r>
          </a:p>
          <a:p>
            <a:pPr lvl="0"/>
            <a:r>
              <a:t>States that the distribution of the average of independent random variables will tend towards a normal distribution as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𝑛</m:t>
                </m:r>
              </m:oMath>
            </a14:m>
            <a:r>
              <a:t> gets large</a:t>
            </a:r>
          </a:p>
          <a:p>
            <a:pPr lvl="0"/>
            <a:r>
              <a:t>More details later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lvl="0" indent="0">
                  <a:spcBef>
                    <a:spcPts val="3000"/>
                  </a:spcBef>
                  <a:buNone/>
                </a:pPr>
                <a:r>
                  <a:rPr b="1"/>
                  <a:t>Calculating Normal Probabilities</a:t>
                </a:r>
              </a:p>
              <a:p>
                <a:pPr lvl="0"/>
                <a:r>
                  <a:t>Is somewhat complicated</a:t>
                </a:r>
              </a:p>
              <a:p>
                <a:pPr lvl="0"/>
                <a:r>
                  <a:t>The difficulty is </a:t>
                </a:r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nary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 </m:t>
                    </m:r>
                    <m:r>
                      <a:rPr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t> does not have a closed form solution</a:t>
                </a:r>
              </a:p>
              <a:p>
                <a:pPr lvl="0"/>
                <a:r>
                  <a:t>Probabilities must be found by numerical techniques (tabled values)</a:t>
                </a:r>
              </a:p>
              <a:p>
                <a:pPr lvl="0"/>
                <a:r>
                  <a:t>It is very helpful to draw a sketch of the desired probabilities (I require this)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2239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The Standard Normal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A normal random variable with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𝜇</m:t>
                </m:r>
                <m:r>
                  <a:rPr>
                    <a:latin typeface="Cambria Math" panose="02040503050406030204" pitchFamily="18" charset="0"/>
                  </a:rPr>
                  <m:t>=0</m:t>
                </m:r>
              </m:oMath>
            </a14:m>
            <a:r>
              <a:t> and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𝜎</m:t>
                </m:r>
                <m:r>
                  <a:rPr>
                    <a:latin typeface="Cambria Math" panose="02040503050406030204" pitchFamily="18" charset="0"/>
                  </a:rPr>
                  <m:t>=1</m:t>
                </m:r>
              </m:oMath>
            </a14:m>
            <a:r>
              <a:t> is called a </a:t>
            </a:r>
            <a:r>
              <a:rPr b="1"/>
              <a:t>standard normal</a:t>
            </a:r>
            <a:r>
              <a:t> random variable</a:t>
            </a:r>
          </a:p>
          <a:p>
            <a:pPr lvl="0"/>
            <a:r>
              <a:t>A standard normal random variable is denoted as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𝑧</m:t>
                </m:r>
              </m:oMath>
            </a14:m>
            <a:endParaRPr/>
          </a:p>
          <a:p>
            <a:pPr lvl="0"/>
            <a:r>
              <a:t>The cumulative distribution function for a standard normal is defined to be the function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a:rPr>
                      <a:latin typeface="Cambria Math" panose="02040503050406030204" pitchFamily="18" charset="0"/>
                    </a:rPr>
                    <m:t>𝛷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𝑧</m:t>
                      </m:r>
                    </m:e>
                  </m:d>
                  <m:r>
                    <a:rPr>
                      <a:latin typeface="Cambria Math" panose="02040503050406030204" pitchFamily="18" charset="0"/>
                    </a:rPr>
                    <m:t>=</m:t>
                  </m:r>
                  <m:r>
                    <a:rPr>
                      <a:latin typeface="Cambria Math" panose="02040503050406030204" pitchFamily="18" charset="0"/>
                    </a:rPr>
                    <m:t>𝑃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𝑧</m:t>
                      </m:r>
                    </m:e>
                  </m:d>
                </m:oMath>
              </m:oMathPara>
            </a14:m>
            <a:endParaRPr/>
          </a:p>
          <a:p>
            <a:pPr lvl="0"/>
            <a:r>
              <a:t>These probabilities are contained in Appendix Table III on pages A-8 and A-9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Cumulative Standard Normal Distribution</a:t>
            </a:r>
          </a:p>
        </p:txBody>
      </p:sp>
      <p:pic>
        <p:nvPicPr>
          <p:cNvPr id="2" name="Picture 1" descr="images/negStdNormal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686300" y="203200"/>
            <a:ext cx="2857500" cy="3873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/>
          <p:nvPr/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page A-8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Cumulative Standard Normal Distribution</a:t>
            </a:r>
          </a:p>
        </p:txBody>
      </p:sp>
      <p:pic>
        <p:nvPicPr>
          <p:cNvPr id="2" name="Picture 1" descr="images/posStdNormal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699000" y="203200"/>
            <a:ext cx="2844800" cy="3873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/>
          <p:nvPr/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page A-9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Standard Normal Problem</a:t>
            </a:r>
          </a:p>
        </p:txBody>
      </p:sp>
      <p:pic>
        <p:nvPicPr>
          <p:cNvPr id="2" name="Picture 1" descr="images/stdNormalProblem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901700"/>
            <a:ext cx="5105400" cy="24638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/>
          <p:nvPr/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image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Standard Normal Practice Problems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Standardizing (the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𝑧</m:t>
                </m:r>
              </m:oMath>
            </a14:m>
            <a:r>
              <a:t>-transform)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Suppose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𝑋</m:t>
                </m:r>
              </m:oMath>
            </a14:m>
            <a:r>
              <a:t> is a normal random variable with mean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𝜇</m:t>
                </m:r>
              </m:oMath>
            </a14:m>
            <a:r>
              <a:t> and variance </a:t>
            </a:r>
            <a14:m xmlns:a14="http://schemas.microsoft.com/office/drawing/2010/main">
              <m:oMath xmlns:m="http://schemas.openxmlformats.org/officeDocument/2006/math">
                <m:sSup>
                  <m:sSupPr>
                    <m:ctrlPr>
                      <a:rPr>
                        <a:latin typeface="Cambria Math" panose="02040503050406030204" pitchFamily="18" charset="0"/>
                      </a:rPr>
                    </m:ctrlPr>
                  </m:sSupPr>
                  <m:e>
                    <m:r>
                      <a:rPr>
                        <a:latin typeface="Cambria Math" panose="02040503050406030204" pitchFamily="18" charset="0"/>
                      </a:rPr>
                      <m:t>𝜎</m:t>
                    </m:r>
                  </m:e>
                  <m:sup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</m:oMath>
            </a14:m>
            <a:endParaRPr/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a:rPr>
                      <a:latin typeface="Cambria Math" panose="02040503050406030204" pitchFamily="18" charset="0"/>
                    </a:rPr>
                    <m:t>𝑃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</m:e>
                  </m:d>
                  <m:r>
                    <a:rPr>
                      <a:latin typeface="Cambria Math" panose="02040503050406030204" pitchFamily="18" charset="0"/>
                    </a:rPr>
                    <m:t>=</m:t>
                  </m:r>
                  <m:r>
                    <a:rPr>
                      <a:latin typeface="Cambria Math" panose="02040503050406030204" pitchFamily="18" charset="0"/>
                    </a:rPr>
                    <m:t>𝑃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</m:e>
                  </m:d>
                  <m:r>
                    <a:rPr>
                      <a:latin typeface="Cambria Math" panose="02040503050406030204" pitchFamily="18" charset="0"/>
                    </a:rPr>
                    <m:t>=</m:t>
                  </m:r>
                  <m:r>
                    <a:rPr>
                      <a:latin typeface="Cambria Math" panose="02040503050406030204" pitchFamily="18" charset="0"/>
                    </a:rPr>
                    <m:t>𝑃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𝑧</m:t>
                      </m:r>
                    </m:e>
                  </m:d>
                </m:oMath>
              </m:oMathPara>
            </a14:m>
            <a:endParaRPr/>
          </a:p>
          <a:p>
            <a:pPr lvl="0"/>
            <a:r>
              <a:t>The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𝑧</m:t>
                </m:r>
              </m:oMath>
            </a14:m>
            <a:r>
              <a:t>-value is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𝑧</m:t>
                </m:r>
                <m:r>
                  <a:rPr>
                    <a:latin typeface="Cambria Math" panose="02040503050406030204" pitchFamily="18" charset="0"/>
                  </a:rPr>
                  <m:t>=</m:t>
                </m:r>
                <m:d>
                  <m:dPr>
                    <m:ctrlPr>
                      <a:rPr i="1"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𝜇</m:t>
                    </m:r>
                  </m:e>
                </m:d>
                <m:r>
                  <a:rPr>
                    <a:latin typeface="Cambria Math" panose="02040503050406030204" pitchFamily="18" charset="0"/>
                  </a:rPr>
                  <m:t>/</m:t>
                </m:r>
                <m:r>
                  <a:rPr>
                    <a:latin typeface="Cambria Math" panose="02040503050406030204" pitchFamily="18" charset="0"/>
                  </a:rPr>
                  <m:t>𝜎</m:t>
                </m:r>
              </m:oMath>
            </a14:m>
            <a:endParaRPr/>
          </a:p>
          <a:p>
            <a:pPr lvl="0"/>
            <a:r>
              <a:t>Result allows the standard normal tables to be used to calculate probabilities for any normal distribution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Complete Chapter 3 lectures</a:t>
            </a:r>
          </a:p>
          <a:p>
            <a:pPr lvl="0"/>
            <a:r>
              <a:t>Start Chapter 4 lectures</a:t>
            </a:r>
          </a:p>
          <a:p>
            <a:pPr lvl="0"/>
            <a:r>
              <a:t>Binomial Quiz (assigned 9/25/2025, due 9/30/2025)</a:t>
            </a:r>
          </a:p>
          <a:p>
            <a:pPr lvl="0"/>
            <a:r>
              <a:t>Poisson Practice Problems (assigned 9/30/2025, due 10/2/2025)</a:t>
            </a:r>
          </a:p>
          <a:p>
            <a:pPr lvl="0"/>
            <a:r>
              <a:t>Schedule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Normal Probability Problem</a:t>
            </a:r>
          </a:p>
        </p:txBody>
      </p:sp>
      <p:pic>
        <p:nvPicPr>
          <p:cNvPr id="3" name="Picture 1" descr="images/normalProblem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231900" y="1193800"/>
            <a:ext cx="6692900" cy="288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" y="40767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image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Normal Practice Problems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lvl="0" indent="0">
                  <a:spcBef>
                    <a:spcPts val="3000"/>
                  </a:spcBef>
                  <a:buNone/>
                </a:pPr>
                <a:r>
                  <a:rPr b="1"/>
                  <a:t>Normal Approximation to the Binomial Distribution</a:t>
                </a:r>
              </a:p>
              <a:p>
                <a:pPr lvl="0"/>
                <a:r>
                  <a:t>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t> is a binomial random variable,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𝑛𝑝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𝑛𝑝</m:t>
                              </m:r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e>
                          </m:rad>
                        </m:den>
                      </m:f>
                    </m:oMath>
                  </m:oMathPara>
                </a14:m>
                <a:endParaRPr/>
              </a:p>
              <a:p>
                <a:pPr marL="0" lvl="0" indent="0">
                  <a:buNone/>
                </a:pPr>
                <a:r>
                  <a:t>is approximately a standard normal random variable. Consequently, probabilities computed from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t> can be used to approximate probabilities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/>
              </a:p>
              <a:p>
                <a:pPr lvl="0"/>
                <a:r>
                  <a:t>Usually holds when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𝑛𝑝</m:t>
                      </m:r>
                      <m:r>
                        <a:rPr>
                          <a:latin typeface="Cambria Math" panose="02040503050406030204" pitchFamily="18" charset="0"/>
                        </a:rPr>
                        <m:t>&gt;5  </m:t>
                      </m:r>
                      <m:r>
                        <m:rPr>
                          <m:nor/>
                        </m:rPr>
                        <a:rPr/>
                        <m:t> </m:t>
                      </m:r>
                      <m:r>
                        <m:rPr>
                          <m:nor/>
                        </m:rPr>
                        <a:rPr/>
                        <m:t>and</m:t>
                      </m:r>
                      <m:r>
                        <m:rPr>
                          <m:nor/>
                        </m:rPr>
                        <a:rPr/>
                        <m:t> 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&gt;5</m:t>
                      </m:r>
                    </m:oMath>
                  </m:oMathPara>
                </a14:m>
                <a:endParaRPr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2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Problem</a:t>
            </a:r>
          </a:p>
        </p:txBody>
      </p:sp>
      <p:pic>
        <p:nvPicPr>
          <p:cNvPr id="2" name="Picture 1" descr="images/binProblem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1066800"/>
            <a:ext cx="5105400" cy="21463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5" name="TextBox 3"/>
          <p:cNvSpPr txBox="1"/>
          <p:nvPr/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How good are the approximations?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Normal Approximation - Figure</a:t>
            </a:r>
          </a:p>
        </p:txBody>
      </p:sp>
      <p:pic>
        <p:nvPicPr>
          <p:cNvPr id="2" name="Picture 1" descr="images/binApprox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838200"/>
            <a:ext cx="5105400" cy="2603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/>
          <p:nvPr/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image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Rework Problem using Continuity Correction Factor</a:t>
            </a:r>
          </a:p>
          <a:p>
            <a:pPr lvl="0"/>
            <a:r>
              <a:t>Are the approximations improved?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Normal Approximation to the Poisson Distribution</a:t>
            </a:r>
          </a:p>
          <a:p>
            <a:pPr lvl="0"/>
            <a:r>
              <a:t>If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𝑋</m:t>
                </m:r>
              </m:oMath>
            </a14:m>
            <a:r>
              <a:t> is a Poisson random variable with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𝐸</m:t>
                </m:r>
                <m:d>
                  <m:dPr>
                    <m:ctrlPr>
                      <a:rPr i="1"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>
                        <a:latin typeface="Cambria Math" panose="02040503050406030204" pitchFamily="18" charset="0"/>
                      </a:rPr>
                      <m:t>𝑋</m:t>
                    </m:r>
                  </m:e>
                </m:d>
                <m:r>
                  <a:rPr>
                    <a:latin typeface="Cambria Math" panose="02040503050406030204" pitchFamily="18" charset="0"/>
                  </a:rPr>
                  <m:t>=</m:t>
                </m:r>
                <m:r>
                  <a:rPr>
                    <a:latin typeface="Cambria Math" panose="02040503050406030204" pitchFamily="18" charset="0"/>
                  </a:rPr>
                  <m:t>𝜆</m:t>
                </m:r>
              </m:oMath>
            </a14:m>
            <a:r>
              <a:t> and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𝑉</m:t>
                </m:r>
                <m:d>
                  <m:dPr>
                    <m:ctrlPr>
                      <a:rPr i="1"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>
                        <a:latin typeface="Cambria Math" panose="02040503050406030204" pitchFamily="18" charset="0"/>
                      </a:rPr>
                      <m:t>𝑋</m:t>
                    </m:r>
                  </m:e>
                </m:d>
                <m:r>
                  <a:rPr>
                    <a:latin typeface="Cambria Math" panose="02040503050406030204" pitchFamily="18" charset="0"/>
                  </a:rPr>
                  <m:t>=</m:t>
                </m:r>
                <m:r>
                  <a:rPr>
                    <a:latin typeface="Cambria Math" panose="02040503050406030204" pitchFamily="18" charset="0"/>
                  </a:rPr>
                  <m:t>𝜆</m:t>
                </m:r>
              </m:oMath>
            </a14:m>
            <a:r>
              <a:t>,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a:rPr>
                      <a:latin typeface="Cambria Math" panose="02040503050406030204" pitchFamily="18" charset="0"/>
                    </a:rPr>
                    <m:t>𝑍</m:t>
                  </m:r>
                  <m:r>
                    <a:rPr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𝜆</m:t>
                      </m:r>
                    </m:num>
                    <m:den>
                      <m:rad>
                        <m:radPr>
                          <m:degHide m:val="on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rad>
                    </m:den>
                  </m:f>
                </m:oMath>
              </m:oMathPara>
            </a14:m>
            <a:endParaRPr/>
          </a:p>
          <a:p>
            <a:pPr marL="0" lvl="0" indent="0">
              <a:buNone/>
            </a:pPr>
            <a:r>
              <a:t>is approximately a standard normal random variable.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Exponential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dirty="0"/>
              <a:t>The exponential distribution is widely used in the area of reliability and life-test data.</a:t>
            </a:r>
          </a:p>
          <a:p>
            <a:pPr lvl="0"/>
            <a:r>
              <a:rPr dirty="0" err="1"/>
              <a:t>Ostle</a:t>
            </a:r>
            <a:r>
              <a:rPr dirty="0"/>
              <a:t>, et. al. (1996) list the following applications of the exponential distribution</a:t>
            </a:r>
          </a:p>
          <a:p>
            <a:pPr lvl="1"/>
            <a:r>
              <a:rPr dirty="0"/>
              <a:t>the number of feet between two consecutive erroneous records on a computer tape,</a:t>
            </a:r>
          </a:p>
          <a:p>
            <a:pPr lvl="1"/>
            <a:r>
              <a:rPr dirty="0"/>
              <a:t>the lifetime of a component of a particular device,</a:t>
            </a:r>
          </a:p>
          <a:p>
            <a:pPr lvl="1"/>
            <a:r>
              <a:rPr dirty="0"/>
              <a:t>the length of a life of a radioactive material and</a:t>
            </a:r>
          </a:p>
          <a:p>
            <a:pPr lvl="1"/>
            <a:r>
              <a:rPr dirty="0"/>
              <a:t>the time to the next customer service call at a service desk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lvl="0" indent="0">
                  <a:spcBef>
                    <a:spcPts val="3000"/>
                  </a:spcBef>
                  <a:buNone/>
                </a:pPr>
                <a:r>
                  <a:rPr b="1" dirty="0"/>
                  <a:t>Exponential Distribution</a:t>
                </a:r>
              </a:p>
              <a:p>
                <a:pPr lvl="0"/>
                <a:r>
                  <a:rPr dirty="0"/>
                  <a:t>The PDF for an exponential distribution with parameter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𝜆</m:t>
                    </m:r>
                    <m:r>
                      <a:rPr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dirty="0"/>
                  <a:t> is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𝜆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,  </m:t>
                      </m:r>
                      <m:r>
                        <m:rPr>
                          <m:nor/>
                        </m:rPr>
                        <a:rPr/>
                        <m:t> </m:t>
                      </m:r>
                      <m:r>
                        <m:rPr>
                          <m:nor/>
                        </m:rPr>
                        <a:rPr/>
                        <m:t>for</m:t>
                      </m:r>
                      <m:r>
                        <m:rPr>
                          <m:nor/>
                        </m:rPr>
                        <a:rPr/>
                        <m:t> </m:t>
                      </m:r>
                      <m:r>
                        <a:rPr>
                          <a:latin typeface="Cambria Math" panose="02040503050406030204" pitchFamily="18" charset="0"/>
                        </a:rPr>
                        <m:t>0≤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>
                          <a:latin typeface="Cambria Math" panose="02040503050406030204" pitchFamily="18" charset="0"/>
                        </a:rPr>
                        <m:t>&lt;∞</m:t>
                      </m:r>
                    </m:oMath>
                  </m:oMathPara>
                </a14:m>
                <a:endParaRPr dirty="0"/>
              </a:p>
              <a:p>
                <a:pPr lvl="0"/>
                <a:r>
                  <a:rPr dirty="0"/>
                  <a:t>The mean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dirty="0"/>
                  <a:t> is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dirty="0"/>
              </a:p>
              <a:p>
                <a:pPr lvl="0"/>
                <a:r>
                  <a:rPr dirty="0"/>
                  <a:t>The variance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dirty="0"/>
                  <a:t> is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dirty="0"/>
              </a:p>
              <a:p>
                <a:pPr marL="0" lvl="0" indent="0">
                  <a:buNone/>
                </a:pPr>
                <a:r>
                  <a:rPr dirty="0"/>
                  <a:t>Note that other authors define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𝜃</m:t>
                        </m:r>
                      </m:den>
                    </m:f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𝜃</m:t>
                        </m:r>
                      </m:sup>
                    </m:sSup>
                  </m:oMath>
                </a14:m>
                <a:r>
                  <a:rPr dirty="0"/>
                  <a:t>. Either definition is acceptable. However one must be aware of which definition is being used.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2" t="-2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lvl="0" indent="0">
                  <a:spcBef>
                    <a:spcPts val="3000"/>
                  </a:spcBef>
                  <a:buNone/>
                </a:pPr>
                <a:r>
                  <a:rPr b="1"/>
                  <a:t>The Exponential CDF</a:t>
                </a:r>
              </a:p>
              <a:p>
                <a:pPr marL="0" lvl="0" indent="0">
                  <a:buNone/>
                </a:pPr>
                <a:r>
                  <a:t>The CDF for the exponential distribution is easy to derive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𝐹</m:t>
                            </m:r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>
                                <a:latin typeface="Cambria Math" panose="02040503050406030204" pitchFamily="18" charset="0"/>
                              </a:rPr>
                              <m:t>=</m:t>
                            </m:r>
                            <m:nary>
                              <m:naryPr>
                                <m:limLoc m:val="subSup"/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−∞</m:t>
                                </m:r>
                              </m:sub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nary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p>
                            </m:sSup>
                            <m:r>
                              <a:rPr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e>
                        </m:mr>
                        <m:mr>
                          <m:e/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>
                            <m:nary>
                              <m:naryPr>
                                <m:limLoc m:val="subSup"/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nary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p>
                            </m:sSup>
                            <m:r>
                              <a:rPr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e>
                        </m:mr>
                        <m:mr>
                          <m:e/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>
                            <m:sSubSup>
                              <m:sSub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begChr m:val=""/>
                                    <m:endChr m:val="|"/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p>
                                          <m:sSupPr>
                                            <m:ctrlPr>
                                              <a:rPr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>
                                                <a:latin typeface="Cambria Math" panose="02040503050406030204" pitchFamily="18" charset="0"/>
                                              </a:rPr>
                                              <m:t>𝑒</m:t>
                                            </m:r>
                                          </m:e>
                                          <m:sup>
                                            <m:r>
                                              <a:rPr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>
                                                <a:latin typeface="Cambria Math" panose="02040503050406030204" pitchFamily="18" charset="0"/>
                                              </a:rPr>
                                              <m:t>𝜆</m:t>
                                            </m:r>
                                            <m:r>
                                              <a:rPr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</m:d>
                              </m:e>
                              <m:sub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sub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bSup>
                          </m:e>
                        </m:mr>
                        <m:mr>
                          <m:e/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e>
                            </m:d>
                          </m:e>
                        </m:mr>
                        <m:mr>
                          <m:e/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mr>
                        <m:mr>
                          <m:e/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</m:e>
                        </m:mr>
                      </m:m>
                    </m:oMath>
                  </m:oMathPara>
                </a14:m>
                <a:endParaRPr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63" t="-17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Handouts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Lecture 9 Slides - Powerpoint</a:t>
            </a:r>
          </a:p>
          <a:p>
            <a:pPr lvl="0"/>
            <a:r>
              <a:t>Lecture 9 Slides - marked (pdf)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Problem 4-79</a:t>
            </a:r>
          </a:p>
        </p:txBody>
      </p:sp>
      <p:pic>
        <p:nvPicPr>
          <p:cNvPr id="2" name="Picture 1" descr="images/p4_79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1511300"/>
            <a:ext cx="5105400" cy="12573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/>
          <p:nvPr/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image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 dirty="0"/>
              <a:t>Lack of Memory Property</a:t>
            </a:r>
          </a:p>
          <a:p>
            <a:pPr lvl="0"/>
            <a:r>
              <a:rPr dirty="0"/>
              <a:t>The mathematical definition is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a:rPr>
                      <a:latin typeface="Cambria Math" panose="02040503050406030204" pitchFamily="18" charset="0"/>
                    </a:rPr>
                    <m:t>𝑃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|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e>
                  </m:d>
                  <m:r>
                    <a:rPr>
                      <a:latin typeface="Cambria Math" panose="02040503050406030204" pitchFamily="18" charset="0"/>
                    </a:rPr>
                    <m:t>=</m:t>
                  </m:r>
                  <m:r>
                    <a:rPr>
                      <a:latin typeface="Cambria Math" panose="02040503050406030204" pitchFamily="18" charset="0"/>
                    </a:rPr>
                    <m:t>𝑃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e>
                  </m:d>
                </m:oMath>
              </m:oMathPara>
            </a14:m>
            <a:endParaRPr dirty="0"/>
          </a:p>
          <a:p>
            <a:pPr lvl="0"/>
            <a:r>
              <a:rPr dirty="0"/>
              <a:t>That is “the probability of a failure time that is less than </a:t>
            </a:r>
            <a14:m xmlns:a14="http://schemas.microsoft.com/office/drawing/2010/main">
              <m:oMath xmlns:m="http://schemas.openxmlformats.org/officeDocument/2006/math">
                <m:sSub>
                  <m:sSubPr>
                    <m:ctrlPr>
                      <a:rPr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>
                        <a:latin typeface="Cambria Math" panose="02040503050406030204" pitchFamily="18" charset="0"/>
                      </a:rPr>
                      <m:t>𝑡</m:t>
                    </m:r>
                  </m:e>
                  <m:sub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>
                    <a:latin typeface="Cambria Math" panose="02040503050406030204" pitchFamily="18" charset="0"/>
                  </a:rPr>
                  <m:t>+</m:t>
                </m:r>
                <m:sSub>
                  <m:sSubPr>
                    <m:ctrlPr>
                      <a:rPr i="1"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>
                        <a:latin typeface="Cambria Math" panose="02040503050406030204" pitchFamily="18" charset="0"/>
                      </a:rPr>
                      <m:t>𝑡</m:t>
                    </m:r>
                  </m:e>
                  <m:sub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</m:oMath>
            </a14:m>
            <a:r>
              <a:rPr dirty="0"/>
              <a:t> given the failure time is greater than </a:t>
            </a:r>
            <a14:m xmlns:a14="http://schemas.microsoft.com/office/drawing/2010/main">
              <m:oMath xmlns:m="http://schemas.openxmlformats.org/officeDocument/2006/math">
                <m:sSub>
                  <m:sSubPr>
                    <m:ctrlPr>
                      <a:rPr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>
                        <a:latin typeface="Cambria Math" panose="02040503050406030204" pitchFamily="18" charset="0"/>
                      </a:rPr>
                      <m:t>𝑡</m:t>
                    </m:r>
                  </m:e>
                  <m:sub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</m:oMath>
            </a14:m>
            <a:r>
              <a:rPr dirty="0"/>
              <a:t> is the probability that the item’s failure time is less than </a:t>
            </a:r>
            <a14:m xmlns:a14="http://schemas.microsoft.com/office/drawing/2010/main">
              <m:oMath xmlns:m="http://schemas.openxmlformats.org/officeDocument/2006/math">
                <m:sSub>
                  <m:sSubPr>
                    <m:ctrlPr>
                      <a:rPr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>
                        <a:latin typeface="Cambria Math" panose="02040503050406030204" pitchFamily="18" charset="0"/>
                      </a:rPr>
                      <m:t>𝑡</m:t>
                    </m:r>
                  </m:e>
                  <m:sub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</m:oMath>
            </a14:m>
            <a:endParaRPr dirty="0"/>
          </a:p>
          <a:p>
            <a:pPr lvl="0"/>
            <a:r>
              <a:rPr dirty="0"/>
              <a:t>This property is unique to the exponential distribution</a:t>
            </a:r>
          </a:p>
          <a:p>
            <a:pPr lvl="0"/>
            <a:r>
              <a:rPr dirty="0"/>
              <a:t>Often used to model the reliability of electronic components.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Problem 4–80</a:t>
            </a:r>
          </a:p>
        </p:txBody>
      </p:sp>
      <p:pic>
        <p:nvPicPr>
          <p:cNvPr id="2" name="Picture 1" descr="images/p4_80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927100"/>
            <a:ext cx="5105400" cy="2438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/>
          <p:nvPr/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image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Relationship to the Poisson Distribution</a:t>
            </a:r>
          </a:p>
          <a:p>
            <a:pPr lvl="0"/>
            <a:r>
              <a:t>Let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𝑌</m:t>
                </m:r>
              </m:oMath>
            </a14:m>
            <a:r>
              <a:t> be a Poisson random variable with parameter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𝜆</m:t>
                </m:r>
              </m:oMath>
            </a14:m>
            <a:r>
              <a:t>. Note: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𝑌</m:t>
                </m:r>
              </m:oMath>
            </a14:m>
            <a:r>
              <a:t> represents the number of occurrences per unit</a:t>
            </a:r>
          </a:p>
          <a:p>
            <a:pPr lvl="0"/>
            <a:r>
              <a:t>Let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𝑋</m:t>
                </m:r>
              </m:oMath>
            </a14:m>
            <a:r>
              <a:t> be a random variable that records the time between occurrences for the same process as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𝑌</m:t>
                </m:r>
              </m:oMath>
            </a14:m>
            <a:endParaRPr/>
          </a:p>
          <a:p>
            <a:pPr lvl="0"/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𝑋</m:t>
                </m:r>
              </m:oMath>
            </a14:m>
            <a:r>
              <a:t> has an exponential distribution with parameter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𝜆</m:t>
                </m:r>
              </m:oMath>
            </a14:m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Lognormal Distribution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lvl="0"/>
                <a:r>
                  <a:t>Let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t> have a normal distribution with mean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t> and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t>; then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𝑋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</m:oMath>
                </a14:m>
                <a:r>
                  <a:t> is a </a:t>
                </a:r>
                <a:r>
                  <a:rPr b="1"/>
                  <a:t>lognormal random variable</a:t>
                </a:r>
                <a:r>
                  <a:t> with pdf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𝜔</m:t>
                          </m:r>
                          <m:rad>
                            <m:radPr>
                              <m:degHide m:val="on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r>
                        <m:rPr>
                          <m:sty m:val="p"/>
                        </m:rPr>
                        <a:rPr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begChr m:val="["/>
                          <m:endChr m:val="]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ln</m:t>
                                      </m:r>
                                      <m:d>
                                        <m:dPr>
                                          <m:ctrlPr>
                                            <a:rPr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  0&lt;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>
                          <a:latin typeface="Cambria Math" panose="02040503050406030204" pitchFamily="18" charset="0"/>
                        </a:rPr>
                        <m:t>&lt;∞</m:t>
                      </m:r>
                    </m:oMath>
                  </m:oMathPara>
                </a14:m>
                <a:endParaRPr/>
              </a:p>
              <a:p>
                <a:pPr lvl="0"/>
                <a:r>
                  <a:t>The mean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t> is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</m:sSup>
                    </m:oMath>
                  </m:oMathPara>
                </a14:m>
                <a:endParaRPr/>
              </a:p>
              <a:p>
                <a:pPr lvl="0"/>
                <a:r>
                  <a:t>The variance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t> is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6" t="-1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Example Problem</a:t>
            </a:r>
          </a:p>
        </p:txBody>
      </p:sp>
      <p:pic>
        <p:nvPicPr>
          <p:cNvPr id="2" name="Picture 1" descr="images/lognormal002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1485900"/>
            <a:ext cx="5105400" cy="13081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/>
          <p:nvPr/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image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Gamma Distribution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lvl="0"/>
                <a:r>
                  <a:t>The random variable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t> with pdf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p>
                          </m:sSup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𝛤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,  </m:t>
                      </m:r>
                      <m:r>
                        <m:rPr>
                          <m:nor/>
                        </m:rPr>
                        <a:rPr/>
                        <m:t>for</m:t>
                      </m:r>
                      <m:r>
                        <m:rPr>
                          <m:nor/>
                        </m:rPr>
                        <a:rPr/>
                        <m:t> 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/>
              </a:p>
              <a:p>
                <a:pPr marL="0" lvl="0" indent="0">
                  <a:buNone/>
                </a:pPr>
                <a:r>
                  <a:t>is a </a:t>
                </a:r>
                <a:r>
                  <a:rPr b="1"/>
                  <a:t>gamma random variable</a:t>
                </a:r>
                <a:r>
                  <a:t> with parameters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𝜆</m:t>
                    </m:r>
                    <m:r>
                      <a:rPr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  <m:r>
                      <a:rPr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t>.</a:t>
                </a:r>
              </a:p>
              <a:p>
                <a:pPr lvl="0"/>
                <a:r>
                  <a:t>The gamma function is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𝛤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nary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>
                          <a:latin typeface="Cambria Math" panose="02040503050406030204" pitchFamily="18" charset="0"/>
                        </a:rPr>
                        <m:t>  </m:t>
                      </m:r>
                      <m:r>
                        <m:rPr>
                          <m:nor/>
                        </m:rPr>
                        <a:rPr/>
                        <m:t>for</m:t>
                      </m:r>
                      <m:r>
                        <m:rPr>
                          <m:nor/>
                        </m:rPr>
                        <a:rPr/>
                        <m:t> 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/>
              </a:p>
              <a:p>
                <a:pPr marL="0" lvl="0" indent="0">
                  <a:buNone/>
                </a:pPr>
                <a:r>
                  <a:t>with special properties:</a:t>
                </a:r>
              </a:p>
              <a:p>
                <a:pPr lvl="0"/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𝛤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t> is finite</a:t>
                </a:r>
              </a:p>
              <a:p>
                <a:pPr lvl="0"/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𝛤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𝛤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/>
              </a:p>
              <a:p>
                <a:pPr lvl="0"/>
                <a:r>
                  <a:t>For any positive integer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𝛤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/>
              </a:p>
              <a:p>
                <a:pPr lvl="1"/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𝛤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1/2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</m:oMath>
                </a14:m>
                <a:endParaRPr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63" t="-2239" b="-4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Gamma Distribution</a:t>
            </a:r>
          </a:p>
          <a:p>
            <a:pPr lvl="0"/>
            <a:r>
              <a:t>The mean and variance are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a:rPr>
                      <a:latin typeface="Cambria Math" panose="02040503050406030204" pitchFamily="18" charset="0"/>
                    </a:rPr>
                    <m:t>𝜇</m:t>
                  </m:r>
                  <m:r>
                    <a:rPr>
                      <a:latin typeface="Cambria Math" panose="02040503050406030204" pitchFamily="18" charset="0"/>
                    </a:rPr>
                    <m:t>=</m:t>
                  </m:r>
                  <m:r>
                    <a:rPr>
                      <a:latin typeface="Cambria Math" panose="02040503050406030204" pitchFamily="18" charset="0"/>
                    </a:rPr>
                    <m:t>𝐸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𝑋</m:t>
                      </m:r>
                    </m:e>
                  </m:d>
                  <m:r>
                    <a:rPr>
                      <a:latin typeface="Cambria Math" panose="02040503050406030204" pitchFamily="18" charset="0"/>
                    </a:rPr>
                    <m:t>=</m:t>
                  </m:r>
                  <m:r>
                    <a:rPr>
                      <a:latin typeface="Cambria Math" panose="02040503050406030204" pitchFamily="18" charset="0"/>
                    </a:rPr>
                    <m:t>𝑟</m:t>
                  </m:r>
                  <m:r>
                    <a:rPr>
                      <a:latin typeface="Cambria Math" panose="02040503050406030204" pitchFamily="18" charset="0"/>
                    </a:rPr>
                    <m:t>/</m:t>
                  </m:r>
                  <m:r>
                    <a:rPr>
                      <a:latin typeface="Cambria Math" panose="02040503050406030204" pitchFamily="18" charset="0"/>
                    </a:rPr>
                    <m:t>𝜆</m:t>
                  </m:r>
                  <m:r>
                    <m:rPr>
                      <m:nor/>
                    </m:rPr>
                    <a:rPr/>
                    <m:t> </m:t>
                  </m:r>
                  <m:r>
                    <m:rPr>
                      <m:nor/>
                    </m:rPr>
                    <a:rPr/>
                    <m:t>and</m:t>
                  </m:r>
                  <m:r>
                    <m:rPr>
                      <m:nor/>
                    </m:rPr>
                    <a:rPr/>
                    <m:t> </m:t>
                  </m:r>
                  <m:sSup>
                    <m:sSup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>
                          <a:latin typeface="Cambria Math" panose="02040503050406030204" pitchFamily="18" charset="0"/>
                        </a:rPr>
                        <m:t>𝜎</m:t>
                      </m:r>
                    </m:e>
                    <m:sup>
                      <m:r>
                        <a:rPr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>
                      <a:latin typeface="Cambria Math" panose="02040503050406030204" pitchFamily="18" charset="0"/>
                    </a:rPr>
                    <m:t>=</m:t>
                  </m:r>
                  <m:r>
                    <a:rPr>
                      <a:latin typeface="Cambria Math" panose="02040503050406030204" pitchFamily="18" charset="0"/>
                    </a:rPr>
                    <m:t>𝑉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𝑋</m:t>
                      </m:r>
                    </m:e>
                  </m:d>
                  <m:r>
                    <a:rPr>
                      <a:latin typeface="Cambria Math" panose="02040503050406030204" pitchFamily="18" charset="0"/>
                    </a:rPr>
                    <m:t>=</m:t>
                  </m:r>
                  <m:r>
                    <a:rPr>
                      <a:latin typeface="Cambria Math" panose="02040503050406030204" pitchFamily="18" charset="0"/>
                    </a:rPr>
                    <m:t>𝑟</m:t>
                  </m:r>
                  <m:r>
                    <a:rPr>
                      <a:latin typeface="Cambria Math" panose="02040503050406030204" pitchFamily="18" charset="0"/>
                    </a:rPr>
                    <m:t>/</m:t>
                  </m:r>
                  <m:sSup>
                    <m:sSup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>
                          <a:latin typeface="Cambria Math" panose="02040503050406030204" pitchFamily="18" charset="0"/>
                        </a:rPr>
                        <m:t>𝜆</m:t>
                      </m:r>
                    </m:e>
                    <m:sup>
                      <m:r>
                        <a:rPr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</m:oMath>
              </m:oMathPara>
            </a14:m>
            <a:endParaRPr/>
          </a:p>
          <a:p>
            <a:pPr lvl="0"/>
            <a:r>
              <a:t>We will not work any probability problems using the gamma distribution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Gamma Tables</a:t>
            </a:r>
          </a:p>
        </p:txBody>
      </p:sp>
      <p:pic>
        <p:nvPicPr>
          <p:cNvPr id="2" name="Picture 1" descr="images/gammaTable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33900" y="203200"/>
            <a:ext cx="3175000" cy="3873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/>
          <p:nvPr/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image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Weibull Distribution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 lvl="0"/>
                <a:r>
                  <a:t>The random variable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t> with pdf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𝛽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𝛿</m:t>
                          </m:r>
                        </m:den>
                      </m:f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m:rPr>
                          <m:sty m:val="p"/>
                        </m:rPr>
                        <a:rPr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begChr m:val="["/>
                          <m:endChr m:val="]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sup>
                          </m:sSup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,  </m:t>
                      </m:r>
                      <m:r>
                        <m:rPr>
                          <m:nor/>
                        </m:rPr>
                        <a:rPr/>
                        <m:t> </m:t>
                      </m:r>
                      <m:r>
                        <m:rPr>
                          <m:nor/>
                        </m:rPr>
                        <a:rPr/>
                        <m:t>for</m:t>
                      </m:r>
                      <m:r>
                        <m:rPr>
                          <m:nor/>
                        </m:rPr>
                        <a:rPr/>
                        <m:t> 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/>
              </a:p>
              <a:p>
                <a:pPr marL="0" lvl="0" indent="0">
                  <a:buNone/>
                </a:pPr>
                <a:r>
                  <a:t>is a </a:t>
                </a:r>
                <a:r>
                  <a:rPr b="1"/>
                  <a:t>Weibull random variable</a:t>
                </a:r>
                <a:r>
                  <a:t> with scale parameter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𝛿</m:t>
                    </m:r>
                    <m:r>
                      <a:rPr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t> and shape parameter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𝛽</m:t>
                    </m:r>
                    <m:r>
                      <a:rPr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/>
              </a:p>
              <a:p>
                <a:pPr lvl="0"/>
                <a:r>
                  <a:t>The CDF for the Weibull distribution is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=1−</m:t>
                      </m:r>
                      <m:r>
                        <m:rPr>
                          <m:sty m:val="p"/>
                        </m:rPr>
                        <a:rPr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begChr m:val="["/>
                          <m:endChr m:val="]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/>
              </a:p>
              <a:p>
                <a:pPr lvl="0"/>
                <a:r>
                  <a:t>The mean of the Weibull distribution is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𝛿𝛤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/>
              </a:p>
              <a:p>
                <a:pPr lvl="0"/>
                <a:r>
                  <a:t>The variance of the Weibull distribution is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𝛤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den>
                          </m:f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𝛤</m:t>
                              </m:r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09" t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193800"/>
          <a:ext cx="8229600" cy="1485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Tuesday Date and Topic(s)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Thursday Date and Topic(s)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9/30:</a:t>
                      </a:r>
                      <a:r>
                        <a:t> Poisson Distribution, Chapter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10/2:</a:t>
                      </a:r>
                      <a:r>
                        <a:t> standard normal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10/7:</a:t>
                      </a:r>
                      <a:r>
                        <a:t> normal distribution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10/9:</a:t>
                      </a:r>
                      <a:r>
                        <a:t> Exponential and Weibull distributions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10/14:</a:t>
                      </a:r>
                      <a:r>
                        <a:t> Chapter 5 (not on midterm)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10/16:</a:t>
                      </a:r>
                      <a:r>
                        <a:t> Midterm Review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10/21: </a:t>
                      </a:r>
                      <a:r>
                        <a:t> Midterm Exam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10/23:</a:t>
                      </a:r>
                      <a:r>
                        <a:t> Continue Part Two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Weibull Problem</a:t>
            </a:r>
          </a:p>
        </p:txBody>
      </p:sp>
      <p:pic>
        <p:nvPicPr>
          <p:cNvPr id="2" name="Picture 1" descr="images/weibull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708400" y="203200"/>
            <a:ext cx="4813300" cy="3873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/>
          <p:nvPr/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image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Weibull Practice Problems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Poisson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The number of events over an interval (such as time) is a discrete random variable that is often modelled by the Poisson distribution</a:t>
            </a:r>
          </a:p>
          <a:p>
            <a:pPr lvl="0"/>
            <a:r>
              <a:t>The length of the interval between events is often modeled by the (continuous) exponential distribution</a:t>
            </a:r>
          </a:p>
          <a:p>
            <a:pPr lvl="0"/>
            <a:r>
              <a:t>These two distributions are related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Poisson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The number of events over an interval (such as time) is a discrete random variable that is often modelled by the Poisson distribution</a:t>
            </a:r>
          </a:p>
          <a:p>
            <a:pPr lvl="0"/>
            <a:r>
              <a:t>The length of the interval between events is often modelled by the (continuous) exponential distribution</a:t>
            </a:r>
          </a:p>
          <a:p>
            <a:pPr lvl="0"/>
            <a:r>
              <a:t>These two distributions are related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Poisson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>
              <a:buNone/>
            </a:pPr>
            <a:r>
              <a:rPr sz="2000" dirty="0"/>
              <a:t>Assume that the events occur at random throughout the interval. If the interval can be partitioned into subintervals of small enough length such that</a:t>
            </a:r>
          </a:p>
          <a:p>
            <a:pPr marL="342900" lvl="0" indent="-342900">
              <a:buAutoNum type="arabicPeriod"/>
            </a:pPr>
            <a:r>
              <a:rPr sz="2000" dirty="0"/>
              <a:t>The probability of more than one count in a subinterval is zero</a:t>
            </a:r>
          </a:p>
          <a:p>
            <a:pPr marL="342900" lvl="0" indent="-342900">
              <a:buAutoNum type="arabicPeriod"/>
            </a:pPr>
            <a:r>
              <a:rPr sz="2000" dirty="0"/>
              <a:t>The probability of one count in a subinterval is the same for all subintervals and proportional to the length of the subinterval, and</a:t>
            </a:r>
          </a:p>
          <a:p>
            <a:pPr marL="342900" lvl="0" indent="-342900">
              <a:buAutoNum type="arabicPeriod"/>
            </a:pPr>
            <a:r>
              <a:rPr sz="2000" dirty="0"/>
              <a:t>The count in each subinterval is independent of other subintervals, the random experiment is called a </a:t>
            </a:r>
            <a:r>
              <a:rPr sz="2000" i="1" dirty="0"/>
              <a:t>Poisson process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Poisson Distribution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lvl="0" indent="0">
                  <a:buNone/>
                </a:pPr>
                <a:r>
                  <a:rPr sz="2000" dirty="0"/>
                  <a:t>If the mean number of counts in the interval is </a:t>
                </a:r>
                <a14:m>
                  <m:oMath xmlns:m="http://schemas.openxmlformats.org/officeDocument/2006/math">
                    <m:r>
                      <a:rPr sz="2000">
                        <a:latin typeface="Cambria Math" panose="02040503050406030204" pitchFamily="18" charset="0"/>
                      </a:rPr>
                      <m:t>𝜆</m:t>
                    </m:r>
                    <m:r>
                      <a:rPr sz="200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sz="2000" dirty="0"/>
                  <a:t>, the random variable </a:t>
                </a:r>
                <a14:m>
                  <m:oMath xmlns:m="http://schemas.openxmlformats.org/officeDocument/2006/math">
                    <m:r>
                      <a:rPr sz="200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sz="2000" dirty="0"/>
                  <a:t> that equals the number of counts in the interval has a </a:t>
                </a:r>
                <a:r>
                  <a:rPr sz="2000" b="1" dirty="0"/>
                  <a:t>Poisson distribution</a:t>
                </a:r>
                <a:r>
                  <a:rPr sz="2000" dirty="0"/>
                  <a:t> with parameter </a:t>
                </a:r>
                <a14:m>
                  <m:oMath xmlns:m="http://schemas.openxmlformats.org/officeDocument/2006/math">
                    <m:r>
                      <a:rPr sz="200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sz="2000" dirty="0"/>
              </a:p>
              <a:p>
                <a:pPr lvl="0"/>
                <a:r>
                  <a:rPr sz="2000" dirty="0"/>
                  <a:t>The Poisson PMF is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sz="200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sz="200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sz="2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sz="200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sz="20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sz="200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p>
                          <m:sSup>
                            <m:sSupPr>
                              <m:ctrlPr>
                                <a:rPr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sz="200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sz="20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sz="200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sz="200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sz="2000">
                          <a:latin typeface="Cambria Math" panose="02040503050406030204" pitchFamily="18" charset="0"/>
                        </a:rPr>
                        <m:t>, </m:t>
                      </m:r>
                      <m:r>
                        <a:rPr sz="200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sz="2000">
                          <a:latin typeface="Cambria Math" panose="02040503050406030204" pitchFamily="18" charset="0"/>
                        </a:rPr>
                        <m:t>=0,1,2,…</m:t>
                      </m:r>
                    </m:oMath>
                  </m:oMathPara>
                </a14:m>
                <a:endParaRPr sz="2000" dirty="0"/>
              </a:p>
              <a:p>
                <a:pPr lvl="0"/>
                <a:r>
                  <a:rPr sz="2000" dirty="0"/>
                  <a:t>The mean of a Poisson random variable is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sz="200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sz="200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sz="200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sz="2000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sz="2000" dirty="0"/>
              </a:p>
              <a:p>
                <a:pPr lvl="0"/>
                <a:r>
                  <a:rPr sz="2000" dirty="0"/>
                  <a:t>The variance of a Poisson random variable is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sz="200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sz="200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sz="20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200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sz="20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sz="2000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2" t="-1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1656</Words>
  <Application>Microsoft Macintosh PowerPoint</Application>
  <PresentationFormat>On-screen Show (16:9)</PresentationFormat>
  <Paragraphs>212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Arial</vt:lpstr>
      <vt:lpstr>Calibri</vt:lpstr>
      <vt:lpstr>Cambria Math</vt:lpstr>
      <vt:lpstr>Office Theme</vt:lpstr>
      <vt:lpstr>MANE 3332.01</vt:lpstr>
      <vt:lpstr>Lecture 9</vt:lpstr>
      <vt:lpstr>Agenda</vt:lpstr>
      <vt:lpstr>Handouts</vt:lpstr>
      <vt:lpstr>PowerPoint Presentation</vt:lpstr>
      <vt:lpstr>Poisson Process</vt:lpstr>
      <vt:lpstr>Poisson Process</vt:lpstr>
      <vt:lpstr>Poisson Process</vt:lpstr>
      <vt:lpstr>Poisson Distribution</vt:lpstr>
      <vt:lpstr>PowerPoint Presentation</vt:lpstr>
      <vt:lpstr>Poisson Example</vt:lpstr>
      <vt:lpstr>Chapter 4 Content</vt:lpstr>
      <vt:lpstr>Continuous Random Variable</vt:lpstr>
      <vt:lpstr>PowerPoint Presentation</vt:lpstr>
      <vt:lpstr>PowerPoint Presentation</vt:lpstr>
      <vt:lpstr>PowerPoint Presentation</vt:lpstr>
      <vt:lpstr>PowerPoint Presentation</vt:lpstr>
      <vt:lpstr>Continuous Uniform Distribution</vt:lpstr>
      <vt:lpstr>PowerPoint Presentation</vt:lpstr>
      <vt:lpstr>The Normal Distribution</vt:lpstr>
      <vt:lpstr>PowerPoint Presentation</vt:lpstr>
      <vt:lpstr>PowerPoint Presentation</vt:lpstr>
      <vt:lpstr>PowerPoint Presentation</vt:lpstr>
      <vt:lpstr>The Standard Normal Distribution</vt:lpstr>
      <vt:lpstr>PowerPoint Presentation</vt:lpstr>
      <vt:lpstr>PowerPoint Presentation</vt:lpstr>
      <vt:lpstr>PowerPoint Presentation</vt:lpstr>
      <vt:lpstr>PowerPoint Presentation</vt:lpstr>
      <vt:lpstr>Standardizing (the z-transform)</vt:lpstr>
      <vt:lpstr>Normal Probability Problem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Exponential Distribution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Lognormal Distribution</vt:lpstr>
      <vt:lpstr>PowerPoint Presentation</vt:lpstr>
      <vt:lpstr>Gamma Distribution</vt:lpstr>
      <vt:lpstr>PowerPoint Presentation</vt:lpstr>
      <vt:lpstr>PowerPoint Presentation</vt:lpstr>
      <vt:lpstr>Weibull Distribution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app0.xml><?xml version="1.0" encoding="utf-8"?>
<Properties xmlns="http://schemas.openxmlformats.org/officeDocument/2006/extended-properties" xmlns:vt="http://schemas.openxmlformats.org/officeDocument/2006/docPropsVTypes">
  <TotalTime>2</TotalTime>
  <Words>49</Words>
  <Application>Microsoft Macintosh PowerPoint</Application>
  <PresentationFormat>On-screen Show (16:9)</PresentationFormat>
  <Paragraphs>15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Presentation Title</vt:lpstr>
      <vt:lpstr>Slide Title</vt:lpstr>
      <vt:lpstr>Section header</vt:lpstr>
      <vt:lpstr>Slide Title for Two-Content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>Douglas Timmer</cp:lastModifiedBy>
  <cp:revision>1</cp:revision>
  <dcterms:created xsi:type="dcterms:W3CDTF">2025-09-29T16:54:24Z</dcterms:created>
  <dcterms:modified xsi:type="dcterms:W3CDTF">2025-09-29T16:56:37Z</dcterms:modified>
</cp:coreProperties>
</file>