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Describe Output, part 2</a:t>
            </a:r>
          </a:p>
        </p:txBody>
      </p:sp>
      <p:pic>
        <p:nvPicPr>
          <p:cNvPr id="2" name="Picture 1" descr="images/describ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95400"/>
            <a:ext cx="5105400" cy="1701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Describe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Calculating Quantiles</a:t>
            </a:r>
          </a:p>
        </p:txBody>
      </p:sp>
      <p:pic>
        <p:nvPicPr>
          <p:cNvPr id="2" name="Picture 1" descr="images/quantiles007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4700" y="203200"/>
            <a:ext cx="30607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reference for calculating quantiles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Quantile Example</a:t>
            </a:r>
          </a:p>
        </p:txBody>
      </p:sp>
      <p:pic>
        <p:nvPicPr>
          <p:cNvPr id="2" name="Picture 1" descr="images/quantileDat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30300"/>
            <a:ext cx="5105400" cy="203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Quantile 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Exploratory Data (Graphical) Analysis</a:t>
            </a:r>
          </a:p>
          <a:p>
            <a:pPr lvl="0"/>
            <a:r>
              <a:t>Exploratory data analysis (EDA) is the use of graphical procedures to analyze data.</a:t>
            </a:r>
          </a:p>
          <a:p>
            <a:pPr lvl="0"/>
            <a:r>
              <a:t>John Tukey was a pioneer in this field and invented several of the procedures</a:t>
            </a:r>
          </a:p>
          <a:p>
            <a:pPr lvl="0"/>
            <a:r>
              <a:t>Tools include stem-and-leaf diagrams, box plots, time series plots and digidot plots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Stem and Leaf Diagram</a:t>
            </a:r>
          </a:p>
          <a:p>
            <a:pPr lvl="0"/>
            <a:r>
              <a:t>Excellent tool that maintains data integrity</a:t>
            </a:r>
          </a:p>
          <a:p>
            <a:pPr lvl="0"/>
            <a:r>
              <a:t>The stem is the leading digit or digits</a:t>
            </a:r>
          </a:p>
          <a:p>
            <a:pPr lvl="0"/>
            <a:r>
              <a:t>The leaf is the remaining digit</a:t>
            </a:r>
          </a:p>
          <a:p>
            <a:pPr lvl="0"/>
            <a:r>
              <a:t>Make sure to include units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stem(midterm$MidtermExam)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Stem and Leaf Example</a:t>
            </a:r>
          </a:p>
          <a:p>
            <a:pPr lvl="0"/>
            <a:r>
              <a:t>R output of a Stem and Leaf diagram</a:t>
            </a:r>
          </a:p>
        </p:txBody>
      </p:sp>
      <p:pic>
        <p:nvPicPr>
          <p:cNvPr id="2" name="Picture 1" descr="images/stem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03300"/>
            <a:ext cx="5105400" cy="2286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Stem and Leaf Plot of Midterm Exam Scores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Histogram</a:t>
            </a:r>
          </a:p>
          <a:p>
            <a:pPr lvl="0"/>
            <a:r>
              <a:t>A histogram is a barchart displaying the frequency distribution information</a:t>
            </a:r>
          </a:p>
          <a:p>
            <a:pPr lvl="0"/>
            <a:r>
              <a:t>There are three types of histograms: frequency, relative frequency and cumulative relative frequency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hist(midterm$MidtermExam)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Histogram Example</a:t>
            </a:r>
          </a:p>
          <a:p>
            <a:pPr lvl="0"/>
            <a:r>
              <a:t>R output of histogram</a:t>
            </a:r>
          </a:p>
        </p:txBody>
      </p:sp>
      <p:pic>
        <p:nvPicPr>
          <p:cNvPr id="2" name="Picture 1" descr="images/his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85800"/>
            <a:ext cx="5105400" cy="2908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Histogram of Midterm Exam Scores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Boxplot</a:t>
            </a:r>
          </a:p>
          <a:p>
            <a:pPr lvl="0"/>
            <a:r>
              <a:t>Graphical display that simultaneously describes several important features of a data set such as center, spread, departure from symmetry and outliers</a:t>
            </a:r>
          </a:p>
          <a:p>
            <a:pPr lvl="0"/>
            <a:r>
              <a:t>Requires the calculation of quantiles (quartiles)</a:t>
            </a:r>
          </a:p>
          <a:p>
            <a:pPr marL="0" lvl="0" indent="0">
              <a:spcBef>
                <a:spcPts val="3000"/>
              </a:spcBef>
              <a:buNone/>
            </a:pPr>
            <a:r>
              <a:rPr b="1"/>
              <a:t>Box Plot 1</a:t>
            </a:r>
          </a:p>
        </p:txBody>
      </p:sp>
      <p:pic>
        <p:nvPicPr>
          <p:cNvPr id="2" name="Picture 1" descr="images/boxplot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98600"/>
            <a:ext cx="5105400" cy="129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 plot with explanation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 Plot 2</a:t>
            </a:r>
          </a:p>
        </p:txBody>
      </p:sp>
      <p:pic>
        <p:nvPicPr>
          <p:cNvPr id="2" name="Picture 1" descr="images/boxplot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09600"/>
            <a:ext cx="5105400" cy="307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examples of boxplots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Lecture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t>Midterm exams are not graded; still contacting students who missed</a:t>
            </a:r>
          </a:p>
          <a:p>
            <a:pPr lvl="0"/>
            <a:r>
              <a:t>Linear Combination Practice Problems (assigned 10/28, due 10/30)</a:t>
            </a:r>
          </a:p>
          <a:p>
            <a:pPr lvl="0"/>
            <a:r>
              <a:t>Chapter Six</a:t>
            </a:r>
          </a:p>
          <a:p>
            <a:pPr lvl="0"/>
            <a:r>
              <a:t>Attendance</a:t>
            </a:r>
          </a:p>
          <a:p>
            <a:pPr lvl="0"/>
            <a:r>
              <a:t>Questions?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Box Plot 3</a:t>
            </a:r>
          </a:p>
          <a:p>
            <a:pPr lvl="0"/>
            <a:r>
              <a:t>R code for Box Plot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boxplot</a:t>
            </a:r>
            <a:r>
              <a:rPr>
                <a:latin typeface="Courier"/>
              </a:rPr>
              <a:t>(midterm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MidtermExam,</a:t>
            </a:r>
            <a:r>
              <a:rPr>
                <a:solidFill>
                  <a:srgbClr val="7D9029"/>
                </a:solidFill>
                <a:latin typeface="Courier"/>
              </a:rPr>
              <a:t>xlab=</a:t>
            </a:r>
            <a:r>
              <a:rPr>
                <a:solidFill>
                  <a:srgbClr val="4070A0"/>
                </a:solidFill>
                <a:latin typeface="Courier"/>
              </a:rPr>
              <a:t>'Score'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7D9029"/>
                </a:solidFill>
                <a:latin typeface="Courier"/>
              </a:rPr>
              <a:t>main=</a:t>
            </a:r>
            <a:r>
              <a:rPr>
                <a:solidFill>
                  <a:srgbClr val="4070A0"/>
                </a:solidFill>
                <a:latin typeface="Courier"/>
              </a:rPr>
              <a:t>'Boxplot of Midterm Exam Scores'</a:t>
            </a:r>
            <a:r>
              <a:rPr>
                <a:latin typeface="Courier"/>
              </a:rPr>
              <a:t>)</a:t>
            </a:r>
          </a:p>
          <a:p>
            <a:pPr lvl="0"/>
            <a:r>
              <a:t>R Box Plot output</a:t>
            </a:r>
          </a:p>
        </p:txBody>
      </p:sp>
      <p:pic>
        <p:nvPicPr>
          <p:cNvPr id="2" name="Picture 1" descr="images/midtermBP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46100"/>
            <a:ext cx="51054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Boxplot of Midterm Exam Scores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Time Series Plot</a:t>
            </a:r>
          </a:p>
          <a:p>
            <a:pPr lvl="0"/>
            <a:r>
              <a:t>A </a:t>
            </a:r>
            <a:r>
              <a:rPr b="1"/>
              <a:t>time series plot</a:t>
            </a:r>
            <a:r>
              <a:t> is a graph in which the vertical axis denotes the observed value of the variable (say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𝑥</m:t>
                </m:r>
              </m:oMath>
            </a14:m>
            <a:r>
              <a:t>) and the horizontal axis denotes time</a:t>
            </a:r>
          </a:p>
          <a:p>
            <a:pPr lvl="0"/>
            <a:r>
              <a:t>Excellent tool for detecting:</a:t>
            </a:r>
          </a:p>
          <a:p>
            <a:pPr lvl="1"/>
            <a:r>
              <a:t>trends,</a:t>
            </a:r>
          </a:p>
          <a:p>
            <a:pPr lvl="1"/>
            <a:r>
              <a:t>cycles,</a:t>
            </a:r>
          </a:p>
          <a:p>
            <a:pPr lvl="1"/>
            <a:r>
              <a:t>other non-random patterns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Time Series Plot in R</a:t>
            </a:r>
          </a:p>
        </p:txBody>
      </p:sp>
      <p:pic>
        <p:nvPicPr>
          <p:cNvPr id="2" name="Picture 1" descr="images/linePlot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94100" y="203200"/>
            <a:ext cx="50546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Time Series Plot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Plotting</a:t>
            </a:r>
          </a:p>
          <a:p>
            <a:pPr lvl="0"/>
            <a:r>
              <a:rPr b="1"/>
              <a:t>Probability plotting</a:t>
            </a:r>
            <a:r>
              <a:t> is a graphical method of determining whether sample data conform to a hypothesized distribution</a:t>
            </a:r>
          </a:p>
          <a:p>
            <a:pPr lvl="0"/>
            <a:r>
              <a:t>Used for validating assumptions</a:t>
            </a:r>
          </a:p>
          <a:p>
            <a:pPr lvl="0"/>
            <a:r>
              <a:t>Alternative to hypothesis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Construction</a:t>
            </a:r>
          </a:p>
          <a:p>
            <a:pPr marL="342900" lvl="0" indent="-342900">
              <a:buAutoNum type="arabicPeriod"/>
            </a:pPr>
            <a:r>
              <a:t>Sort the data from smallest to largest, .</a:t>
            </a:r>
          </a:p>
          <a:p>
            <a:pPr marL="342900" lvl="0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sub>
                </m:sSub>
                <m:r>
                  <a:rPr>
                    <a:latin typeface="Cambria Math" panose="02040503050406030204" pitchFamily="18" charset="0"/>
                  </a:rPr>
                  <m:t>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sub>
                </m:sSub>
                <m:r>
                  <a:rPr>
                    <a:latin typeface="Cambria Math" panose="02040503050406030204" pitchFamily="18" charset="0"/>
                  </a:rPr>
                  <m:t>,…,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sub>
                </m:sSub>
              </m:oMath>
            </a14:m>
            <a:endParaRPr/>
          </a:p>
          <a:p>
            <a:pPr marL="342900" lvl="0" indent="-342900">
              <a:buAutoNum type="arabicPeriod"/>
            </a:pPr>
            <a:r>
              <a:t>Calculate the observed cumulative frequency </a:t>
            </a:r>
            <a14:m xmlns:a14="http://schemas.microsoft.com/office/drawing/2010/main">
              <m:oMath xmlns:m="http://schemas.openxmlformats.org/officeDocument/2006/math">
                <m:d>
                  <m:dPr>
                    <m:ctrlPr>
                      <a:rPr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  <m:r>
                      <a:rPr>
                        <a:latin typeface="Cambria Math" panose="02040503050406030204" pitchFamily="18" charset="0"/>
                      </a:rPr>
                      <m:t>−0.5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endParaRPr/>
          </a:p>
          <a:p>
            <a:pPr marL="1270000" lvl="1" indent="0">
              <a:buNone/>
            </a:pPr>
            <a:r>
              <a:rPr sz="2000"/>
              <a:t>For the normal distribution find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rPr sz="2000"/>
              <a:t> that satisfies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f>
                    <m:fPr>
                      <m:ctrlPr>
                        <a:rPr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−0.5</m:t>
                      </m:r>
                    </m:num>
                    <m:den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den>
                  </m:f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e>
                  </m:d>
                </m:oMath>
              </m:oMathPara>
            </a14:m>
            <a:endParaRPr sz="2000"/>
          </a:p>
          <a:p>
            <a:pPr marL="342900" lvl="0" indent="-342900">
              <a:buAutoNum type="arabicPeriod" startAt="3"/>
            </a:pPr>
            <a:r>
              <a:t>Plot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sub>
                </m:sSub>
              </m:oMath>
            </a14:m>
            <a:r>
              <a:t> versus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sub>
                </m:sSub>
              </m:oMath>
            </a14:m>
            <a:r>
              <a:t> on special graph paper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Usage</a:t>
            </a:r>
          </a:p>
          <a:p>
            <a:pPr lvl="0"/>
            <a:r>
              <a:t>If the data plots as a straight line, the assumed distribution is correct</a:t>
            </a:r>
          </a:p>
        </p:txBody>
      </p:sp>
      <p:pic>
        <p:nvPicPr>
          <p:cNvPr id="2" name="Picture 1" descr="images/fig6_2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39800"/>
            <a:ext cx="5105400" cy="2400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plots from textbook, figure 6.21 on page 215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 Example 1 in R</a:t>
            </a:r>
          </a:p>
        </p:txBody>
      </p:sp>
      <p:pic>
        <p:nvPicPr>
          <p:cNvPr id="2" name="Picture 1" descr="images/qqnorm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08000"/>
            <a:ext cx="5105400" cy="3251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Normal Probability Plot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Plot Example 2</a:t>
            </a:r>
          </a:p>
          <a:p>
            <a:pPr lvl="0"/>
            <a:r>
              <a:t>Difficulty from example one is how close to straight is “good enough”</a:t>
            </a:r>
          </a:p>
          <a:p>
            <a:pPr lvl="0"/>
            <a:r>
              <a:t>Add confidence bands to normal probability plot</a:t>
            </a:r>
          </a:p>
          <a:p>
            <a:pPr lvl="1"/>
            <a:r>
              <a:t>Requires package car to be added to R</a:t>
            </a:r>
          </a:p>
          <a:p>
            <a:pPr lvl="1"/>
            <a:r>
              <a:t>If all points are within the band, we are 95% confident that the sample is from a normal distribution. However if one or more points are not within band, the data is not from a normal distribution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qqPlot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1193800"/>
            <a:ext cx="3810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QQ Plot with band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marL="0" lvl="0" indent="0">
              <a:buNone/>
            </a:pPr>
            <a:r>
              <a:t>Multivariate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Matrix of Scatter Plot in R</a:t>
            </a:r>
          </a:p>
        </p:txBody>
      </p:sp>
      <p:pic>
        <p:nvPicPr>
          <p:cNvPr id="3" name="Picture 1" descr="images/midtermScatte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482600"/>
            <a:ext cx="5105400" cy="3302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Scatter Plots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Handouts</a:t>
            </a:r>
          </a:p>
          <a:p>
            <a:pPr lvl="0"/>
            <a:r>
              <a:t>Chapter 6 Slides</a:t>
            </a:r>
          </a:p>
          <a:p>
            <a:pPr lvl="0"/>
            <a:r>
              <a:t>Chapter 6 Slides marked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Covariance in R</a:t>
            </a:r>
          </a:p>
        </p:txBody>
      </p:sp>
      <p:pic>
        <p:nvPicPr>
          <p:cNvPr id="2" name="Picture 1" descr="images/cov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00200"/>
            <a:ext cx="5105400" cy="1092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Covariance Matrix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Correlation</a:t>
            </a:r>
          </a:p>
        </p:txBody>
      </p:sp>
      <p:pic>
        <p:nvPicPr>
          <p:cNvPr id="2" name="Picture 1" descr="images/corMidter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651000"/>
            <a:ext cx="5105400" cy="977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Correlation Matrix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Numerical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Called Descriptive Statistics in Chapter 6</a:t>
            </a:r>
          </a:p>
          <a:p>
            <a:pPr lvl="1"/>
            <a:r>
              <a:t>Descriptive statistics help us understand the location or central tendency of data and the scatter or variability in data</a:t>
            </a:r>
          </a:p>
          <a:p>
            <a:pPr lvl="1"/>
            <a:r>
              <a:t>Included in all statistical software packages, R does a good job calculating descriptive statistics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114"/>
                <a:ext cx="8229600" cy="3394472"/>
              </a:xfrm>
            </p:spPr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Central Tendency</a:t>
                </a:r>
              </a:p>
              <a:p>
                <a:pPr lvl="0"/>
                <a:r>
                  <a:rPr dirty="0" err="1"/>
                  <a:t>Ostle</a:t>
                </a:r>
                <a:r>
                  <a:rPr dirty="0"/>
                  <a:t>, et. al. (1996) define central tendency as “the tendency of sample data to cluster about a particular numerical value”</a:t>
                </a:r>
              </a:p>
              <a:p>
                <a:pPr lvl="0"/>
                <a:r>
                  <a:rPr dirty="0"/>
                  <a:t>Population mean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Sample mean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Sample median - middle value</a:t>
                </a:r>
              </a:p>
              <a:p>
                <a:pPr lvl="0"/>
                <a:r>
                  <a:rPr dirty="0"/>
                  <a:t>Sample mode - most commonly </a:t>
                </a:r>
                <a:r>
                  <a:rPr dirty="0" err="1"/>
                  <a:t>occuring</a:t>
                </a:r>
                <a:r>
                  <a:rPr dirty="0"/>
                  <a:t> number(s)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114"/>
                <a:ext cx="8229600" cy="3394472"/>
              </a:xfrm>
              <a:blipFill>
                <a:blip r:embed="rId2"/>
                <a:stretch>
                  <a:fillRect l="-463" t="-1859" b="-1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4189"/>
                <a:ext cx="8229600" cy="3394472"/>
              </a:xfrm>
            </p:spPr>
            <p:txBody>
              <a:bodyPr>
                <a:normAutofit fontScale="62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 dirty="0"/>
                  <a:t>Measures of Variability</a:t>
                </a:r>
              </a:p>
              <a:p>
                <a:pPr lvl="0"/>
                <a:r>
                  <a:rPr dirty="0"/>
                  <a:t>There are several statistics that measure the variability or spread present in data</a:t>
                </a:r>
              </a:p>
              <a:p>
                <a:pPr lvl="0"/>
                <a:r>
                  <a:rPr dirty="0"/>
                  <a:t>Population variance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Sample variance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‾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Shortcut (Computational) Formula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lvl="0"/>
                <a:r>
                  <a:rPr dirty="0"/>
                  <a:t>Standard deviation is often used because it is measured in the original units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>
                          <a:latin typeface="Cambria Math" panose="02040503050406030204" pitchFamily="18" charset="0"/>
                        </a:rPr>
                        <m:t>; 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4189"/>
                <a:ext cx="8229600" cy="3394472"/>
              </a:xfrm>
              <a:blipFill>
                <a:blip r:embed="rId2"/>
                <a:stretch>
                  <a:fillRect l="-309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Summary - Data Frame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summary(midterm)</a:t>
            </a:r>
          </a:p>
          <a:p>
            <a:pPr lvl="0"/>
            <a:r>
              <a:t>Output is from Spring 2024 results</a:t>
            </a:r>
          </a:p>
        </p:txBody>
      </p:sp>
      <p:pic>
        <p:nvPicPr>
          <p:cNvPr id="2" name="Picture 1" descr="images/descriptive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71500"/>
            <a:ext cx="5105400" cy="314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Descriptive Statistics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Summary - Variable</a:t>
            </a:r>
          </a:p>
          <a:p>
            <a:pPr lvl="0"/>
            <a:r>
              <a:t>R code</a:t>
            </a:r>
          </a:p>
          <a:p>
            <a:pPr lvl="0" indent="0">
              <a:buNone/>
            </a:pPr>
            <a:r>
              <a:rPr>
                <a:latin typeface="Courier"/>
              </a:rPr>
              <a:t>summary(midterm$MidtermExam)</a:t>
            </a:r>
          </a:p>
          <a:p>
            <a:pPr lvl="0"/>
            <a:r>
              <a:t>Output is from Spring 2024 results</a:t>
            </a:r>
          </a:p>
        </p:txBody>
      </p:sp>
      <p:pic>
        <p:nvPicPr>
          <p:cNvPr id="2" name="Picture 1" descr="images/descriptive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558800"/>
            <a:ext cx="51054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Descriptive Statistics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 Function Describe</a:t>
            </a:r>
          </a:p>
          <a:p>
            <a:pPr lvl="0"/>
            <a:r>
              <a:t>Summary() does not report variability</a:t>
            </a:r>
          </a:p>
          <a:p>
            <a:pPr lvl="0"/>
            <a:r>
              <a:t>Describe() has to be imported</a:t>
            </a:r>
          </a:p>
          <a:p>
            <a:pPr lvl="0"/>
            <a:r>
              <a:t>Describe() is part of the package psych</a:t>
            </a:r>
          </a:p>
          <a:p>
            <a:pPr lvl="0"/>
            <a:r>
              <a:t>R Code for descriptive statistics using psych package</a:t>
            </a:r>
          </a:p>
          <a:p>
            <a:pPr lvl="0" indent="0">
              <a:buNone/>
            </a:pPr>
            <a:r>
              <a:rPr>
                <a:latin typeface="Courier"/>
              </a:rPr>
              <a:t>library(psych)
describe(midterm)</a:t>
            </a:r>
          </a:p>
          <a:p>
            <a:pPr lvl="0"/>
            <a:r>
              <a:t>Psych package output from Spring 2024</a:t>
            </a:r>
          </a:p>
        </p:txBody>
      </p:sp>
      <p:pic>
        <p:nvPicPr>
          <p:cNvPr id="2" name="Picture 1" descr="images/describe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65200"/>
            <a:ext cx="5105400" cy="2336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Describe() Output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790</Words>
  <Application>Microsoft Macintosh PowerPoint</Application>
  <PresentationFormat>On-screen Show (16:9)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Courier</vt:lpstr>
      <vt:lpstr>Office Theme</vt:lpstr>
      <vt:lpstr>MANE 3332.05</vt:lpstr>
      <vt:lpstr>Lecture 17</vt:lpstr>
      <vt:lpstr>PowerPoint Presentation</vt:lpstr>
      <vt:lpstr>Numerical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Multivariate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2025-10-27T18:34:38Z</dcterms:created>
  <dcterms:modified xsi:type="dcterms:W3CDTF">2025-10-27T18:35:38Z</dcterms:modified>
</cp:coreProperties>
</file>