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Stem and Leaf Example</a:t>
            </a:r>
          </a:p>
          <a:p>
            <a:pPr lvl="0"/>
            <a:r>
              <a:t>R output of a Stem and Leaf diagram</a:t>
            </a:r>
          </a:p>
        </p:txBody>
      </p:sp>
      <p:pic>
        <p:nvPicPr>
          <p:cNvPr id="2" name="Picture 1" descr="images/stem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03300"/>
            <a:ext cx="5105400" cy="2286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Stem and Leaf Plot of Midterm Exam Scores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 histogram is a barchart displaying the frequency distribution information</a:t>
            </a:r>
          </a:p>
          <a:p>
            <a:pPr lvl="0"/>
            <a:r>
              <a:t>There are three types of histograms: frequency, relative frequency and cumulative relative frequency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hist(midterm$MidtermExam)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Histogram Example</a:t>
            </a:r>
          </a:p>
          <a:p>
            <a:pPr lvl="0"/>
            <a:r>
              <a:t>R output of histogram</a:t>
            </a:r>
          </a:p>
        </p:txBody>
      </p:sp>
      <p:pic>
        <p:nvPicPr>
          <p:cNvPr id="2" name="Picture 1" descr="images/hist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85800"/>
            <a:ext cx="5105400" cy="2908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Histogram of Midterm Exam Scores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marL="0" lvl="0" indent="0">
              <a:buNone/>
            </a:pPr>
            <a:r>
              <a:t>Boxplot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t>Graphical display that simultaneously describes several important features of a data set such as center, spread, departure from symmetry and outliers</a:t>
            </a:r>
          </a:p>
          <a:p>
            <a:pPr lvl="0"/>
            <a:r>
              <a:t>Requires the calculation of quantiles (quartiles)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b="1"/>
              <a:t>Box Plot 1</a:t>
            </a:r>
          </a:p>
        </p:txBody>
      </p:sp>
      <p:pic>
        <p:nvPicPr>
          <p:cNvPr id="3" name="Picture 1" descr="images/boxplot_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98600"/>
            <a:ext cx="5105400" cy="129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Box plot with explanation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Box Plot 2</a:t>
            </a:r>
          </a:p>
        </p:txBody>
      </p:sp>
      <p:pic>
        <p:nvPicPr>
          <p:cNvPr id="3" name="Picture 1" descr="images/boxplot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71700" y="1193800"/>
            <a:ext cx="4787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examples of boxplots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Box Plot 3</a:t>
            </a:r>
          </a:p>
          <a:p>
            <a:pPr lvl="0"/>
            <a:r>
              <a:t>R code for Box Plot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boxplot</a:t>
            </a:r>
            <a:r>
              <a:rPr>
                <a:latin typeface="Courier"/>
              </a:rPr>
              <a:t>(midterm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MidtermExam,</a:t>
            </a:r>
            <a:r>
              <a:rPr>
                <a:solidFill>
                  <a:srgbClr val="7D9029"/>
                </a:solidFill>
                <a:latin typeface="Courier"/>
              </a:rPr>
              <a:t>xlab=</a:t>
            </a:r>
            <a:r>
              <a:rPr>
                <a:solidFill>
                  <a:srgbClr val="4070A0"/>
                </a:solidFill>
                <a:latin typeface="Courier"/>
              </a:rPr>
              <a:t>'Score'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7D9029"/>
                </a:solidFill>
                <a:latin typeface="Courier"/>
              </a:rPr>
              <a:t>main=</a:t>
            </a:r>
            <a:r>
              <a:rPr>
                <a:solidFill>
                  <a:srgbClr val="4070A0"/>
                </a:solidFill>
                <a:latin typeface="Courier"/>
              </a:rPr>
              <a:t>'Boxplot of Midterm Exam Scores'</a:t>
            </a:r>
            <a:r>
              <a:rPr>
                <a:latin typeface="Courier"/>
              </a:rPr>
              <a:t>)</a:t>
            </a:r>
          </a:p>
          <a:p>
            <a:pPr lvl="0"/>
            <a:r>
              <a:t>R Box Plot output</a:t>
            </a:r>
          </a:p>
        </p:txBody>
      </p:sp>
      <p:pic>
        <p:nvPicPr>
          <p:cNvPr id="2" name="Picture 1" descr="images/midtermBP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46100"/>
            <a:ext cx="51054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Boxplot of Midterm Exam Scores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Time Series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 </a:t>
            </a:r>
            <a:r>
              <a:rPr b="1"/>
              <a:t>time series plot</a:t>
            </a:r>
            <a:r>
              <a:t> is a graph in which the vertical axis denotes the observed value of the variable (say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) and the horizontal axis denotes time</a:t>
            </a:r>
          </a:p>
          <a:p>
            <a:pPr lvl="0"/>
            <a:r>
              <a:t>Excellent tool for detecting:</a:t>
            </a:r>
          </a:p>
          <a:p>
            <a:pPr lvl="1"/>
            <a:r>
              <a:t>trends,</a:t>
            </a:r>
          </a:p>
          <a:p>
            <a:pPr lvl="1"/>
            <a:r>
              <a:t>cycles,</a:t>
            </a:r>
          </a:p>
          <a:p>
            <a:pPr lvl="1"/>
            <a:r>
              <a:t>other non-random patterns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Time Series Plot in R</a:t>
            </a:r>
          </a:p>
        </p:txBody>
      </p:sp>
      <p:pic>
        <p:nvPicPr>
          <p:cNvPr id="2" name="Picture 1" descr="images/linePlot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94100" y="203200"/>
            <a:ext cx="50546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Time Series Plot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Probability Plotting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Probability plotting</a:t>
            </a:r>
            <a:r>
              <a:t> is a graphical method of determining whether sample data conform to a hypothesized distribution</a:t>
            </a:r>
          </a:p>
          <a:p>
            <a:pPr lvl="0"/>
            <a:r>
              <a:t>Used for validating assumptions</a:t>
            </a:r>
          </a:p>
          <a:p>
            <a:pPr lvl="0"/>
            <a:r>
              <a:t>Alternative to hypothesis testing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Construction</a:t>
            </a:r>
          </a:p>
          <a:p>
            <a:pPr marL="342900" lvl="0" indent="-342900">
              <a:buAutoNum type="arabicPeriod"/>
            </a:pPr>
            <a:r>
              <a:t>Sort the data from smallest to largest, .</a:t>
            </a:r>
          </a:p>
          <a:p>
            <a:pPr marL="342900" lvl="0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sub>
                </m:sSub>
                <m:r>
                  <a:rPr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sub>
                </m:sSub>
                <m:r>
                  <a:rPr>
                    <a:latin typeface="Cambria Math" panose="02040503050406030204" pitchFamily="18" charset="0"/>
                  </a:rPr>
                  <m:t>,…,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sub>
                </m:sSub>
              </m:oMath>
            </a14:m>
            <a:endParaRPr/>
          </a:p>
          <a:p>
            <a:pPr marL="342900" lvl="0" indent="-342900">
              <a:buAutoNum type="arabicPeriod"/>
            </a:pPr>
            <a:r>
              <a:t>Calculate the observed cumulative frequency </a:t>
            </a:r>
            <a14:m xmlns:a14="http://schemas.microsoft.com/office/drawing/2010/main">
              <m:oMath xmlns:m="http://schemas.openxmlformats.org/officeDocument/2006/math">
                <m:d>
                  <m:dPr>
                    <m:ctrlPr>
                      <a:rPr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  <m:r>
                      <a:rPr>
                        <a:latin typeface="Cambria Math" panose="02040503050406030204" pitchFamily="18" charset="0"/>
                      </a:rPr>
                      <m:t>−0.5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/</m:t>
                </m:r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endParaRPr/>
          </a:p>
          <a:p>
            <a:pPr marL="1270000" lvl="1" indent="0">
              <a:buNone/>
            </a:pPr>
            <a:r>
              <a:rPr sz="2000"/>
              <a:t>For the normal distribution find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a14:m>
            <a:r>
              <a:rPr sz="2000"/>
              <a:t> that satisfies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f>
                    <m:f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−0.5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den>
                  </m:f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𝛷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e>
                  </m:d>
                </m:oMath>
              </m:oMathPara>
            </a14:m>
            <a:endParaRPr sz="2000"/>
          </a:p>
          <a:p>
            <a:pPr marL="342900" lvl="0" indent="-342900">
              <a:buAutoNum type="arabicPeriod" startAt="3"/>
            </a:pPr>
            <a:r>
              <a:t>Plot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a14:m>
            <a:r>
              <a:t> versus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sub>
                </m:sSub>
              </m:oMath>
            </a14:m>
            <a:r>
              <a:t> on special graph paper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Usage</a:t>
            </a:r>
          </a:p>
          <a:p>
            <a:pPr lvl="0"/>
            <a:r>
              <a:t>If the data plots as a straight line, the assumed distribution is correct</a:t>
            </a:r>
          </a:p>
        </p:txBody>
      </p:sp>
      <p:pic>
        <p:nvPicPr>
          <p:cNvPr id="2" name="Picture 1" descr="images/fig6_2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39800"/>
            <a:ext cx="5105400" cy="2400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normal probability plots from textbook, figure 6.21 on page 215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Plot Example 1 in R</a:t>
            </a:r>
          </a:p>
        </p:txBody>
      </p:sp>
      <p:pic>
        <p:nvPicPr>
          <p:cNvPr id="2" name="Picture 1" descr="images/qqnormE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08000"/>
            <a:ext cx="5105400" cy="325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Normal Probability Plot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Probability Plot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Difficulty from example one is how close to straight is “good enough”</a:t>
            </a:r>
          </a:p>
          <a:p>
            <a:pPr lvl="0"/>
            <a:r>
              <a:t>Add confidence bands to normal probability plot</a:t>
            </a:r>
          </a:p>
          <a:p>
            <a:pPr lvl="1"/>
            <a:r>
              <a:t>Requires package car to be added to R</a:t>
            </a:r>
          </a:p>
          <a:p>
            <a:pPr lvl="1"/>
            <a:r>
              <a:t>If all points are within the band, we are 95% confident that the sample is from a normal distribution. However if one or more points are not within band, the data is not from a normal distribution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qqPlot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1193800"/>
            <a:ext cx="3810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QQ Plot with band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Multivariate 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Matrix of Scatter Plot in R</a:t>
            </a:r>
          </a:p>
        </p:txBody>
      </p:sp>
      <p:pic>
        <p:nvPicPr>
          <p:cNvPr id="3" name="Picture 1" descr="images/midtermScatte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49500" y="1193800"/>
            <a:ext cx="4457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Scatter Plots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Covariance in R</a:t>
            </a:r>
          </a:p>
        </p:txBody>
      </p:sp>
      <p:pic>
        <p:nvPicPr>
          <p:cNvPr id="3" name="Picture 1" descr="images/cov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752600"/>
            <a:ext cx="8229600" cy="175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Covariance Matrix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Correlation</a:t>
            </a:r>
          </a:p>
        </p:txBody>
      </p:sp>
      <p:pic>
        <p:nvPicPr>
          <p:cNvPr id="3" name="Picture 1" descr="images/cor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54200"/>
            <a:ext cx="8229600" cy="1574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Correlation Matrix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Chapter 7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612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dirty="0"/>
              <a:t>Chapter 7 contains a detailed explanation of point estimates for parameters</a:t>
            </a:r>
          </a:p>
          <a:p>
            <a:pPr lvl="0"/>
            <a:r>
              <a:rPr dirty="0"/>
              <a:t>Much of this chapter is of a highly statistical nature and will not be covered in this course</a:t>
            </a:r>
          </a:p>
          <a:p>
            <a:pPr lvl="0"/>
            <a:r>
              <a:rPr dirty="0"/>
              <a:t>Key concepts we will discuss are:</a:t>
            </a:r>
          </a:p>
          <a:p>
            <a:pPr lvl="1"/>
            <a:r>
              <a:rPr dirty="0"/>
              <a:t>Statistical inference</a:t>
            </a:r>
          </a:p>
          <a:p>
            <a:pPr lvl="1"/>
            <a:r>
              <a:rPr dirty="0"/>
              <a:t>Statistic</a:t>
            </a:r>
          </a:p>
          <a:p>
            <a:pPr lvl="1"/>
            <a:r>
              <a:rPr dirty="0"/>
              <a:t>Sampling distribution</a:t>
            </a:r>
          </a:p>
          <a:p>
            <a:pPr lvl="1"/>
            <a:r>
              <a:rPr dirty="0"/>
              <a:t>Point estimator</a:t>
            </a:r>
          </a:p>
          <a:p>
            <a:pPr lvl="1"/>
            <a:r>
              <a:rPr dirty="0"/>
              <a:t>Unbiased estimate</a:t>
            </a:r>
          </a:p>
          <a:p>
            <a:pPr lvl="1"/>
            <a:r>
              <a:rPr dirty="0"/>
              <a:t>MVUE estimator</a:t>
            </a:r>
          </a:p>
          <a:p>
            <a:pPr lvl="1"/>
            <a:r>
              <a:rPr dirty="0"/>
              <a:t>Central limit theorem</a:t>
            </a:r>
          </a:p>
          <a:p>
            <a:pPr lvl="1"/>
            <a:r>
              <a:rPr dirty="0"/>
              <a:t>Sampling distributions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73"/>
            <a:ext cx="8229600" cy="3394472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Statistical Inference</a:t>
            </a:r>
          </a:p>
          <a:p>
            <a:pPr lvl="0"/>
            <a:r>
              <a:rPr dirty="0"/>
              <a:t>Montgomery gives the following description of statistical inference.</a:t>
            </a:r>
          </a:p>
          <a:p>
            <a:pPr marL="1270000" lvl="1" indent="0">
              <a:buNone/>
            </a:pPr>
            <a:r>
              <a:rPr sz="2000" dirty="0"/>
              <a:t>The field of statistical inference consists of those methods used to make decisions or to draw conclusions about a population. There methods utilize the information contained in a sample from the population in drawing conclusions. This chapter begins our study of the statistical methods used for inference and decision making.</a:t>
            </a:r>
          </a:p>
          <a:p>
            <a:pPr lvl="0"/>
            <a:r>
              <a:rPr dirty="0"/>
              <a:t>Statistical inference may be divided into two major areas: parameter estimation and hypothesis testing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Midterm exams are not graded; still contacting students who missed</a:t>
            </a:r>
          </a:p>
          <a:p>
            <a:pPr lvl="0"/>
            <a:r>
              <a:t>Linear Combination Practice Problems (assigned 10/28, due 10/30)</a:t>
            </a:r>
          </a:p>
          <a:p>
            <a:pPr lvl="0"/>
            <a:r>
              <a:t>Linea Combination Quiz (assigned 10/30, due 11/4)</a:t>
            </a:r>
          </a:p>
          <a:p>
            <a:pPr lvl="0"/>
            <a:r>
              <a:t>Complete Chapter Six and Start Chapter 7</a:t>
            </a:r>
          </a:p>
          <a:p>
            <a:pPr lvl="0"/>
            <a:r>
              <a:t>Attendance</a:t>
            </a:r>
          </a:p>
          <a:p>
            <a:pPr lvl="0"/>
            <a:r>
              <a:t>Questions?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3115"/>
                <a:ext cx="8229600" cy="3394472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Point Estimate</a:t>
                </a:r>
              </a:p>
              <a:p>
                <a:pPr lvl="0"/>
                <a:r>
                  <a:rPr dirty="0"/>
                  <a:t>Montgomery states that “In practice, the engineer will use sample data to compute a number that is in some sense a reasonable value (or guess) of the true mean. This number is called a </a:t>
                </a:r>
                <a:r>
                  <a:rPr b="1" dirty="0"/>
                  <a:t>point estimate</a:t>
                </a:r>
                <a:r>
                  <a:rPr dirty="0"/>
                  <a:t>.”</a:t>
                </a:r>
              </a:p>
              <a:p>
                <a:pPr lvl="0"/>
                <a:r>
                  <a:rPr dirty="0"/>
                  <a:t>Discuss examples</a:t>
                </a:r>
              </a:p>
              <a:p>
                <a:pPr lvl="0"/>
                <a:r>
                  <a:rPr dirty="0"/>
                  <a:t>A formal definition of a point estimate is</a:t>
                </a:r>
              </a:p>
              <a:p>
                <a:pPr marL="1270000" lvl="1" indent="0">
                  <a:buNone/>
                </a:pPr>
                <a:r>
                  <a:rPr sz="2000" dirty="0"/>
                  <a:t>A </a:t>
                </a:r>
                <a:r>
                  <a:rPr sz="2000" b="1" dirty="0"/>
                  <a:t>point estimate</a:t>
                </a:r>
                <a:r>
                  <a:rPr sz="2000" dirty="0"/>
                  <a:t> of some population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000" dirty="0"/>
                  <a:t> is a single numerical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sz="2000" dirty="0"/>
                  <a:t> of a statistic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</m:acc>
                  </m:oMath>
                </a14:m>
                <a:r>
                  <a:rPr sz="2000" dirty="0"/>
                  <a:t>. The statistic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</m:acc>
                  </m:oMath>
                </a14:m>
                <a:r>
                  <a:rPr sz="2000" dirty="0"/>
                  <a:t> is called the point estimate.</a:t>
                </a:r>
              </a:p>
              <a:p>
                <a:pPr lvl="0"/>
                <a:r>
                  <a:rPr dirty="0"/>
                  <a:t>Notice the use of the “hat” notation to denote a point estimate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3115"/>
                <a:ext cx="8229600" cy="3394472"/>
              </a:xfrm>
              <a:blipFill>
                <a:blip r:embed="rId2"/>
                <a:stretch>
                  <a:fillRect l="-1080" t="-2974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676"/>
                <a:ext cx="8229600" cy="3394472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Statistic</a:t>
                </a:r>
              </a:p>
              <a:p>
                <a:pPr lvl="0"/>
                <a:r>
                  <a:rPr dirty="0"/>
                  <a:t>Point estimate requires a sample of random observations,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dirty="0"/>
              </a:p>
              <a:p>
                <a:pPr lvl="0"/>
                <a:r>
                  <a:rPr dirty="0"/>
                  <a:t>Any function of the sampled random variables is called a statistic</a:t>
                </a:r>
              </a:p>
              <a:p>
                <a:pPr lvl="0"/>
                <a:r>
                  <a:rPr dirty="0"/>
                  <a:t>The function of the random variables is itself a random variable</a:t>
                </a:r>
              </a:p>
              <a:p>
                <a:pPr lvl="0"/>
                <a:r>
                  <a:rPr dirty="0"/>
                  <a:t>Thus, the sample mean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dirty="0"/>
                  <a:t> and the sample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are both statistics and random variables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676"/>
                <a:ext cx="8229600" cy="3394472"/>
              </a:xfrm>
              <a:blipFill>
                <a:blip r:embed="rId2"/>
                <a:stretch>
                  <a:fillRect l="-1235" t="-2239" r="-1852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Properties of point estimators</a:t>
            </a:r>
          </a:p>
          <a:p>
            <a:pPr lvl="0"/>
            <a:r>
              <a:t>We would like point estimates to be both accurate and precise</a:t>
            </a:r>
          </a:p>
          <a:p>
            <a:pPr lvl="0"/>
            <a:r>
              <a:t>An unbiased estimator addresses the accuracy criteria</a:t>
            </a:r>
          </a:p>
          <a:p>
            <a:pPr lvl="0"/>
            <a:r>
              <a:t>A minimum variance unbiased estimator addresses the precision criteria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Unbiased Estimator</a:t>
            </a:r>
          </a:p>
          <a:p>
            <a:pPr lvl="0"/>
            <a:r>
              <a:t>The point estimator </a:t>
            </a:r>
            <a14:m xmlns:a14="http://schemas.microsoft.com/office/drawing/2010/main">
              <m:oMath xmlns:m="http://schemas.openxmlformats.org/officeDocument/2006/math">
                <m:acc>
                  <m:accPr>
                    <m:chr m:val="̂"/>
                    <m:ctrlPr>
                      <a:rPr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>
                        <a:latin typeface="Cambria Math" panose="02040503050406030204" pitchFamily="18" charset="0"/>
                      </a:rPr>
                      <m:t>𝛩</m:t>
                    </m:r>
                  </m:e>
                </m:acc>
              </m:oMath>
            </a14:m>
            <a:r>
              <a:t> is an </a:t>
            </a:r>
            <a:r>
              <a:rPr b="1"/>
              <a:t>unbiased estimator</a:t>
            </a:r>
            <a:r>
              <a:t> for the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𝜃</m:t>
                </m:r>
              </m:oMath>
            </a14:m>
            <a:r>
              <a:t> if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acc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𝜃</m:t>
                  </m:r>
                </m:oMath>
              </m:oMathPara>
            </a14:m>
            <a:endParaRPr/>
          </a:p>
          <a:p>
            <a:pPr lvl="0"/>
            <a:r>
              <a:t>If the point estimator is not unbiased, then the difference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acc>
                    </m:e>
                  </m:d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r>
                    <a:rPr>
                      <a:latin typeface="Cambria Math" panose="02040503050406030204" pitchFamily="18" charset="0"/>
                    </a:rPr>
                    <m:t>𝜃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called the </a:t>
            </a:r>
            <a:r>
              <a:rPr b="1"/>
              <a:t>bias</a:t>
            </a:r>
            <a:r>
              <a:t> of the estimator </a:t>
            </a:r>
            <a14:m xmlns:a14="http://schemas.microsoft.com/office/drawing/2010/main">
              <m:oMath xmlns:m="http://schemas.openxmlformats.org/officeDocument/2006/math">
                <m:acc>
                  <m:accPr>
                    <m:chr m:val="̂"/>
                    <m:ctrlPr>
                      <a:rPr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>
                        <a:latin typeface="Cambria Math" panose="02040503050406030204" pitchFamily="18" charset="0"/>
                      </a:rPr>
                      <m:t>𝛩</m:t>
                    </m:r>
                  </m:e>
                </m:acc>
              </m:oMath>
            </a14:m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MVUE</a:t>
            </a:r>
          </a:p>
          <a:p>
            <a:pPr lvl="0"/>
            <a:r>
              <a:t>Montgomery gives the following definition of a minimum variance unbiased estimator (MVUE)</a:t>
            </a:r>
          </a:p>
          <a:p>
            <a:pPr marL="1270000" lvl="1" indent="0">
              <a:buNone/>
            </a:pPr>
            <a:r>
              <a:rPr sz="2000"/>
              <a:t>If we consider all unbiased estimators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𝜃</m:t>
                </m:r>
              </m:oMath>
            </a14:m>
            <a:r>
              <a:rPr sz="2000"/>
              <a:t>, the one with the smallest variance is called the minimum variance unbiased estimator</a:t>
            </a:r>
          </a:p>
          <a:p>
            <a:pPr lvl="0"/>
            <a:r>
              <a:t>An import fact is that the sample mean </a:t>
            </a:r>
            <a14:m xmlns:a14="http://schemas.microsoft.com/office/drawing/2010/main">
              <m:oMath xmlns:m="http://schemas.openxmlformats.org/officeDocument/2006/math">
                <m:acc>
                  <m:accPr>
                    <m:chr m:val="‾"/>
                    <m:ctrlPr>
                      <a:rPr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acc>
              </m:oMath>
            </a14:m>
            <a:r>
              <a:t> is the MVUE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when the data comes from a normal distribution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Accuracy vs. Precision</a:t>
            </a:r>
          </a:p>
        </p:txBody>
      </p:sp>
      <p:pic>
        <p:nvPicPr>
          <p:cNvPr id="2" name="Picture 1" descr="images/image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78300" y="203200"/>
            <a:ext cx="38862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graph of accuracy vs. precision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Sampling Distribution</a:t>
            </a:r>
          </a:p>
          <a:p>
            <a:pPr lvl="0"/>
            <a:r>
              <a:t>The probability distribution of a statistic is called a </a:t>
            </a:r>
            <a:r>
              <a:rPr b="1"/>
              <a:t>sampling distribution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1"/>
                <a:ext cx="82296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Central Limit Theorem</a:t>
                </a:r>
              </a:p>
              <a:p>
                <a:pPr lvl="0"/>
                <a:r>
                  <a:rPr dirty="0"/>
                  <a:t>Definition of the Central Limit Theorem is</a:t>
                </a:r>
              </a:p>
              <a:p>
                <a:pPr marL="1270000" lvl="1" indent="0">
                  <a:buNone/>
                </a:pPr>
                <a:r>
                  <a:rPr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000" dirty="0"/>
                  <a:t> is a random sample of size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000" dirty="0"/>
                  <a:t> taken from a population (either finite or infinite) with mean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2000" dirty="0"/>
                  <a:t> and finite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, and 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sz="2000" dirty="0"/>
                  <a:t> is the sample mean, the limiting form of the distribution of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sz="2000" dirty="0"/>
              </a:p>
              <a:p>
                <a:pPr marL="0" lvl="0" indent="0">
                  <a:buNone/>
                </a:pPr>
                <a:r>
                  <a:rPr dirty="0"/>
                  <a:t>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dirty="0"/>
                  <a:t>, is the standard normal distribution</a:t>
                </a:r>
              </a:p>
              <a:p>
                <a:pPr lvl="0"/>
                <a:r>
                  <a:rPr dirty="0"/>
                  <a:t>Important result because for sufficiently large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, the sampling distribution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dirty="0"/>
                  <a:t> is normally distribution</a:t>
                </a:r>
              </a:p>
              <a:p>
                <a:pPr lvl="0"/>
                <a:r>
                  <a:rPr dirty="0"/>
                  <a:t>This is a fundamental result that will be used extensively in the next four chapters of the textbook.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1"/>
                <a:ext cx="8229600" cy="3394472"/>
              </a:xfrm>
              <a:blipFill>
                <a:blip r:embed="rId2"/>
                <a:stretch>
                  <a:fillRect l="-772" t="-2612" r="-309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18 Slides</a:t>
            </a:r>
          </a:p>
          <a:p>
            <a:pPr lvl="0"/>
            <a:r>
              <a:t>Lecture 18 Slides - marked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Chapter 6, continued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Calculating Quantiles</a:t>
            </a:r>
          </a:p>
        </p:txBody>
      </p:sp>
      <p:pic>
        <p:nvPicPr>
          <p:cNvPr id="3" name="Picture 1" descr="images/quantiles007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9000" y="1193800"/>
            <a:ext cx="2286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reference for calculating quantiles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Quantile Example</a:t>
            </a:r>
          </a:p>
        </p:txBody>
      </p:sp>
      <p:pic>
        <p:nvPicPr>
          <p:cNvPr id="2" name="Picture 1" descr="images/quantileDat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130300"/>
            <a:ext cx="5105400" cy="203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Quantile Example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Exploratory Data (Graphical)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Exploratory data analysis (EDA) is the use of graphical procedures to analyze data.</a:t>
            </a:r>
          </a:p>
          <a:p>
            <a:pPr lvl="0"/>
            <a:r>
              <a:t>John Tukey was a pioneer in this field and invented several of the procedures</a:t>
            </a:r>
          </a:p>
          <a:p>
            <a:pPr lvl="0"/>
            <a:r>
              <a:t>Tools include stem-and-leaf diagrams, box plots, time series plots and digidot plots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Stem and Leaf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Excellent tool that maintains data integrity</a:t>
            </a:r>
          </a:p>
          <a:p>
            <a:pPr lvl="0"/>
            <a:r>
              <a:t>The stem is the leading digit or digits</a:t>
            </a:r>
          </a:p>
          <a:p>
            <a:pPr lvl="0"/>
            <a:r>
              <a:t>The leaf is the remaining digit</a:t>
            </a:r>
          </a:p>
          <a:p>
            <a:pPr lvl="0"/>
            <a:r>
              <a:t>Make sure to include units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stem(midterm$MidtermExam)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Microsoft Macintosh PowerPoint</Application>
  <PresentationFormat>On-screen Show (16:9)</PresentationFormat>
  <Paragraphs>140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Courier</vt:lpstr>
      <vt:lpstr>Office Theme</vt:lpstr>
      <vt:lpstr>MANE 3332.05</vt:lpstr>
      <vt:lpstr>Lecture 18</vt:lpstr>
      <vt:lpstr>Agenda</vt:lpstr>
      <vt:lpstr>Handouts</vt:lpstr>
      <vt:lpstr>Chapter 6, continued</vt:lpstr>
      <vt:lpstr>Calculating Quantiles</vt:lpstr>
      <vt:lpstr>PowerPoint Presentation</vt:lpstr>
      <vt:lpstr>Exploratory Data (Graphical) Analysis</vt:lpstr>
      <vt:lpstr>Stem and Leaf Diagram</vt:lpstr>
      <vt:lpstr>PowerPoint Presentation</vt:lpstr>
      <vt:lpstr>Histogram</vt:lpstr>
      <vt:lpstr>PowerPoint Presentation</vt:lpstr>
      <vt:lpstr>Boxplot</vt:lpstr>
      <vt:lpstr>Box Plot 2</vt:lpstr>
      <vt:lpstr>PowerPoint Presentation</vt:lpstr>
      <vt:lpstr>Time Series Plot</vt:lpstr>
      <vt:lpstr>PowerPoint Presentation</vt:lpstr>
      <vt:lpstr>Probability Plotting</vt:lpstr>
      <vt:lpstr>PowerPoint Presentation</vt:lpstr>
      <vt:lpstr>PowerPoint Presentation</vt:lpstr>
      <vt:lpstr>PowerPoint Presentation</vt:lpstr>
      <vt:lpstr>Probability Plot Example 2</vt:lpstr>
      <vt:lpstr>PowerPoint Presentation</vt:lpstr>
      <vt:lpstr>Multivariate Data</vt:lpstr>
      <vt:lpstr>Matrix of Scatter Plot in R</vt:lpstr>
      <vt:lpstr>Covariance in R</vt:lpstr>
      <vt:lpstr>Correlation</vt:lpstr>
      <vt:lpstr>Chapter 7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2025-10-29T19:28:24Z</dcterms:created>
  <dcterms:modified xsi:type="dcterms:W3CDTF">2025-10-29T19:30:35Z</dcterms:modified>
</cp:coreProperties>
</file>