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9" Type="http://schemas.openxmlformats.org/officeDocument/2006/relationships/viewProps" Target="viewProps.xml" /><Relationship Id="rId38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1" Type="http://schemas.openxmlformats.org/officeDocument/2006/relationships/tableStyles" Target="tableStyles.xml" /><Relationship Id="rId4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MANE 3332.05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Interpreting Confidence Intervals</a:t>
                </a:r>
              </a:p>
              <a:p>
                <a:pPr lvl="0" indent="0" marL="0">
                  <a:buNone/>
                </a:pPr>
                <a:r>
                  <a:rPr/>
                  <a:t>Montgomery gives the following statement regarding the correct interpretation of confidence intervals.</a:t>
                </a:r>
              </a:p>
              <a:p>
                <a:pPr lvl="0" indent="0" marL="1270000">
                  <a:buNone/>
                </a:pPr>
                <a:r>
                  <a:rPr sz="2000"/>
                  <a:t>The correct interpretation lies in the realization that a CI is a random interval because in the probability statement defining the end-points of the interval, </a:t>
                </a:r>
                <a14:m>
                  <m:oMath xmlns:m="http://schemas.openxmlformats.org/officeDocument/2006/math">
                    <m:r>
                      <m:t>L</m:t>
                    </m:r>
                  </m:oMath>
                </a14:m>
                <a:r>
                  <a:rPr sz="2000"/>
                  <a:t> and </a:t>
                </a:r>
                <a14:m>
                  <m:oMath xmlns:m="http://schemas.openxmlformats.org/officeDocument/2006/math">
                    <m:r>
                      <m:t>U</m:t>
                    </m:r>
                  </m:oMath>
                </a14:m>
                <a:r>
                  <a:rPr sz="2000"/>
                  <a:t> are random variables. Consequently, the correct interpretation of 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</m:oMath>
                </a14:m>
                <a:r>
                  <a:rPr sz="2000"/>
                  <a:t>% CI depends on the relative frequency view of probability. Specifically, if an infinite number of random samples are collected and 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</m:oMath>
                </a14:m>
                <a:r>
                  <a:rPr sz="2000"/>
                  <a:t>% confidence interval for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 sz="2000"/>
                  <a:t> is computed from each sample,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</m:oMath>
                </a14:m>
                <a:r>
                  <a:rPr sz="2000"/>
                  <a:t>% of these intervals will contain the true value of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 sz="2000"/>
                  <a:t>.</a:t>
                </a:r>
              </a:p>
            </p:txBody>
          </p:sp>
        </mc:Choice>
      </mc:AlternateContent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One-sided Confidence Bounds</a:t>
                </a:r>
              </a:p>
              <a:p>
                <a:pPr lvl="0" indent="0" marL="0">
                  <a:buNone/>
                </a:pPr>
                <a:r>
                  <a:rPr/>
                  <a:t>It is possible to construct on-sided confidence bounds</a:t>
                </a:r>
              </a:p>
              <a:p>
                <a:pPr lvl="0"/>
                <a:r>
                  <a:rPr/>
                  <a:t>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upper-confidence bound for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μ</m:t>
                      </m:r>
                      <m:r>
                        <m:rPr>
                          <m:sty m:val="p"/>
                        </m:rPr>
                        <m:t>≤</m:t>
                      </m:r>
                      <m:r>
                        <m:t>u</m:t>
                      </m:r>
                      <m:r>
                        <m:rPr>
                          <m:sty m:val="p"/>
                        </m:rPr>
                        <m:t>=</m:t>
                      </m:r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/>
                <a:r>
                  <a:rPr/>
                  <a:t>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lower-confidence bound for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m:t>=</m:t>
                      </m:r>
                      <m:r>
                        <m:t>l</m:t>
                      </m:r>
                      <m:r>
                        <m:rPr>
                          <m:sty m:val="p"/>
                        </m:rPr>
                        <m:t>≤</m:t>
                      </m:r>
                      <m:r>
                        <m:t>μ</m:t>
                      </m:r>
                    </m:oMath>
                  </m:oMathPara>
                </a14:m>
              </a:p>
            </p:txBody>
          </p:sp>
        </mc:Choice>
      </mc:AlternateContent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Sample Size Considerations</a:t>
                </a:r>
              </a:p>
              <a:p>
                <a:pPr lvl="0" indent="0" marL="0">
                  <a:buNone/>
                </a:pPr>
                <a:r>
                  <a:rPr/>
                  <a:t>If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</m:oMath>
                </a14:m>
                <a:r>
                  <a:rPr/>
                  <a:t> is used as an estimate of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, we can be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confident that the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|</m:t>
                    </m:r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  <m:r>
                      <m:rPr>
                        <m:sty m:val="p"/>
                      </m:rPr>
                      <m:t>−</m:t>
                    </m:r>
                    <m:r>
                      <m:t>μ</m:t>
                    </m:r>
                    <m:r>
                      <m:rPr>
                        <m:sty m:val="p"/>
                      </m:rPr>
                      <m:t>|</m:t>
                    </m:r>
                  </m:oMath>
                </a14:m>
                <a:r>
                  <a:rPr/>
                  <a:t> will not exceed a specified amount </a:t>
                </a:r>
                <a14:m>
                  <m:oMath xmlns:m="http://schemas.openxmlformats.org/officeDocument/2006/math">
                    <m:r>
                      <m:t>E</m:t>
                    </m:r>
                  </m:oMath>
                </a14:m>
                <a:r>
                  <a:rPr/>
                  <a:t> when the sample size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n</m:t>
                      </m:r>
                      <m:r>
                        <m:rPr>
                          <m:sty m:val="p"/>
                        </m:rPr>
                        <m:t>=</m:t>
                      </m:r>
                      <m:sSup>
                        <m:e>
                          <m:d>
                            <m:dPr>
                              <m:begChr m:val="("/>
                              <m:sepChr m:val=""/>
                              <m:endChr m:val=")"/>
                              <m:grow/>
                            </m:dPr>
                            <m:e>
                              <m:f>
                                <m:fPr>
                                  <m:type m:val="bar"/>
                                </m:fPr>
                                <m:num>
                                  <m:sSub>
                                    <m:e>
                                      <m:r>
                                        <m:t>z</m:t>
                                      </m:r>
                                    </m:e>
                                    <m:sub>
                                      <m:r>
                                        <m:t>α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m:t>/</m:t>
                                      </m:r>
                                      <m:r>
                                        <m:t>2</m:t>
                                      </m:r>
                                    </m:sub>
                                  </m:sSub>
                                  <m:r>
                                    <m:t>σ</m:t>
                                  </m:r>
                                </m:num>
                                <m:den>
                                  <m:r>
                                    <m:t>E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t>2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</mc:AlternateContent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Problem 8–12,part b (6th edition)</a:t>
            </a:r>
          </a:p>
        </p:txBody>
      </p:sp>
      <p:pic>
        <p:nvPicPr>
          <p:cNvPr descr="images/p8_1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44600"/>
            <a:ext cx="5105400" cy="180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A Large Sample CI for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</a:p>
              <a:p>
                <a:pPr lvl="0"/>
                <a:r>
                  <a:rPr/>
                  <a:t>When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is large (say greater than or equal to 40), the central limit theorem can be used</a:t>
                </a:r>
              </a:p>
              <a:p>
                <a:pPr lvl="0"/>
                <a:r>
                  <a:rPr/>
                  <a:t>It states that </a:t>
                </a:r>
                <a14:m>
                  <m:oMath xmlns:m="http://schemas.openxmlformats.org/officeDocument/2006/math">
                    <m:f>
                      <m:fPr>
                        <m:type m:val="bar"/>
                      </m:fPr>
                      <m:num>
                        <m:acc>
                          <m:accPr>
                            <m:chr m:val="‾"/>
                          </m:accPr>
                          <m:e>
                            <m:r>
                              <m:t>x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μ</m:t>
                        </m:r>
                      </m:num>
                      <m:den>
                        <m:r>
                          <m:t>σ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/>
                  <a:t> is approximately a standard normal random variable.</a:t>
                </a:r>
              </a:p>
              <a:p>
                <a:pPr lvl="0"/>
                <a:r>
                  <a:rPr/>
                  <a:t>Thus, we can replace the quantity </a:t>
                </a:r>
                <a14:m>
                  <m:oMath xmlns:m="http://schemas.openxmlformats.org/officeDocument/2006/math">
                    <m:r>
                      <m:t>σ</m:t>
                    </m:r>
                    <m:r>
                      <m:rPr>
                        <m:sty m:val="p"/>
                      </m:rPr>
                      <m:t>/</m:t>
                    </m:r>
                    <m:rad>
                      <m:radPr>
                        <m:degHide m:val="on"/>
                      </m:radPr>
                      <m:deg/>
                      <m:e>
                        <m:r>
                          <m:t>n</m:t>
                        </m:r>
                      </m:e>
                    </m:rad>
                  </m:oMath>
                </a14:m>
                <a:r>
                  <a:rPr/>
                  <a:t> with </a:t>
                </a:r>
                <a14:m>
                  <m:oMath xmlns:m="http://schemas.openxmlformats.org/officeDocument/2006/math">
                    <m:r>
                      <m:t>S</m:t>
                    </m:r>
                    <m:r>
                      <m:rPr>
                        <m:sty m:val="p"/>
                      </m:rPr>
                      <m:t>/</m:t>
                    </m:r>
                    <m:rad>
                      <m:radPr>
                        <m:degHide m:val="on"/>
                      </m:radPr>
                      <m:deg/>
                      <m:e>
                        <m:r>
                          <m:t>n</m:t>
                        </m:r>
                      </m:e>
                    </m:rad>
                  </m:oMath>
                </a14:m>
                <a:r>
                  <a:rPr/>
                  <a:t> and still use the quantiles of the normal distribution to construct a confidence interval.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m:t>≤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≤</m:t>
                      </m:r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/>
                <a:r>
                  <a:rPr/>
                  <a:t>What assumption did we relax and why?</a:t>
                </a:r>
              </a:p>
            </p:txBody>
          </p:sp>
        </mc:Choice>
      </mc:AlternateContent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Chapter 8, Case 1 Practice Problems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Confidence Interval for the mean of Normal distribution with variance unknown (Case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The </a:t>
                </a:r>
                <a14:m>
                  <m:oMath xmlns:m="http://schemas.openxmlformats.org/officeDocument/2006/math">
                    <m:r>
                      <m:t>t</m:t>
                    </m:r>
                  </m:oMath>
                </a14:m>
                <a:r>
                  <a:rPr b="1"/>
                  <a:t> distribution</a:t>
                </a:r>
              </a:p>
              <a:p>
                <a:pPr lvl="0"/>
                <a:r>
                  <a:rPr/>
                  <a:t>Definition.</a:t>
                </a:r>
              </a:p>
              <a:p>
                <a:pPr lvl="0" indent="0" marL="0">
                  <a:buNone/>
                </a:pPr>
                <a:r>
                  <a:rPr/>
                  <a:t>Let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X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r>
                      <m:rPr>
                        <m:sty m:val="p"/>
                      </m:rPr>
                      <m:t>…</m:t>
                    </m:r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X</m:t>
                        </m:r>
                      </m:e>
                      <m:sub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 be a random sample from a normal distribution with unknown mean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and unknown variance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. The random variable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T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bar>
                            <m:barPr>
                              <m:pos m:val="top"/>
                            </m:barPr>
                            <m:e>
                              <m:r>
                                <m:t>X</m:t>
                              </m:r>
                            </m:e>
                          </m:ba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μ</m:t>
                          </m:r>
                        </m:num>
                        <m:den>
                          <m:r>
                            <m:t>S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has a </a:t>
                </a:r>
                <a14:m>
                  <m:oMath xmlns:m="http://schemas.openxmlformats.org/officeDocument/2006/math">
                    <m:r>
                      <m:t>t</m:t>
                    </m:r>
                  </m:oMath>
                </a14:m>
                <a:r>
                  <a:rPr/>
                  <a:t> distribution with </a:t>
                </a:r>
                <a14:m>
                  <m:oMath xmlns:m="http://schemas.openxmlformats.org/officeDocument/2006/math">
                    <m:r>
                      <m:t>n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</m:t>
                    </m:r>
                  </m:oMath>
                </a14:m>
                <a:r>
                  <a:rPr/>
                  <a:t> degrees of freedom.</a:t>
                </a:r>
              </a:p>
              <a:p>
                <a:pPr lvl="0"/>
                <a:r>
                  <a:rPr/>
                  <a:t>A table of percentage points (quantiles) is given in Appendix A Table 5</a:t>
                </a:r>
              </a:p>
              <a:p>
                <a:pPr lvl="0"/>
                <a:r>
                  <a:rPr/>
                  <a:t>Figure 8-4 on page 180 shows the relationship between the </a:t>
                </a:r>
                <a14:m>
                  <m:oMath xmlns:m="http://schemas.openxmlformats.org/officeDocument/2006/math">
                    <m:r>
                      <m:t>t</m:t>
                    </m:r>
                  </m:oMath>
                </a14:m>
                <a:r>
                  <a:rPr/>
                  <a:t> and normal distributions.</a:t>
                </a:r>
              </a:p>
              <a:p>
                <a:pPr lvl="0"/>
                <a:r>
                  <a:rPr/>
                  <a:t>Figure 8-5 explains the percentage points of the </a:t>
                </a:r>
                <a14:m>
                  <m:oMath xmlns:m="http://schemas.openxmlformats.org/officeDocument/2006/math">
                    <m:r>
                      <m:t>t</m:t>
                    </m:r>
                  </m:oMath>
                </a14:m>
                <a:r>
                  <a:rPr/>
                  <a:t> distribution</a:t>
                </a:r>
              </a:p>
            </p:txBody>
          </p:sp>
        </mc:Choice>
      </mc:AlternateContent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tFigures004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9800" y="1193800"/>
            <a:ext cx="7264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Confidence interval definition</a:t>
                </a:r>
              </a:p>
              <a:p>
                <a:pPr lvl="0"/>
                <a:r>
                  <a:rPr/>
                  <a:t>Using the </a:t>
                </a:r>
                <a14:m>
                  <m:oMath xmlns:m="http://schemas.openxmlformats.org/officeDocument/2006/math">
                    <m:r>
                      <m:t>t</m:t>
                    </m:r>
                  </m:oMath>
                </a14:m>
                <a:r>
                  <a:rPr/>
                  <a:t> distribution it is possible to construct CIs</a:t>
                </a:r>
              </a:p>
              <a:p>
                <a:pPr lvl="0" indent="0" marL="0">
                  <a:buNone/>
                </a:pPr>
                <a:r>
                  <a:rPr/>
                  <a:t>If </a:t>
                </a:r>
                <a14:m>
                  <m:oMath xmlns:m="http://schemas.openxmlformats.org/officeDocument/2006/math">
                    <m:acc>
                      <m:accPr>
                        <m:chr m:val="‾"/>
                      </m:accPr>
                      <m:e>
                        <m:r>
                          <m:t>x</m:t>
                        </m:r>
                      </m:e>
                    </m:acc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r>
                      <m:t>s</m:t>
                    </m:r>
                  </m:oMath>
                </a14:m>
                <a:r>
                  <a:rPr/>
                  <a:t> are the mean and standard deviation of a random sample from a normal distribution with unknown variance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, 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confidence interval on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is given by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m:t>≤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≤</m:t>
                      </m:r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s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sSub>
                      <m:e>
                        <m:r>
                          <m:t>t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is the upper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/</m:t>
                    </m:r>
                    <m:r>
                      <m:t>2</m:t>
                    </m:r>
                    <m:r>
                      <m:rPr>
                        <m:sty m:val="p"/>
                      </m:rPr>
                      <m:t>)</m:t>
                    </m:r>
                  </m:oMath>
                </a14:m>
                <a:r>
                  <a:rPr/>
                  <a:t> percentage point of the </a:t>
                </a:r>
                <a14:m>
                  <m:oMath xmlns:m="http://schemas.openxmlformats.org/officeDocument/2006/math">
                    <m:r>
                      <m:t>t</m:t>
                    </m:r>
                  </m:oMath>
                </a14:m>
                <a:r>
                  <a:rPr/>
                  <a:t> distribution with </a:t>
                </a:r>
                <a14:m>
                  <m:oMath xmlns:m="http://schemas.openxmlformats.org/officeDocument/2006/math">
                    <m:r>
                      <m:t>n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</m:t>
                    </m:r>
                  </m:oMath>
                </a14:m>
                <a:r>
                  <a:rPr/>
                  <a:t> degrees of freedom.</a:t>
                </a:r>
              </a:p>
            </p:txBody>
          </p:sp>
        </mc:Choice>
      </mc:AlternateContent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Problem 8-30 (6th edition)</a:t>
            </a:r>
          </a:p>
        </p:txBody>
      </p:sp>
      <p:pic>
        <p:nvPicPr>
          <p:cNvPr descr="images/p8_3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393700"/>
            <a:ext cx="5105400" cy="349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Lecture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Agenda</a:t>
            </a:r>
          </a:p>
          <a:p>
            <a:pPr lvl="0"/>
            <a:r>
              <a:rPr/>
              <a:t>Haven’t started partial credit requests yet</a:t>
            </a:r>
          </a:p>
          <a:p>
            <a:pPr lvl="0"/>
            <a:r>
              <a:rPr/>
              <a:t>Start Chapter 8</a:t>
            </a:r>
          </a:p>
          <a:p>
            <a:pPr lvl="0"/>
            <a:r>
              <a:rPr/>
              <a:t>Chapter 8, Case 1 Practice Problems (assigned 11/6/2025, due 11/11/2025)</a:t>
            </a:r>
          </a:p>
          <a:p>
            <a:pPr lvl="0"/>
            <a:r>
              <a:rPr/>
              <a:t>Attendance</a:t>
            </a:r>
          </a:p>
          <a:p>
            <a:pPr lvl="0"/>
            <a:r>
              <a:rPr/>
              <a:t>Questions?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t_tabl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6300" y="1193800"/>
            <a:ext cx="2298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One-sided confidence bounds</a:t>
                </a:r>
              </a:p>
              <a:p>
                <a:pPr lvl="0"/>
                <a:r>
                  <a:rPr/>
                  <a:t>Are easy to construct</a:t>
                </a:r>
              </a:p>
              <a:p>
                <a:pPr lvl="0"/>
                <a:r>
                  <a:rPr/>
                  <a:t>Use only the appropriate upper or lower bound</a:t>
                </a:r>
              </a:p>
              <a:p>
                <a:pPr lvl="0"/>
                <a:r>
                  <a:rPr/>
                  <a:t>Change </a:t>
                </a:r>
                <a14:m>
                  <m:oMath xmlns:m="http://schemas.openxmlformats.org/officeDocument/2006/math">
                    <m:sSub>
                      <m:e>
                        <m:r>
                          <m:t>t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to </a:t>
                </a:r>
                <a14:m>
                  <m:oMath xmlns:m="http://schemas.openxmlformats.org/officeDocument/2006/math">
                    <m:sSub>
                      <m:e>
                        <m:r>
                          <m:t>t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</m:sSub>
                  </m:oMath>
                </a14:m>
              </a:p>
            </p:txBody>
          </p:sp>
        </mc:Choice>
      </mc:AlternateContent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Chapter 8, Case 2 Practice Problems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Confidence Interval for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r>
                      <m:t>σ</m:t>
                    </m:r>
                  </m:oMath>
                </a14:m>
                <a:r>
                  <a:rPr/>
                  <a:t> (Case 3)</a:t>
                </a:r>
              </a:p>
            </p:txBody>
          </p:sp>
        </mc:Choice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Section 8-3 presents a CI for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or </a:t>
                </a:r>
                <a14:m>
                  <m:oMath xmlns:m="http://schemas.openxmlformats.org/officeDocument/2006/math">
                    <m:r>
                      <m:t>σ</m:t>
                    </m:r>
                  </m:oMath>
                </a14:m>
              </a:p>
              <a:p>
                <a:pPr lvl="0"/>
                <a:r>
                  <a:rPr/>
                  <a:t>Requires the </a:t>
                </a:r>
                <a14:m>
                  <m:oMath xmlns:m="http://schemas.openxmlformats.org/officeDocument/2006/math">
                    <m:sSup>
                      <m:e>
                        <m:r>
                          <m:t>χ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(chi-squared) distribution</a:t>
                </a:r>
              </a:p>
              <a:p>
                <a:pPr lvl="0" indent="0" marL="0">
                  <a:buNone/>
                </a:pPr>
                <a:r>
                  <a:rPr/>
                  <a:t>Let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X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r>
                      <m:rPr>
                        <m:sty m:val="p"/>
                      </m:rPr>
                      <m:t>…</m:t>
                    </m:r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X</m:t>
                        </m:r>
                      </m:e>
                      <m:sub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 be a random sample from a normal distribution with mean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and variance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and let </a:t>
                </a:r>
                <a14:m>
                  <m:oMath xmlns:m="http://schemas.openxmlformats.org/officeDocument/2006/math">
                    <m:sSup>
                      <m:e>
                        <m:r>
                          <m:t>S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be the sample variance. Then the random variable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p>
                        <m:e>
                          <m:r>
                            <m:t>χ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  <m:sSup>
                            <m:e>
                              <m:r>
                                <m:t>S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e>
                              <m:r>
                                <m:t>σ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has a chi-square (</a:t>
                </a:r>
                <a14:m>
                  <m:oMath xmlns:m="http://schemas.openxmlformats.org/officeDocument/2006/math">
                    <m:sSup>
                      <m:e>
                        <m:r>
                          <m:t>χ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) distribution with </a:t>
                </a:r>
                <a14:m>
                  <m:oMath xmlns:m="http://schemas.openxmlformats.org/officeDocument/2006/math">
                    <m:r>
                      <m:t>n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</m:t>
                    </m:r>
                  </m:oMath>
                </a14:m>
                <a:r>
                  <a:rPr/>
                  <a:t> degrees of freedom</a:t>
                </a:r>
              </a:p>
              <a:p>
                <a:pPr lvl="0"/>
                <a:r>
                  <a:rPr/>
                  <a:t>A table of the upper percentage points of the </a:t>
                </a:r>
                <a14:m>
                  <m:oMath xmlns:m="http://schemas.openxmlformats.org/officeDocument/2006/math">
                    <m:sSup>
                      <m:e>
                        <m:r>
                          <m:t>χ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distribution are given in Table 4 in the appendix</a:t>
                </a:r>
              </a:p>
              <a:p>
                <a:pPr lvl="0"/>
                <a:r>
                  <a:rPr/>
                  <a:t>Figure 8-9 on page 183 explains the percentage points of the </a:t>
                </a:r>
                <a14:m>
                  <m:oMath xmlns:m="http://schemas.openxmlformats.org/officeDocument/2006/math">
                    <m:sSup>
                      <m:e>
                        <m:r>
                          <m:t>χ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distribution</a:t>
                </a:r>
              </a:p>
            </p:txBody>
          </p:sp>
        </mc:Choice>
      </mc:AlternateContent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iSquareFigure005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65400" y="1193800"/>
            <a:ext cx="4025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iSquareFigure006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6600" y="1193800"/>
            <a:ext cx="76835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Confidence Intervals for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 b="1"/>
                  <a:t> and </a:t>
                </a:r>
                <a14:m>
                  <m:oMath xmlns:m="http://schemas.openxmlformats.org/officeDocument/2006/math">
                    <m:r>
                      <m:t>σ</m:t>
                    </m:r>
                  </m:oMath>
                </a14:m>
              </a:p>
              <a:p>
                <a:pPr lvl="0" indent="0" marL="0">
                  <a:buNone/>
                </a:pPr>
                <a:r>
                  <a:rPr/>
                  <a:t>If </a:t>
                </a:r>
                <a14:m>
                  <m:oMath xmlns:m="http://schemas.openxmlformats.org/officeDocument/2006/math">
                    <m:sSup>
                      <m:e>
                        <m:r>
                          <m:t>s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is the sample variance from a random sample of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observations from a normal distribution with unknown variance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, then 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confidence interval on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  <m:sSup>
                            <m:e>
                              <m:r>
                                <m:t>s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e>
                              <m:r>
                                <m:t>χ</m:t>
                              </m:r>
                            </m:e>
                            <m:sub>
                              <m:r>
                                <m:t>α</m:t>
                              </m:r>
                              <m:r>
                                <m:rPr>
                                  <m:sty m:val="p"/>
                                </m:rPr>
                                <m:t>/</m:t>
                              </m:r>
                              <m: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m:t>,</m:t>
                              </m:r>
                              <m: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1</m:t>
                              </m:r>
                            </m:sub>
                            <m:sup>
                              <m:r>
                                <m:t>2</m:t>
                              </m:r>
                            </m:sup>
                          </m:sSubSup>
                        </m:den>
                      </m:f>
                      <m:r>
                        <m:rPr>
                          <m:sty m:val="p"/>
                        </m:rPr>
                        <m:t>≤</m:t>
                      </m:r>
                      <m:sSup>
                        <m:e>
                          <m:r>
                            <m:t>σ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≤</m:t>
                      </m:r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  <m:sSup>
                            <m:e>
                              <m:r>
                                <m:t>s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e>
                              <m:r>
                                <m:t>χ</m:t>
                              </m:r>
                            </m:e>
                            <m:sub>
                              <m: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α</m:t>
                              </m:r>
                              <m:r>
                                <m:rPr>
                                  <m:sty m:val="p"/>
                                </m:rPr>
                                <m:t>/</m:t>
                              </m:r>
                              <m: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m:t>,</m:t>
                              </m:r>
                              <m: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1</m:t>
                              </m:r>
                            </m:sub>
                            <m:sup>
                              <m: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sSubSup>
                      <m:e>
                        <m:r>
                          <m:t>χ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sSubSup>
                      <m:e>
                        <m:r>
                          <m:t>χ</m:t>
                        </m:r>
                      </m:e>
                      <m:sub>
                        <m:r>
                          <m:t>1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</m:oMath>
                </a14:m>
                <a:r>
                  <a:rPr/>
                  <a:t> are the upper and lower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/</m:t>
                    </m:r>
                    <m:r>
                      <m:t>2</m:t>
                    </m:r>
                  </m:oMath>
                </a14:m>
                <a:r>
                  <a:rPr/>
                  <a:t> percentage points of the </a:t>
                </a:r>
                <a14:m>
                  <m:oMath xmlns:m="http://schemas.openxmlformats.org/officeDocument/2006/math">
                    <m:sSup>
                      <m:e>
                        <m:r>
                          <m:t>χ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-distribution with </a:t>
                </a:r>
                <a14:m>
                  <m:oMath xmlns:m="http://schemas.openxmlformats.org/officeDocument/2006/math">
                    <m:r>
                      <m:t>n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</m:t>
                    </m:r>
                  </m:oMath>
                </a14:m>
                <a:r>
                  <a:rPr/>
                  <a:t> degrees of freedom</a:t>
                </a:r>
              </a:p>
            </p:txBody>
          </p:sp>
        </mc:Choice>
      </mc:AlternateContent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Problem 8-36 (6th edition)</a:t>
            </a:r>
          </a:p>
        </p:txBody>
      </p:sp>
      <p:pic>
        <p:nvPicPr>
          <p:cNvPr descr="images/p8_3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87500"/>
            <a:ext cx="5105400" cy="110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iSquar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One-sided confidence bounds</a:t>
                </a:r>
              </a:p>
              <a:p>
                <a:pPr lvl="0"/>
                <a:r>
                  <a:rPr/>
                  <a:t>Are easy to construct</a:t>
                </a:r>
              </a:p>
              <a:p>
                <a:pPr lvl="0"/>
                <a:r>
                  <a:rPr/>
                  <a:t>Use only the appropriate upper or lower bound</a:t>
                </a:r>
              </a:p>
              <a:p>
                <a:pPr lvl="0"/>
                <a:r>
                  <a:rPr/>
                  <a:t>Change </a:t>
                </a:r>
                <a14:m>
                  <m:oMath xmlns:m="http://schemas.openxmlformats.org/officeDocument/2006/math">
                    <m:sSubSup>
                      <m:e>
                        <m:r>
                          <m:t>χ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</m:oMath>
                </a14:m>
                <a:r>
                  <a:rPr/>
                  <a:t> to </a:t>
                </a:r>
                <a14:m>
                  <m:oMath xmlns:m="http://schemas.openxmlformats.org/officeDocument/2006/math">
                    <m:sSubSup>
                      <m:e>
                        <m:r>
                          <m:t>χ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</m:oMath>
                </a14:m>
                <a:r>
                  <a:rPr/>
                  <a:t> or </a:t>
                </a:r>
                <a14:m>
                  <m:oMath xmlns:m="http://schemas.openxmlformats.org/officeDocument/2006/math">
                    <m:sSubSup>
                      <m:e>
                        <m:r>
                          <m:t>χ</m:t>
                        </m:r>
                      </m:e>
                      <m:sub>
                        <m:r>
                          <m:t>1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</m:oMath>
                </a14:m>
                <a:r>
                  <a:rPr/>
                  <a:t> to </a:t>
                </a:r>
                <a14:m>
                  <m:oMath xmlns:m="http://schemas.openxmlformats.org/officeDocument/2006/math">
                    <m:sSubSup>
                      <m:e>
                        <m:r>
                          <m:t>χ</m:t>
                        </m:r>
                      </m:e>
                      <m:sub>
                        <m:r>
                          <m:t>1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n</m:t>
                        </m:r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1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</m:oMath>
                </a14:m>
              </a:p>
              <a:p>
                <a:pPr lvl="0"/>
                <a:r>
                  <a:rPr/>
                  <a:t>See eqn (8-20) on page 184</a:t>
                </a:r>
              </a:p>
            </p:txBody>
          </p:sp>
        </mc:Choice>
      </mc:AlternateContent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0"/>
            <a:r>
              <a:rPr/>
              <a:t>Lecture 20 Slides</a:t>
            </a:r>
          </a:p>
          <a:p>
            <a:pPr lvl="0"/>
            <a:r>
              <a:rPr/>
              <a:t>Lecture 20 Slides - marked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Chapter 8, Case 3 Practice Problems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Large-Sample CI for a Population Proportion (Case 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Recall from chapter 4,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P</m:t>
                        </m:r>
                      </m:e>
                    </m:acc>
                  </m:oMath>
                </a14:m>
                <a:r>
                  <a:rPr/>
                  <a:t> is approximately normal with mean </a:t>
                </a:r>
                <a14:m>
                  <m:oMath xmlns:m="http://schemas.openxmlformats.org/officeDocument/2006/math">
                    <m:r>
                      <m:t>p</m:t>
                    </m:r>
                  </m:oMath>
                </a14:m>
                <a:r>
                  <a:rPr/>
                  <a:t> and variance </a:t>
                </a:r>
                <a14:m>
                  <m:oMath xmlns:m="http://schemas.openxmlformats.org/officeDocument/2006/math">
                    <m:r>
                      <m:t>p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p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/</m:t>
                    </m:r>
                    <m:r>
                      <m:t>p</m:t>
                    </m:r>
                  </m:oMath>
                </a14:m>
                <a:r>
                  <a:rPr/>
                  <a:t>, if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is not too close to either 0 or 1 and if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is relatively large.</a:t>
                </a:r>
              </a:p>
              <a:p>
                <a:pPr lvl="0"/>
                <a:r>
                  <a:rPr/>
                  <a:t>Typically, we require both </a:t>
                </a:r>
                <a14:m>
                  <m:oMath xmlns:m="http://schemas.openxmlformats.org/officeDocument/2006/math">
                    <m:r>
                      <m:t>n</m:t>
                    </m:r>
                    <m:r>
                      <m:t>p</m:t>
                    </m:r>
                    <m:r>
                      <m:rPr>
                        <m:sty m:val="p"/>
                      </m:rPr>
                      <m:t>≥</m:t>
                    </m:r>
                    <m:r>
                      <m:t>5</m:t>
                    </m:r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r>
                      <m:t>n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p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≥</m:t>
                    </m:r>
                    <m:r>
                      <m:t>5</m:t>
                    </m:r>
                  </m:oMath>
                </a14:m>
              </a:p>
              <a:p>
                <a:pPr lvl="0" indent="0" marL="0">
                  <a:buNone/>
                </a:pPr>
                <a:r>
                  <a:rPr/>
                  <a:t>f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is large, the distribution of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Z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X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n</m:t>
                          </m:r>
                          <m:r>
                            <m:t>p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  <m: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m:t>(</m:t>
                              </m:r>
                              <m: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m:t>)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acc>
                            <m:accPr>
                              <m:chr m:val="̂"/>
                            </m:accPr>
                            <m:e>
                              <m:r>
                                <m:t>P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p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f>
                                <m:fPr>
                                  <m:type m:val="bar"/>
                                </m:fPr>
                                <m:num>
                                  <m: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m:t>(</m:t>
                                  </m:r>
                                  <m: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m:t>−</m:t>
                                  </m:r>
                                  <m: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m:t>)</m:t>
                                  </m:r>
                                </m:num>
                                <m:den>
                                  <m:r>
                                    <m:t>n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is approximately standard normal.</a:t>
                </a:r>
              </a:p>
            </p:txBody>
          </p:sp>
        </mc:Choice>
      </mc:AlternateContent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</m:accPr>
                      <m:e>
                        <m:r>
                          <m:t>p</m:t>
                        </m:r>
                      </m:e>
                    </m:acc>
                  </m:oMath>
                </a14:m>
                <a:r>
                  <a:rPr/>
                  <a:t> is the proportion of observations in a random sample of size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that belongs to a class of interest, an approximate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confidence interval on the proportion </a:t>
                </a:r>
                <a14:m>
                  <m:oMath xmlns:m="http://schemas.openxmlformats.org/officeDocument/2006/math">
                    <m:r>
                      <m:t>p</m:t>
                    </m:r>
                  </m:oMath>
                </a14:m>
                <a:r>
                  <a:rPr/>
                  <a:t> of the population that belongs to this class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̂"/>
                        </m:accPr>
                        <m:e>
                          <m:r>
                            <m:t>p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</m:radPr>
                        <m:deg/>
                        <m:e>
                          <m:f>
                            <m:fPr>
                              <m:type m:val="bar"/>
                            </m:fPr>
                            <m:num>
                              <m:acc>
                                <m:accPr>
                                  <m:chr m:val="̂"/>
                                </m:accPr>
                                <m:e>
                                  <m:r>
                                    <m:t>p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m:t>(</m:t>
                              </m:r>
                              <m: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̂"/>
                                </m:accPr>
                                <m:e>
                                  <m:r>
                                    <m:t>p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m:t>)</m:t>
                              </m:r>
                            </m:num>
                            <m:den>
                              <m:r>
                                <m:t>n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m:t>≤</m:t>
                      </m:r>
                      <m:r>
                        <m:t>p</m:t>
                      </m:r>
                      <m:r>
                        <m:rPr>
                          <m:sty m:val="p"/>
                        </m:rPr>
                        <m:t>≤</m:t>
                      </m:r>
                      <m:acc>
                        <m:accPr>
                          <m:chr m:val="̂"/>
                        </m:accPr>
                        <m:e>
                          <m:r>
                            <m:t>p</m:t>
                          </m:r>
                        </m:e>
                      </m:acc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</m:radPr>
                        <m:deg/>
                        <m:e>
                          <m:f>
                            <m:fPr>
                              <m:type m:val="bar"/>
                            </m:fPr>
                            <m:num>
                              <m:acc>
                                <m:accPr>
                                  <m:chr m:val="̂"/>
                                </m:accPr>
                                <m:e>
                                  <m:r>
                                    <m:t>p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m:t>(</m:t>
                              </m:r>
                              <m: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acc>
                                <m:accPr>
                                  <m:chr m:val="̂"/>
                                </m:accPr>
                                <m:e>
                                  <m:r>
                                    <m:t>p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m:t>)</m:t>
                              </m:r>
                            </m:num>
                            <m:den>
                              <m:r>
                                <m:t>n</m:t>
                              </m:r>
                            </m:den>
                          </m:f>
                        </m:e>
                      </m:rad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sSub>
                      <m:e>
                        <m:r>
                          <m:t>z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is the upper </a:t>
                </a:r>
                <a14:m>
                  <m:oMath xmlns:m="http://schemas.openxmlformats.org/officeDocument/2006/math">
                    <m:r>
                      <m:t>α</m:t>
                    </m:r>
                    <m:r>
                      <m:rPr>
                        <m:sty m:val="p"/>
                      </m:rPr>
                      <m:t>/</m:t>
                    </m:r>
                    <m:r>
                      <m:t>2</m:t>
                    </m:r>
                  </m:oMath>
                </a14:m>
                <a:r>
                  <a:rPr/>
                  <a:t> percentage point of the standard normal distribution</a:t>
                </a:r>
              </a:p>
            </p:txBody>
          </p:sp>
        </mc:Choice>
      </mc:AlternateContent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Other Considerations</a:t>
                </a:r>
              </a:p>
              <a:p>
                <a:pPr lvl="0"/>
                <a:r>
                  <a:rPr/>
                  <a:t>We can select a sample so that we are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confident that error </a:t>
                </a:r>
                <a14:m>
                  <m:oMath xmlns:m="http://schemas.openxmlformats.org/officeDocument/2006/math">
                    <m:r>
                      <m:t>E</m:t>
                    </m:r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|</m:t>
                    </m:r>
                    <m:r>
                      <m:t>p</m:t>
                    </m:r>
                    <m:r>
                      <m:rPr>
                        <m:sty m:val="p"/>
                      </m:rPr>
                      <m:t>−</m:t>
                    </m:r>
                    <m:acc>
                      <m:accPr>
                        <m:chr m:val="̂"/>
                      </m:accPr>
                      <m:e>
                        <m:r>
                          <m:t>P</m:t>
                        </m:r>
                      </m:e>
                    </m:acc>
                    <m:r>
                      <m:rPr>
                        <m:sty m:val="p"/>
                      </m:rPr>
                      <m:t>|</m:t>
                    </m:r>
                  </m:oMath>
                </a14:m>
                <a:r>
                  <a:rPr/>
                  <a:t> using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n</m:t>
                      </m:r>
                      <m:r>
                        <m:rPr>
                          <m:sty m:val="p"/>
                        </m:rPr>
                        <m:t>=</m:t>
                      </m:r>
                      <m:sSup>
                        <m:e>
                          <m:d>
                            <m:dPr>
                              <m:begChr m:val="("/>
                              <m:sepChr m:val=""/>
                              <m:endChr m:val=")"/>
                              <m:grow/>
                            </m:dPr>
                            <m:e>
                              <m:f>
                                <m:fPr>
                                  <m:type m:val="bar"/>
                                </m:fPr>
                                <m:num>
                                  <m:sSub>
                                    <m:e>
                                      <m:r>
                                        <m:t>z</m:t>
                                      </m:r>
                                    </m:e>
                                    <m:sub>
                                      <m:r>
                                        <m:t>α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m:t>/</m:t>
                                      </m:r>
                                      <m: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t>E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t>p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−</m:t>
                      </m:r>
                      <m:r>
                        <m:t>p</m:t>
                      </m:r>
                      <m:r>
                        <m:rPr>
                          <m:sty m:val="p"/>
                        </m:rPr>
                        <m:t>)</m:t>
                      </m:r>
                    </m:oMath>
                  </m:oMathPara>
                </a14:m>
              </a:p>
              <a:p>
                <a:pPr lvl="0"/>
                <a:r>
                  <a:rPr/>
                  <a:t>An upper bound on is given by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n</m:t>
                      </m:r>
                      <m:r>
                        <m:rPr>
                          <m:sty m:val="p"/>
                        </m:rPr>
                        <m:t>=</m:t>
                      </m:r>
                      <m:sSup>
                        <m:e>
                          <m:d>
                            <m:dPr>
                              <m:begChr m:val="("/>
                              <m:sepChr m:val=""/>
                              <m:endChr m:val=")"/>
                              <m:grow/>
                            </m:dPr>
                            <m:e>
                              <m:f>
                                <m:fPr>
                                  <m:type m:val="bar"/>
                                </m:fPr>
                                <m:num>
                                  <m:sSub>
                                    <m:e>
                                      <m:r>
                                        <m:t>z</m:t>
                                      </m:r>
                                    </m:e>
                                    <m:sub>
                                      <m:r>
                                        <m:t>α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m:t>/</m:t>
                                      </m:r>
                                      <m: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t>E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(</m:t>
                      </m:r>
                      <m:r>
                        <m:t>0.25</m:t>
                      </m:r>
                      <m:r>
                        <m:rPr>
                          <m:sty m:val="p"/>
                        </m:rPr>
                        <m:t>)</m:t>
                      </m:r>
                    </m:oMath>
                  </m:oMathPara>
                </a14:m>
              </a:p>
              <a:p>
                <a:pPr lvl="0"/>
                <a:r>
                  <a:rPr/>
                  <a:t>One-sided confidence bounds are given in eqn (8-26) on page 187</a:t>
                </a:r>
              </a:p>
            </p:txBody>
          </p:sp>
        </mc:Choice>
      </mc:AlternateContent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Guidelines for Constructing Confidence Intervals</a:t>
                </a:r>
              </a:p>
              <a:p>
                <a:pPr lvl="0"/>
                <a:r>
                  <a:rPr/>
                  <a:t>Review excellent guide given in Table 8-1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Other Interval Estimates</a:t>
                </a:r>
              </a:p>
              <a:p>
                <a:pPr lvl="0"/>
                <a:r>
                  <a:rPr/>
                  <a:t>When we want to predict the value of a single value in the future, a </a:t>
                </a:r>
                <a:r>
                  <a:rPr b="1"/>
                  <a:t>prediction interval</a:t>
                </a:r>
                <a:r>
                  <a:rPr/>
                  <a:t> is used</a:t>
                </a:r>
              </a:p>
              <a:p>
                <a:pPr lvl="0"/>
                <a:r>
                  <a:rPr/>
                  <a:t>A </a:t>
                </a:r>
                <a:r>
                  <a:rPr b="1"/>
                  <a:t>tolerance interval</a:t>
                </a:r>
                <a:r>
                  <a:rPr/>
                  <a:t> captures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of observations from a distribution</a:t>
                </a:r>
              </a:p>
            </p:txBody>
          </p:sp>
        </mc:Choice>
      </mc:AlternateContent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Prediction Interval for a Normal Distribution</a:t>
                </a:r>
              </a:p>
              <a:p>
                <a:pPr lvl="0"/>
                <a:r>
                  <a:rPr/>
                  <a:t>Excellent discussion on pages 189 - 190</a:t>
                </a:r>
              </a:p>
              <a:p>
                <a:pPr lvl="0"/>
                <a:r>
                  <a:rPr/>
                  <a:t>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PI on a single future observation from a normal distribution is given by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</m:sub>
                      </m:sSub>
                      <m:r>
                        <m:t>s</m:t>
                      </m:r>
                      <m:rad>
                        <m:radPr>
                          <m:degHide m:val="on"/>
                        </m:radPr>
                        <m:deg/>
                        <m:e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f>
                            <m:fPr>
                              <m:type m:val="bar"/>
                            </m:fPr>
                            <m:num>
                              <m:r>
                                <m:t>1</m:t>
                              </m:r>
                            </m:num>
                            <m:den>
                              <m:r>
                                <m:t>n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m:t>≤</m:t>
                      </m:r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≤</m:t>
                      </m:r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</m:sub>
                      </m:sSub>
                      <m:r>
                        <m:t>s</m:t>
                      </m:r>
                      <m:rad>
                        <m:radPr>
                          <m:degHide m:val="on"/>
                        </m:radPr>
                        <m:deg/>
                        <m:e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f>
                            <m:fPr>
                              <m:type m:val="bar"/>
                            </m:fPr>
                            <m:num>
                              <m:r>
                                <m:t>1</m:t>
                              </m:r>
                            </m:num>
                            <m:den>
                              <m:r>
                                <m:t>n</m:t>
                              </m:r>
                            </m:den>
                          </m:f>
                        </m:e>
                      </m:rad>
                    </m:oMath>
                  </m:oMathPara>
                </a14:m>
              </a:p>
            </p:txBody>
          </p:sp>
        </mc:Choice>
      </mc:AlternateContent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Tolerance Intervals for a Normal Distribution</a:t>
                </a:r>
              </a:p>
              <a:p>
                <a:pPr lvl="0"/>
                <a:r>
                  <a:rPr/>
                  <a:t>A </a:t>
                </a:r>
                <a:r>
                  <a:rPr b="1"/>
                  <a:t>tolerance interval</a:t>
                </a:r>
                <a:r>
                  <a:rPr/>
                  <a:t> to contain at least </a:t>
                </a:r>
                <a14:m>
                  <m:oMath xmlns:m="http://schemas.openxmlformats.org/officeDocument/2006/math">
                    <m:r>
                      <m:t>γ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of the values in a normal population with confidence level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r>
                        <m:t>k</m:t>
                      </m:r>
                      <m:r>
                        <m:t>s</m:t>
                      </m:r>
                      <m:r>
                        <m:rPr>
                          <m:sty m:val="p"/>
                        </m:rPr>
                        <m:t>,</m:t>
                      </m:r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+</m:t>
                      </m:r>
                      <m:r>
                        <m:t>k</m:t>
                      </m:r>
                      <m:r>
                        <m:t>s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r>
                      <m:t>k</m:t>
                    </m:r>
                  </m:oMath>
                </a14:m>
                <a:r>
                  <a:rPr/>
                  <a:t> is a tolerance interval factor for the normal distribution found in appendix A Table XII. Values are given for </a:t>
                </a:r>
                <a14:m>
                  <m:oMath xmlns:m="http://schemas.openxmlformats.org/officeDocument/2006/math"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</m:oMath>
                </a14:m>
                <a:r>
                  <a:rPr/>
                  <a:t>=0.9, 0.95 and 0.99 confidence levels and for </a:t>
                </a:r>
                <a14:m>
                  <m:oMath xmlns:m="http://schemas.openxmlformats.org/officeDocument/2006/math">
                    <m:r>
                      <m:t>γ</m:t>
                    </m:r>
                    <m:r>
                      <m:rPr>
                        <m:sty m:val="p"/>
                      </m:rPr>
                      <m:t>=</m:t>
                    </m:r>
                    <m:r>
                      <m:t>.90</m:t>
                    </m:r>
                    <m:r>
                      <m:rPr>
                        <m:sty m:val="p"/>
                      </m:rPr>
                      <m:t>,</m:t>
                    </m:r>
                    <m:r>
                      <m:t> </m:t>
                    </m:r>
                    <m:r>
                      <m:t>.95</m:t>
                    </m:r>
                    <m:r>
                      <m:rPr>
                        <m:sty m:val="p"/>
                      </m:rPr>
                      <m:t>,</m:t>
                    </m:r>
                    <m:r>
                      <m:t> </m:t>
                    </m:r>
                    <m:r>
                      <m:rPr>
                        <m:nor/>
                        <m:sty m:val="p"/>
                      </m:rPr>
                      <m:t>and </m:t>
                    </m:r>
                    <m:r>
                      <m:t>.99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probability of coverage</a:t>
                </a:r>
              </a:p>
              <a:p>
                <a:pPr lvl="0"/>
                <a:r>
                  <a:rPr/>
                  <a:t>One-sided tolerance bounds can also be computed. The factors are also in Table XII</a:t>
                </a:r>
              </a:p>
            </p:txBody>
          </p:sp>
        </mc:Choice>
      </mc:AlternateContent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Thursday Lecture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11/4</a:t>
                      </a:r>
                      <a:r>
                        <a:rPr/>
                        <a:t> - Return Midterm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11/6</a:t>
                      </a:r>
                      <a:r>
                        <a:rPr/>
                        <a:t> - Chapter 8 (part 1)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11/11</a:t>
                      </a:r>
                      <a:r>
                        <a:rPr/>
                        <a:t> - Chapter 8 (part 2)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11/13</a:t>
                      </a:r>
                      <a:r>
                        <a:rPr/>
                        <a:t> - Chapter 8 (part 3)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11/18</a:t>
                      </a:r>
                      <a:r>
                        <a:rPr/>
                        <a:t> - Chapter 8 (part 4)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11/25</a:t>
                      </a:r>
                      <a:r>
                        <a:rPr/>
                        <a:t> - Chapter 9 (part 1)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11/25</a:t>
                      </a:r>
                      <a:r>
                        <a:rPr/>
                        <a:t> - Chapter 9 (part 2)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11/27</a:t>
                      </a:r>
                      <a:r>
                        <a:rPr/>
                        <a:t> - Thanksgiving Holiday (no class)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14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12/2</a:t>
                      </a:r>
                      <a:r>
                        <a:rPr/>
                        <a:t> - Chapter 9 (part 3)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12/4</a:t>
                      </a:r>
                      <a:r>
                        <a:rPr/>
                        <a:t> - Linear Regression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12/9</a:t>
                      </a:r>
                      <a:r>
                        <a:rPr/>
                        <a:t> - Review Session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12/11</a:t>
                      </a:r>
                      <a:r>
                        <a:rPr/>
                        <a:t> - Study Day (no class)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final exam for MANE 3332.01 is </a:t>
            </a:r>
            <a:r>
              <a:rPr b="1"/>
              <a:t>Thursday December 18, 2025 at 1:15 PM - 3:00 PM</a:t>
            </a:r>
            <a:r>
              <a:rPr/>
              <a:t>.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Chapter 8 Introduction</a:t>
            </a:r>
          </a:p>
          <a:p>
            <a:pPr lvl="0"/>
            <a:r>
              <a:rPr/>
              <a:t>Intervals are another method of performing estimation</a:t>
            </a:r>
          </a:p>
          <a:p>
            <a:pPr lvl="0"/>
            <a:r>
              <a:rPr/>
              <a:t>A confidence interval is an interval estimate on a population parameter (primary focus of this chapter)</a:t>
            </a:r>
          </a:p>
          <a:p>
            <a:pPr lvl="0"/>
            <a:r>
              <a:rPr/>
              <a:t>Three types of interval estimates</a:t>
            </a:r>
          </a:p>
          <a:p>
            <a:pPr lvl="1"/>
            <a:r>
              <a:rPr/>
              <a:t>A confidence intervals bounds population or distribution parameters</a:t>
            </a:r>
          </a:p>
          <a:p>
            <a:pPr lvl="1"/>
            <a:r>
              <a:rPr/>
              <a:t>A tolerance interval bounds a selected proportion of a distribution</a:t>
            </a:r>
          </a:p>
          <a:p>
            <a:pPr lvl="1"/>
            <a:r>
              <a:rPr/>
              <a:t>A prediction interval bounds future observations from the population or distribution</a:t>
            </a:r>
          </a:p>
          <a:p>
            <a:pPr lvl="0"/>
            <a:r>
              <a:rPr/>
              <a:t>Interval estimates, especially confidence intervals are commonly used in science and engineering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pa006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41700" y="1193800"/>
            <a:ext cx="2247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Confidence Interval on the Mean of a normal distribution, variance known (Case 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Suppose that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X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r>
                      <m:rPr>
                        <m:sty m:val="p"/>
                      </m:rPr>
                      <m:t>…</m:t>
                    </m:r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X</m:t>
                        </m:r>
                      </m:e>
                      <m:sub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 is a random sample from a normal population with unknown mean </a:t>
                </a: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and known variance </a:t>
                </a:r>
                <a14:m>
                  <m:oMath xmlns:m="http://schemas.openxmlformats.org/officeDocument/2006/math">
                    <m:sSup>
                      <m:e>
                        <m:r>
                          <m:t>σ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</a:p>
              <a:p>
                <a:pPr lvl="0"/>
                <a:r>
                  <a:rPr/>
                  <a:t>A general expression for a confidence interval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P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t>L</m:t>
                          </m:r>
                          <m:r>
                            <m:rPr>
                              <m:sty m:val="p"/>
                            </m:rPr>
                            <m:t>≤</m:t>
                          </m:r>
                          <m:r>
                            <m:t>μ</m:t>
                          </m:r>
                          <m:r>
                            <m:rPr>
                              <m:sty m:val="p"/>
                            </m:rPr>
                            <m:t>≤</m:t>
                          </m:r>
                          <m:r>
                            <m:t>U</m:t>
                          </m:r>
                        </m:e>
                      </m:d>
                      <m:r>
                        <m:rPr>
                          <m:sty m:val="p"/>
                        </m:rPr>
                        <m:t>=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−</m:t>
                      </m:r>
                      <m:r>
                        <m:t>α</m:t>
                      </m:r>
                    </m:oMath>
                  </m:oMathPara>
                </a14:m>
              </a:p>
              <a:p>
                <a:pPr lvl="0"/>
                <a:r>
                  <a:rPr/>
                  <a:t>Using the sample results we calculate 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confidence of the form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l</m:t>
                      </m:r>
                      <m:r>
                        <m:rPr>
                          <m:sty m:val="p"/>
                        </m:rPr>
                        <m:t>≤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≤</m:t>
                      </m:r>
                      <m:r>
                        <m:t>u</m:t>
                      </m:r>
                    </m:oMath>
                  </m:oMathPara>
                </a14:m>
              </a:p>
              <a:p>
                <a:pPr lvl="0"/>
                <a:r>
                  <a:rPr/>
                  <a:t>A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  <a:r>
                  <a:rPr/>
                  <a:t> confidence interval for the mean of a normal distribution with variance known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−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m:t>≤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≤</m:t>
                      </m:r>
                      <m:acc>
                        <m:accPr>
                          <m:chr m:val="‾"/>
                        </m:accPr>
                        <m:e>
                          <m:r>
                            <m:t>x</m:t>
                          </m:r>
                        </m:e>
                      </m:acc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z</m:t>
                          </m:r>
                        </m:e>
                        <m:sub>
                          <m:r>
                            <m:t>α</m:t>
                          </m:r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sSub>
                      <m:e>
                        <m:r>
                          <m:t>z</m:t>
                        </m:r>
                      </m:e>
                      <m:sub>
                        <m:r>
                          <m:t>α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is the upper </a:t>
                </a:r>
                <a14:m>
                  <m:oMath xmlns:m="http://schemas.openxmlformats.org/officeDocument/2006/math">
                    <m:r>
                      <m:t>100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/</m:t>
                    </m:r>
                    <m:r>
                      <m:t>2</m:t>
                    </m:r>
                  </m:oMath>
                </a14:m>
                <a:r>
                  <a:rPr/>
                  <a:t> percentage point of the standard normal distribution.</a:t>
                </a:r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Problem 8-12,part a (6th edition)</a:t>
            </a:r>
          </a:p>
        </p:txBody>
      </p:sp>
      <p:pic>
        <p:nvPicPr>
          <p:cNvPr descr="images/p8_1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44600"/>
            <a:ext cx="5105400" cy="180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terms:created xsi:type="dcterms:W3CDTF">2025-11-05T22:36:49Z</dcterms:created>
  <dcterms:modified xsi:type="dcterms:W3CDTF">2025-11-05T22:36:49Z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