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94" autoAdjust="0"/>
  </p:normalViewPr>
  <p:slideViewPr>
    <p:cSldViewPr snapToGrid="0" snapToObjects="1">
      <p:cViewPr varScale="1">
        <p:scale>
          <a:sx n="89" d="100"/>
          <a:sy n="89" d="100"/>
        </p:scale>
        <p:origin x="968" y="2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images/day22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Confidence Intervals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b="1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b="1"/>
              </a:p>
              <a:p>
                <a:pPr marL="0" lvl="0" indent="0">
                  <a:buNone/>
                </a:pPr>
                <a: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 is the sample variance from a random sample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observations from a normal distribution with unknown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, then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confidence interval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−1)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/2,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−1)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/2,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/2,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/2,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t> are the upper and lower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t> percentage points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-distribution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t> degrees of freedom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8-36 (6th edition)</a:t>
            </a:r>
          </a:p>
        </p:txBody>
      </p:sp>
      <p:pic>
        <p:nvPicPr>
          <p:cNvPr id="2" name="Picture 1" descr="images/p8_36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87500"/>
            <a:ext cx="5105400" cy="1104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One-sided confidence bounds</a:t>
            </a:r>
          </a:p>
          <a:p>
            <a:pPr lvl="0"/>
            <a:r>
              <a:t>Are easy to construct</a:t>
            </a:r>
          </a:p>
          <a:p>
            <a:pPr lvl="0"/>
            <a:r>
              <a:t>Use only the appropriate upper or lower bound</a:t>
            </a:r>
          </a:p>
          <a:p>
            <a:pPr lvl="0"/>
            <a:r>
              <a:t>Change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to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or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to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endParaRPr/>
          </a:p>
          <a:p>
            <a:pPr lvl="0"/>
            <a:r>
              <a:t>See eqn (8-20) on page 184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Chapter 8, Case 3 Practice Problems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t>Large-Sample CI for a Population Proportion (Case 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0"/>
                <a:r>
                  <a:t>Recall from chapter 4, that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t> is approximately normal with mean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 and variance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(1−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)/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is not too close to either 0 or 1 and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is relatively large.</a:t>
                </a:r>
              </a:p>
              <a:p>
                <a:pPr lvl="0"/>
                <a:r>
                  <a:t>Typically, we require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𝑛𝑝</m:t>
                    </m:r>
                    <m:r>
                      <a:rPr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(1−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)≥5</m:t>
                    </m:r>
                  </m:oMath>
                </a14:m>
                <a:endParaRPr/>
              </a:p>
              <a:p>
                <a:pPr marL="0" lvl="0" indent="0">
                  <a:buNone/>
                </a:pPr>
                <a:r>
                  <a:t>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is large, the distribution of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is approximately standard normal.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975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t> is the proportion of observations in a random sample of size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that belongs to a class of interest, an approximate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confidence interval on the proportion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 of the population that belongs to this class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t> is the upper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t> percentage point of the standard normal distribution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513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Other Considerations</a:t>
                </a:r>
              </a:p>
              <a:p>
                <a:pPr lvl="0"/>
                <a:r>
                  <a:t>We can select a sample so that we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confident that error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=|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t> using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  <a:p>
                <a:pPr lvl="0"/>
                <a:r>
                  <a:t>An upper bound on is given by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(0.25)</m:t>
                      </m:r>
                    </m:oMath>
                  </m:oMathPara>
                </a14:m>
                <a:endParaRPr/>
              </a:p>
              <a:p>
                <a:pPr lvl="0"/>
                <a:r>
                  <a:t>One-sided confidence bounds are given in eqn (8-26) on page 187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257" r="-1111" b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Guidelines for Constructing Confidence Intervals</a:t>
            </a:r>
          </a:p>
          <a:p>
            <a:pPr lvl="0"/>
            <a:r>
              <a:t>Review excellent guide given in Table 8-1</a:t>
            </a:r>
          </a:p>
          <a:p>
            <a:pPr marL="0" lvl="0" indent="0">
              <a:spcBef>
                <a:spcPts val="3000"/>
              </a:spcBef>
              <a:buNone/>
            </a:pPr>
            <a:r>
              <a:rPr b="1"/>
              <a:t>Other Interval Estimates</a:t>
            </a:r>
          </a:p>
          <a:p>
            <a:pPr lvl="0"/>
            <a:r>
              <a:t>When we want to predict the value of a single value in the future, a </a:t>
            </a:r>
            <a:r>
              <a:rPr b="1"/>
              <a:t>prediction interval</a:t>
            </a:r>
            <a:r>
              <a:t> is used</a:t>
            </a:r>
          </a:p>
          <a:p>
            <a:pPr lvl="0"/>
            <a:r>
              <a:t>A </a:t>
            </a:r>
            <a:r>
              <a:rPr b="1"/>
              <a:t>tolerance interval</a:t>
            </a:r>
            <a:r>
              <a:t> captures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of observations from a distribution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Prediction Interval for a Normal Distribution</a:t>
            </a:r>
          </a:p>
          <a:p>
            <a:pPr lvl="0"/>
            <a:r>
              <a:t>Excellent discussion on pages 189 - 190</a:t>
            </a:r>
          </a:p>
          <a:p>
            <a:pPr lvl="0"/>
            <a:r>
              <a:t>A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PI on a single future observation from a normal distribution is given by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acc>
                    <m:accPr>
                      <m:chr m:val="‾"/>
                      <m:ctrlPr>
                        <a:rPr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acc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>
                          <a:latin typeface="Cambria Math" panose="02040503050406030204" pitchFamily="18" charset="0"/>
                        </a:rPr>
                        <m:t>/2,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𝑠</m:t>
                  </m:r>
                  <m:rad>
                    <m:radPr>
                      <m:degHide m:val="on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e>
                  </m:rad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+1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acc>
                    <m:accPr>
                      <m:chr m:val="‾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acc>
                  <m:r>
                    <a:rPr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>
                          <a:latin typeface="Cambria Math" panose="02040503050406030204" pitchFamily="18" charset="0"/>
                        </a:rPr>
                        <m:t>/2,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𝑠</m:t>
                  </m:r>
                  <m:rad>
                    <m:radPr>
                      <m:degHide m:val="on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e>
                  </m:rad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Agenda</a:t>
            </a:r>
          </a:p>
          <a:p>
            <a:pPr lvl="0"/>
            <a:r>
              <a:rPr sz="2000" dirty="0"/>
              <a:t>Continue Chapter 8 lecture</a:t>
            </a:r>
          </a:p>
          <a:p>
            <a:pPr lvl="0"/>
            <a:r>
              <a:rPr sz="2000" dirty="0"/>
              <a:t>Chapter 8, Case 1 Quiz (assigned 11/11/2025, due 11/13/2025)</a:t>
            </a:r>
          </a:p>
          <a:p>
            <a:pPr lvl="0"/>
            <a:r>
              <a:rPr sz="2000" dirty="0"/>
              <a:t>Chapter 8, Case 2 Practice Problems (assigned 11/11/2025, due 11/13/2025)</a:t>
            </a:r>
          </a:p>
          <a:p>
            <a:pPr lvl="0"/>
            <a:r>
              <a:rPr sz="2000" dirty="0"/>
              <a:t>New: Chapter 8, Case 2 Quiz (assigned 11/13/2025, due 11/18/2025)</a:t>
            </a:r>
          </a:p>
          <a:p>
            <a:pPr lvl="0"/>
            <a:r>
              <a:rPr sz="2000" dirty="0"/>
              <a:t>New: Chapter 8, Case 3 Practice Problems (assigned 11/13/2025, due 11/18/2025)</a:t>
            </a:r>
          </a:p>
          <a:p>
            <a:pPr lvl="0"/>
            <a:r>
              <a:rPr sz="2000" dirty="0"/>
              <a:t>Attendance</a:t>
            </a:r>
          </a:p>
          <a:p>
            <a:pPr lvl="0"/>
            <a:r>
              <a:rPr sz="2000" dirty="0"/>
              <a:t>Questions?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Tolerance Intervals for a Normal Distribution</a:t>
                </a:r>
              </a:p>
              <a:p>
                <a:pPr lvl="0"/>
                <a:r>
                  <a:t>A </a:t>
                </a:r>
                <a:r>
                  <a:rPr b="1"/>
                  <a:t>tolerance interval</a:t>
                </a:r>
                <a:r>
                  <a:t> to contain at least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𝛾</m:t>
                    </m:r>
                    <m:r>
                      <a:rPr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t> of the values in a normal population with confidence level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𝑘𝑠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‾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𝑘𝑠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t> is a tolerance interval factor for the normal distribution found in appendix A Table XII. Values are given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t>=0.9, 0.95 and 0.99 confidence levels and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𝛾</m:t>
                    </m:r>
                    <m:r>
                      <a:rPr>
                        <a:latin typeface="Cambria Math" panose="02040503050406030204" pitchFamily="18" charset="0"/>
                      </a:rPr>
                      <m:t>=.90, .95, </m:t>
                    </m:r>
                    <m:r>
                      <m:rPr>
                        <m:nor/>
                      </m:rPr>
                      <a:rPr/>
                      <m:t>and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a:rPr>
                        <a:latin typeface="Cambria Math" panose="02040503050406030204" pitchFamily="18" charset="0"/>
                      </a:rPr>
                      <m:t>.99%</m:t>
                    </m:r>
                  </m:oMath>
                </a14:m>
                <a:r>
                  <a:t> probability of coverage</a:t>
                </a:r>
              </a:p>
              <a:p>
                <a:pPr lvl="0"/>
                <a:r>
                  <a:t>One-sided tolerance bounds can also be computed. The factors are also in Table XII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2334" r="-1481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Handouts</a:t>
            </a:r>
          </a:p>
          <a:p>
            <a:pPr lvl="0"/>
            <a:r>
              <a:rPr>
                <a:hlinkClick r:id="rId2"/>
              </a:rPr>
              <a:t>Lecture 22 Slides</a:t>
            </a:r>
          </a:p>
          <a:p>
            <a:pPr lvl="0"/>
            <a:r>
              <a:t>Lecture 22 Slides - marked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Lecture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11/11</a:t>
                      </a:r>
                      <a:r>
                        <a:t> - Chapter 8 (part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11/13</a:t>
                      </a:r>
                      <a:r>
                        <a:t> - Chapter 8 (part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11/18</a:t>
                      </a:r>
                      <a:r>
                        <a:t> - Chapter 8 (part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11/25</a:t>
                      </a:r>
                      <a:r>
                        <a:t> - Chapter 9 (part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11/25</a:t>
                      </a:r>
                      <a:r>
                        <a:t> - Chapter 9 (part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11/27</a:t>
                      </a:r>
                      <a:r>
                        <a:t> - Thanksgiving Holiday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12/2</a:t>
                      </a:r>
                      <a:r>
                        <a:t> - Chapter 9 (part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12/4</a:t>
                      </a:r>
                      <a:r>
                        <a:t> - Linear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12/9</a:t>
                      </a:r>
                      <a:r>
                        <a:t> - Review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12/11</a:t>
                      </a:r>
                      <a:r>
                        <a:t> - Study 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final exam for MANE 3332.01 is </a:t>
            </a:r>
            <a:r>
              <a:rPr b="1"/>
              <a:t>Thursday December 18, 2025 at 10:15 AM - 12:00 PM</a:t>
            </a:r>
            <a: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papa00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6200000">
            <a:off x="2396822" y="-614457"/>
            <a:ext cx="4350355" cy="557926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Confidence Interval for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r>
              <a:t> (Case 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sz="2000" dirty="0"/>
                  <a:t>Section 8-3 presents a CI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000" dirty="0"/>
                  <a:t> or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sz="2000" dirty="0"/>
              </a:p>
              <a:p>
                <a:pPr lvl="0"/>
                <a:r>
                  <a:rPr sz="2000" dirty="0"/>
                  <a:t>Requires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000" dirty="0"/>
                  <a:t> (chi-squared) distribution</a:t>
                </a:r>
              </a:p>
              <a:p>
                <a:pPr marL="0" lvl="0" indent="0">
                  <a:buNone/>
                </a:pPr>
                <a:r>
                  <a:rPr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20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20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000" dirty="0"/>
                  <a:t> be a random sample from a normal distribution with mean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2000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000" dirty="0"/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000" dirty="0"/>
                  <a:t> be the sample variance. Then the random variable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20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−1)</m:t>
                          </m:r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2000" dirty="0"/>
              </a:p>
              <a:p>
                <a:pPr marL="0" lvl="0" indent="0">
                  <a:buNone/>
                </a:pPr>
                <a:r>
                  <a:rPr sz="2000" dirty="0"/>
                  <a:t>has a chi-square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000" dirty="0"/>
                  <a:t>) distribution with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𝑛</m:t>
                    </m:r>
                    <m:r>
                      <a:rPr sz="200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000" dirty="0"/>
                  <a:t> degrees of freedom</a:t>
                </a:r>
              </a:p>
              <a:p>
                <a:pPr lvl="0"/>
                <a:r>
                  <a:rPr sz="2000" dirty="0"/>
                  <a:t>A table of the upper percentage points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000" dirty="0"/>
                  <a:t> distribution are given in Table 4 in the appendix</a:t>
                </a:r>
              </a:p>
              <a:p>
                <a:pPr lvl="0"/>
                <a:r>
                  <a:rPr sz="2000" dirty="0"/>
                  <a:t>Figure 8-9 on page 183 explains the percentage points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000" dirty="0"/>
                  <a:t> distribution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077" r="-148" b="-1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Figure005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65400" y="1193800"/>
            <a:ext cx="4025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Figure00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6600" y="1193800"/>
            <a:ext cx="76835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On-screen Show (16:9)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MANE 3332.05</vt:lpstr>
      <vt:lpstr>Lecture 22</vt:lpstr>
      <vt:lpstr>PowerPoint Presentation</vt:lpstr>
      <vt:lpstr>PowerPoint Presentation</vt:lpstr>
      <vt:lpstr>PowerPoint Presentation</vt:lpstr>
      <vt:lpstr>PowerPoint Presentation</vt:lpstr>
      <vt:lpstr>Confidence Interval for σ^2 and σ (Case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Large-Sample CI for a Population Proportion (Case 4)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2025-11-12T21:03:37Z</dcterms:created>
  <dcterms:modified xsi:type="dcterms:W3CDTF">2025-11-12T21:04:53Z</dcterms:modified>
</cp:coreProperties>
</file>