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app0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package/2006/relationships/metadata/extended-properties" Target="docProps/app0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 autoAdjust="0"/>
    <p:restoredTop sz="94694" autoAdjust="0"/>
  </p:normalViewPr>
  <p:slideViewPr>
    <p:cSldViewPr snapToGrid="0" snapToObjects="1">
      <p:cViewPr varScale="1">
        <p:scale>
          <a:sx n="191" d="100"/>
          <a:sy n="191" d="100"/>
        </p:scale>
        <p:origin x="916" y="3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57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4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29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6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69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86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93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21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0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9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99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EB5C9-1307-BA42-ABA2-0BC069CD8E7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42900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34290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4290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indent="-34290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34290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00300" indent="-34290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34290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86100" indent="-34290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images/day23-chapter9.pptx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/>
          <a:lstStyle/>
          <a:p>
            <a:pPr marL="0" lvl="0" indent="0">
              <a:buNone/>
            </a:pPr>
            <a:r>
              <a:t>MANE 3332.05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ch9c1Hypothesis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33400" y="1193800"/>
            <a:ext cx="80899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/>
              <p:cNvSpPr>
                <a:spLocks noGrp="1"/>
              </p:cNvSpPr>
              <p:nvPr>
                <p:ph type="body" sz="half" idx="2"/>
              </p:nvPr>
            </p:nvSpPr>
            <p:spPr/>
            <p:txBody>
              <a:bodyPr/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 dirty="0"/>
                  <a:t>Errors in hypothesis testing</a:t>
                </a:r>
              </a:p>
              <a:p>
                <a:pPr lvl="0"/>
                <a:r>
                  <a:rPr dirty="0"/>
                  <a:t>Whether a correct decision is made depends upon the true nature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 and the decision arrived at.</a:t>
                </a:r>
              </a:p>
              <a:p>
                <a:pPr marL="171450" lvl="0" indent="-171450">
                  <a:buFont typeface="Arial" panose="020B0604020202020204" pitchFamily="34" charset="0"/>
                  <a:buChar char="•"/>
                </a:pPr>
                <a:r>
                  <a:rPr dirty="0"/>
                  <a:t>A </a:t>
                </a:r>
                <a:r>
                  <a:rPr b="1" dirty="0"/>
                  <a:t>type I error</a:t>
                </a:r>
                <a:r>
                  <a:rPr dirty="0"/>
                  <a:t> occurs when the null hypothesis is true and the outcome of the test is to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. The probability of a type I error is denoted as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dirty="0"/>
              </a:p>
              <a:p>
                <a:pPr marL="171450" lvl="0" indent="-171450">
                  <a:buFont typeface="Arial" panose="020B0604020202020204" pitchFamily="34" charset="0"/>
                  <a:buChar char="•"/>
                </a:pPr>
                <a:r>
                  <a:rPr dirty="0"/>
                  <a:t>A </a:t>
                </a:r>
                <a:r>
                  <a:rPr b="1" dirty="0"/>
                  <a:t>type II error</a:t>
                </a:r>
                <a:r>
                  <a:rPr dirty="0"/>
                  <a:t> occurs when the null hypothesis is false and the outcome of the test is to fail to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. The probability of a type II error is denoted as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dirty="0"/>
                  <a:t>.</a:t>
                </a:r>
              </a:p>
              <a:p>
                <a:pPr marL="171450" lvl="0" indent="-171450">
                  <a:buFont typeface="Arial" panose="020B0604020202020204" pitchFamily="34" charset="0"/>
                  <a:buChar char="•"/>
                </a:pPr>
                <a:r>
                  <a:rPr dirty="0"/>
                  <a:t>The </a:t>
                </a:r>
                <a:r>
                  <a:rPr b="1" dirty="0"/>
                  <a:t>power</a:t>
                </a:r>
                <a:r>
                  <a:rPr dirty="0"/>
                  <a:t> of a statistical test is the probability rejecting the null hypothesis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 when the alternative hypothesis is true.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/>
                      <m:t>Power</m:t>
                    </m:r>
                    <m:r>
                      <a:rPr>
                        <a:latin typeface="Cambria Math" panose="02040503050406030204" pitchFamily="18" charset="0"/>
                      </a:rPr>
                      <m:t>=1−</m:t>
                    </m:r>
                    <m:r>
                      <a:rPr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dirty="0"/>
              </a:p>
            </p:txBody>
          </p:sp>
        </mc:Choice>
        <mc:Fallback>
          <p:sp>
            <p:nvSpPr>
              <p:cNvPr id="4" name="Tex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blipFill>
                <a:blip r:embed="rId2"/>
                <a:stretch>
                  <a:fillRect r="-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images/tab9_1.png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68700" y="1866900"/>
            <a:ext cx="5105400" cy="1054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Error Example: Manufacturing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Error Example: Medical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/>
                  <a:t>General Procedure for Hypothesis Testing</a:t>
                </a:r>
              </a:p>
              <a:p>
                <a:pPr marL="0" lvl="0" indent="0">
                  <a:buNone/>
                </a:pPr>
                <a:r>
                  <a:t>The following sequence of steps is recommended</a:t>
                </a:r>
              </a:p>
              <a:p>
                <a:pPr marL="342900" lvl="0" indent="-342900">
                  <a:buAutoNum type="arabicPeriod"/>
                </a:pPr>
                <a:r>
                  <a:t>From the problem context, identify the parameter of interest,</a:t>
                </a:r>
              </a:p>
              <a:p>
                <a:pPr marL="342900" lvl="0" indent="-342900">
                  <a:buAutoNum type="arabicPeriod"/>
                </a:pPr>
                <a:r>
                  <a:t>State the null hypothesis,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t>,</a:t>
                </a:r>
              </a:p>
              <a:p>
                <a:pPr marL="342900" lvl="0" indent="-342900">
                  <a:buAutoNum type="arabicPeriod"/>
                </a:pPr>
                <a:r>
                  <a:t>Specify an appropriate alternative hypothesis,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t>,</a:t>
                </a:r>
              </a:p>
              <a:p>
                <a:pPr marL="342900" lvl="0" indent="-342900">
                  <a:buAutoNum type="arabicPeriod"/>
                </a:pPr>
                <a:r>
                  <a:t>Choose a significance level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/>
              </a:p>
              <a:p>
                <a:pPr marL="342900" lvl="0" indent="-342900">
                  <a:buAutoNum type="arabicPeriod"/>
                </a:pPr>
                <a:r>
                  <a:t>State an appropriate test statistic,</a:t>
                </a:r>
              </a:p>
              <a:p>
                <a:pPr marL="342900" lvl="0" indent="-342900">
                  <a:buAutoNum type="arabicPeriod"/>
                </a:pPr>
                <a:r>
                  <a:t>State the rejection region for the (test) statistic,</a:t>
                </a:r>
              </a:p>
              <a:p>
                <a:pPr marL="342900" lvl="0" indent="-342900">
                  <a:buAutoNum type="arabicPeriod"/>
                </a:pPr>
                <a:r>
                  <a:t>Compute any necessary sample quantities, substitute these into the equation for the test statistics, and compute that value,</a:t>
                </a:r>
              </a:p>
              <a:p>
                <a:pPr marL="342900" lvl="0" indent="-342900">
                  <a:buAutoNum type="arabicPeriod"/>
                </a:pPr>
                <a:r>
                  <a:t>Decide whether or not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t> should be rejected and report in the problem context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44" t="-1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Chapter 9, Case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/>
                  <a:t>Inference on the Mean of a population, variance known</a:t>
                </a:r>
              </a:p>
              <a:p>
                <a:pPr lvl="0"/>
                <a:r>
                  <a:t>Assumptions:</a:t>
                </a:r>
              </a:p>
              <a:p>
                <a:pPr marL="685800" lvl="1" indent="-342900"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t> is a random sample of size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t> from a population</a:t>
                </a:r>
              </a:p>
              <a:p>
                <a:pPr marL="685800" lvl="1" indent="-342900">
                  <a:buAutoNum type="arabicPeriod"/>
                </a:pPr>
                <a:r>
                  <a:t>The population is normal, or if it is not normal, the conditions of the central limit theorem apply</a:t>
                </a:r>
              </a:p>
              <a:p>
                <a:pPr lvl="0"/>
                <a:r>
                  <a:t>The parameter of interest is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/>
              </a:p>
              <a:p>
                <a:pPr lvl="0"/>
                <a:r>
                  <a:t>The null hypothesis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:</m:t>
                    </m:r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  <m:r>
                      <a:rPr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/>
              </a:p>
              <a:p>
                <a:pPr lvl="0"/>
                <a:r>
                  <a:t>The test statistic is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bar>
                            <m:barPr>
                              <m:pos m:val="top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bar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/</m:t>
                          </m:r>
                          <m:rad>
                            <m:radPr>
                              <m:degHide m:val="on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/>
              </a:p>
              <a:p>
                <a:pPr marL="0" lvl="0" indent="0">
                  <a:buNone/>
                </a:pPr>
                <a:r>
                  <a:t>and has a standard normal distribution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41" t="-2693" b="-1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t>The alternative hypotheses and corresponding critical value(s) are shown in figure 9-11 on page 209</a:t>
            </a:r>
          </a:p>
        </p:txBody>
      </p:sp>
      <p:pic>
        <p:nvPicPr>
          <p:cNvPr id="2" name="Picture 1" descr="images/ch9c1RR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612900"/>
            <a:ext cx="5105400" cy="1562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Summary for hypothesis test on the mean, variance known</a:t>
            </a:r>
          </a:p>
          <a:p>
            <a:pPr lvl="0"/>
            <a:r>
              <a:t>See the material on the inside cover of your textbook</a:t>
            </a:r>
          </a:p>
        </p:txBody>
      </p:sp>
      <p:pic>
        <p:nvPicPr>
          <p:cNvPr id="2" name="Picture 1" descr="images/ch9c1Summary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866900"/>
            <a:ext cx="5105400" cy="1054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1</a:t>
            </a:r>
          </a:p>
        </p:txBody>
      </p:sp>
      <p:pic>
        <p:nvPicPr>
          <p:cNvPr id="2" name="Picture 1" descr="images/ex11_1_005.jp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168400"/>
            <a:ext cx="5105400" cy="2451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2</a:t>
            </a:r>
          </a:p>
        </p:txBody>
      </p:sp>
      <p:pic>
        <p:nvPicPr>
          <p:cNvPr id="2" name="Picture 1" descr="images/p9_2_10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219200"/>
            <a:ext cx="5105400" cy="23368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Lecture 23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sz="2000" b="1" dirty="0"/>
              <a:t>Agenda</a:t>
            </a:r>
          </a:p>
          <a:p>
            <a:pPr lvl="0"/>
            <a:r>
              <a:rPr sz="2000" dirty="0"/>
              <a:t>Start Chapter 9 lecture</a:t>
            </a:r>
          </a:p>
          <a:p>
            <a:pPr lvl="0"/>
            <a:r>
              <a:rPr sz="2000" dirty="0"/>
              <a:t>Chapter 8, Case 2 Quiz (assigned 11/13/2025, due 11/18/2025)</a:t>
            </a:r>
          </a:p>
          <a:p>
            <a:pPr lvl="0"/>
            <a:r>
              <a:rPr sz="2000" dirty="0"/>
              <a:t>Chapter 8, Case 3 Practice Problems (assigned 11/13/2025, due 11/18/2025)</a:t>
            </a:r>
          </a:p>
          <a:p>
            <a:pPr lvl="0"/>
            <a:r>
              <a:rPr sz="2000" dirty="0"/>
              <a:t>New: Chapter 8, Case 3 Quiz (assigned 11/18/2025, due 11/20/2025)</a:t>
            </a:r>
          </a:p>
          <a:p>
            <a:pPr lvl="0"/>
            <a:r>
              <a:rPr sz="2000" dirty="0"/>
              <a:t>Attendance</a:t>
            </a:r>
          </a:p>
          <a:p>
            <a:pPr lvl="0"/>
            <a:r>
              <a:rPr sz="2000" dirty="0"/>
              <a:t>Questions?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2_10_stats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044700"/>
            <a:ext cx="8229600" cy="16764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/>
                  <a:t>Connection between Hypothesis Tests and CI</a:t>
                </a:r>
              </a:p>
              <a:p>
                <a:pPr lvl="0"/>
                <a:r>
                  <a:t>There is a close connection between confidence intervals and hypothesis tests</a:t>
                </a:r>
              </a:p>
              <a:p>
                <a:pPr lvl="0"/>
                <a:r>
                  <a:t>Consider a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100(1−</m:t>
                    </m:r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  <m:r>
                      <a:rPr>
                        <a:latin typeface="Cambria Math" panose="02040503050406030204" pitchFamily="18" charset="0"/>
                      </a:rPr>
                      <m:t>)%</m:t>
                    </m:r>
                  </m:oMath>
                </a14:m>
                <a:r>
                  <a:t> confidence interval on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t> and a hypothesis test of size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t> shown below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>
                                <a:latin typeface="Cambria Math" panose="02040503050406030204" pitchFamily="18" charset="0"/>
                              </a:rPr>
                              <m:t>≠</m:t>
                            </m:r>
                            <m:sSub>
                              <m:sSub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r>
                              <a:rPr>
                                <a:latin typeface="Cambria Math" panose="02040503050406030204" pitchFamily="18" charset="0"/>
                              </a:rPr>
                              <m:t> </m:t>
                            </m:r>
                          </m:e>
                        </m:mr>
                      </m:m>
                    </m:oMath>
                  </m:oMathPara>
                </a14:m>
                <a:endParaRPr/>
              </a:p>
              <a:p>
                <a:pPr lvl="0"/>
                <a:r>
                  <a:t>The conclusion to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t> will be reached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t> is not contained within the confidence interval</a:t>
                </a:r>
              </a:p>
              <a:p>
                <a:pPr lvl="0"/>
                <a: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t> is within the confidence interval, we fail to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/>
              </a:p>
              <a:p>
                <a:pPr lvl="0"/>
                <a:r>
                  <a:t>The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100(1−</m:t>
                    </m:r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  <m:r>
                      <a:rPr>
                        <a:latin typeface="Cambria Math" panose="02040503050406030204" pitchFamily="18" charset="0"/>
                      </a:rPr>
                      <m:t>)%</m:t>
                    </m:r>
                  </m:oMath>
                </a14:m>
                <a:r>
                  <a:t> confidence interval on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t> is the acceptance region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2334" r="-1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b="1"/>
                  <a:t>-values</a:t>
                </a:r>
              </a:p>
              <a:p>
                <a:pPr lvl="0"/>
                <a:r>
                  <a:t>Is a widely used alternative to the traditional hypothesis test</a:t>
                </a:r>
              </a:p>
              <a:p>
                <a:pPr lvl="0"/>
                <a:r>
                  <a:t>Definition: The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t>-value is the smallest level of significance that would lead to reject of the null hypothesis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t> with the given data</a:t>
                </a:r>
              </a:p>
              <a:p>
                <a:pPr lvl="0"/>
                <a:r>
                  <a:t>Formulas are given below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2[1−</m:t>
                                </m:r>
                                <m:r>
                                  <m:rPr>
                                    <m:sty m:val="p"/>
                                  </m:rPr>
                                  <a:rPr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(|</m:t>
                                </m:r>
                                <m:sSub>
                                  <m:sSub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|)]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/>
                                  <m:t>for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two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−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tailed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test</m:t>
                                </m:r>
                              </m:e>
                            </m:mr>
                            <m:m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m:rPr>
                                    <m:sty m:val="p"/>
                                  </m:rPr>
                                  <a:rPr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/>
                                  <m:t>for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upper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−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tailed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test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>
                                    <a:latin typeface="Cambria Math" panose="02040503050406030204" pitchFamily="18" charset="0"/>
                                  </a:rPr>
                                  <m:t>Φ</m:t>
                                </m:r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/>
                                  <m:t>for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lower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−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tailed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test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/>
              </a:p>
              <a:p>
                <a:pPr lvl="0"/>
                <a:r>
                  <a:t>Usage: if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t>-value&lt;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t> then the conclusion is reject H0, otherwise fail to reject H0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15" t="-3052" b="-12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Practice Problem Chapter 9, Case 1 2-sided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Practice Problem Chapter 9, Case 1 Lower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Practice Problem Chapter 9, Case 1 Upper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/>
                  <a:t>Type II error and sample size for a two-tailed test</a:t>
                </a:r>
              </a:p>
              <a:p>
                <a:pPr lvl="0"/>
                <a:r>
                  <a:t>Probability of type II error for the two-tailed test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ad>
                                <m:radPr>
                                  <m:degHide m:val="on"/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</m:e>
                      </m:d>
                      <m:r>
                        <a:rPr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ad>
                                <m:radPr>
                                  <m:degHide m:val="on"/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/>
              </a:p>
              <a:p>
                <a:pPr marL="0" lvl="0" indent="0">
                  <a:buNone/>
                </a:pPr>
                <a:r>
                  <a:t>where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  <m:r>
                      <a:rPr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+</m:t>
                    </m:r>
                    <m:r>
                      <a:rPr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endParaRPr/>
              </a:p>
              <a:p>
                <a:pPr lvl="0"/>
                <a:r>
                  <a:t>The sample to detect a difference between the true and hypothesized mean of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t> with power at least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1−</m:t>
                    </m:r>
                    <m:r>
                      <a:rPr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t> is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/>
              </a:p>
              <a:p>
                <a:pPr marL="0" lvl="0" indent="0">
                  <a:buNone/>
                </a:pPr>
                <a:r>
                  <a:t>where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𝛿</m:t>
                    </m:r>
                    <m:r>
                      <a:rPr>
                        <a:latin typeface="Cambria Math" panose="02040503050406030204" pitchFamily="18" charset="0"/>
                      </a:rPr>
                      <m:t>=</m:t>
                    </m:r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  <m:r>
                      <a:rPr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41" t="-1975" b="-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/>
                  <a:t>Type II error and sample size for the one-tailed tests</a:t>
                </a:r>
              </a:p>
              <a:p>
                <a:pPr lvl="0"/>
                <a:r>
                  <a:t>For an upper-tailed test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ad>
                                <m:radPr>
                                  <m:degHide m:val="on"/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/>
              </a:p>
              <a:p>
                <a:pPr lvl="0"/>
                <a:r>
                  <a:t>For a lower-tailed test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>
                          <a:latin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ad>
                                <m:radPr>
                                  <m:degHide m:val="on"/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/>
              </a:p>
              <a:p>
                <a:pPr lvl="0"/>
                <a:r>
                  <a:t>The sample size required to detect a difference between the true mean and hypothesized mean of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t> with power at least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1−</m:t>
                    </m:r>
                    <m:r>
                      <a:rPr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t> is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/>
              </a:p>
              <a:p>
                <a:pPr marL="0" lvl="0" indent="0">
                  <a:buNone/>
                </a:pPr>
                <a:r>
                  <a:t>If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t> is not an integer, round up to the nearest integer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44" t="-1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R: Chapter 9 Case 1 Hypothesis Testing</a:t>
            </a:r>
          </a:p>
        </p:txBody>
      </p:sp>
      <p:pic>
        <p:nvPicPr>
          <p:cNvPr id="2" name="Picture 1" descr="images/p9_2_10_zTes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711200"/>
            <a:ext cx="5105400" cy="3378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Power using OC-Curve</a:t>
            </a:r>
          </a:p>
          <a:p>
            <a:pPr marL="0" lvl="0" indent="0">
              <a:buNone/>
            </a:pPr>
            <a:r>
              <a:t>Find the power when the true mean value is 3.325</a:t>
            </a:r>
          </a:p>
        </p:txBody>
      </p:sp>
      <p:pic>
        <p:nvPicPr>
          <p:cNvPr id="2" name="Picture 1" descr="images/ch9_c1_ocCurveC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609600"/>
            <a:ext cx="5105400" cy="35687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Handouts</a:t>
            </a:r>
          </a:p>
          <a:p>
            <a:pPr lvl="0"/>
            <a:r>
              <a:rPr>
                <a:hlinkClick r:id="rId2"/>
              </a:rPr>
              <a:t>Lecture 23 Slides</a:t>
            </a:r>
          </a:p>
          <a:p>
            <a:pPr lvl="0"/>
            <a:r>
              <a:t>Lecture 23 Slides - marked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R: Chapter 9 Case 1 Power</a:t>
            </a:r>
          </a:p>
        </p:txBody>
      </p:sp>
      <p:pic>
        <p:nvPicPr>
          <p:cNvPr id="2" name="Picture 1" descr="images/p9_2_10_power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94100" y="203200"/>
            <a:ext cx="5054600" cy="43815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Type II Error Rate and Sample Size</a:t>
            </a:r>
          </a:p>
          <a:p>
            <a:pPr lvl="0"/>
            <a:r>
              <a:t>You will not be required to calculate or use OC-curves</a:t>
            </a:r>
          </a:p>
          <a:p>
            <a:pPr lvl="0"/>
            <a:r>
              <a:t>You must understand the concept and be able to correctly identity type I and type II error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Chapter 9, Case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Hypothesis Test on the Mean, Variance Unknown</a:t>
            </a:r>
          </a:p>
          <a:p>
            <a:pPr lvl="0"/>
            <a:r>
              <a:t>Much more common case than variance known</a:t>
            </a:r>
          </a:p>
          <a:p>
            <a:pPr lvl="0"/>
            <a:r>
              <a:t>Substitute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𝑆</m:t>
                </m:r>
              </m:oMath>
            </a14:m>
            <a:r>
              <a:t> for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𝜎</m:t>
                </m:r>
              </m:oMath>
            </a14:m>
            <a:endParaRPr/>
          </a:p>
          <a:p>
            <a:pPr lvl="0"/>
            <a:r>
              <a:t>The test statistics is now a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𝑡</m:t>
                </m:r>
              </m:oMath>
            </a14:m>
            <a:r>
              <a:t> random variable</a:t>
            </a:r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r>
                    <a:rPr>
                      <a:latin typeface="Cambria Math" panose="02040503050406030204" pitchFamily="18" charset="0"/>
                    </a:rPr>
                    <m:t>𝑇</m:t>
                  </m:r>
                  <m:r>
                    <a:rPr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fPr>
                    <m:num>
                      <m:bar>
                        <m:barPr>
                          <m:pos m:val="top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bar>
                      <m:r>
                        <a:rPr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num>
                    <m:den>
                      <m:r>
                        <a:rPr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den>
                  </m:f>
                </m:oMath>
              </m:oMathPara>
            </a14:m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Summary of Case 2</a:t>
            </a:r>
          </a:p>
        </p:txBody>
      </p:sp>
      <p:pic>
        <p:nvPicPr>
          <p:cNvPr id="2" name="Picture 1" descr="images/ch9Case2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2120900"/>
            <a:ext cx="5105400" cy="546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9.3.6</a:t>
            </a:r>
          </a:p>
        </p:txBody>
      </p:sp>
      <p:pic>
        <p:nvPicPr>
          <p:cNvPr id="2" name="Picture 1" descr="images/p9_3_6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215900"/>
            <a:ext cx="5105400" cy="43434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3_6_stats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1765300"/>
            <a:ext cx="8229600" cy="2247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3_6_boxplo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184400" y="1193800"/>
            <a:ext cx="47625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Classical Approach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Hypothesis Test Using R</a:t>
            </a:r>
          </a:p>
        </p:txBody>
      </p:sp>
      <p:pic>
        <p:nvPicPr>
          <p:cNvPr id="2" name="Picture 1" descr="images/p9_3_6_ttes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320800"/>
            <a:ext cx="5105400" cy="21463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Normal Probability Plot</a:t>
            </a:r>
          </a:p>
        </p:txBody>
      </p:sp>
      <p:pic>
        <p:nvPicPr>
          <p:cNvPr id="2" name="Picture 1" descr="images/p9_3_6_normplo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483100" y="203200"/>
            <a:ext cx="3263900" cy="43815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193800"/>
          <a:ext cx="8229600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Tuesday Lecture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Thursday Lecture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11/18</a:t>
                      </a:r>
                      <a:r>
                        <a:t> - Chapter 9 (part 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11/25</a:t>
                      </a:r>
                      <a:r>
                        <a:t> - Chapter 9 (part 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11/25</a:t>
                      </a:r>
                      <a:r>
                        <a:t> - Chapter 9 (part 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11/27</a:t>
                      </a:r>
                      <a:r>
                        <a:t> - Thanksgiving Holiday (no class)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12/2</a:t>
                      </a:r>
                      <a:r>
                        <a:t> - Chapter 9 (part 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12/4</a:t>
                      </a:r>
                      <a:r>
                        <a:t> - Linear Regression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12/9</a:t>
                      </a:r>
                      <a:r>
                        <a:t> - Review Session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12/11</a:t>
                      </a:r>
                      <a:r>
                        <a:t> - Study Day (no class)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𝑃</m:t>
                </m:r>
              </m:oMath>
            </a14:m>
            <a:r>
              <a:rPr b="1"/>
              <a:t>-values</a:t>
            </a:r>
          </a:p>
          <a:p>
            <a:pPr lvl="0"/>
            <a:r>
              <a:t>More difficult to calculate since the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𝑡</m:t>
                </m:r>
              </m:oMath>
            </a14:m>
            <a:r>
              <a:t>-tables only contain a few quantiles</a:t>
            </a:r>
          </a:p>
          <a:p>
            <a:pPr lvl="0"/>
            <a:r>
              <a:t>Can use tables to generate bounds on the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𝑝</m:t>
                </m:r>
              </m:oMath>
            </a14:m>
            <a:r>
              <a:t>-value</a:t>
            </a:r>
          </a:p>
          <a:p>
            <a:pPr lvl="0"/>
            <a:r>
              <a:t>Software will provide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𝑝</m:t>
                </m:r>
              </m:oMath>
            </a14:m>
            <a:r>
              <a:t>-values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P-values from R</a:t>
            </a:r>
          </a:p>
        </p:txBody>
      </p:sp>
      <p:pic>
        <p:nvPicPr>
          <p:cNvPr id="2" name="Picture 1" descr="images/p9_3_6_ttes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320800"/>
            <a:ext cx="5105400" cy="21463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Power Calculations</a:t>
            </a:r>
          </a:p>
          <a:p>
            <a:pPr lvl="0"/>
            <a:r>
              <a:t>Are much more complicated</a:t>
            </a:r>
          </a:p>
          <a:p>
            <a:pPr lvl="0"/>
            <a:r>
              <a:t>The true distribution is now a non-central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𝑡</m:t>
                </m:r>
              </m:oMath>
            </a14:m>
            <a:endParaRPr/>
          </a:p>
          <a:p>
            <a:pPr lvl="0"/>
            <a:r>
              <a:t>Use tables to solve (Chart VII in appendix) or software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Power Calculation using R</a:t>
            </a:r>
          </a:p>
        </p:txBody>
      </p:sp>
      <p:pic>
        <p:nvPicPr>
          <p:cNvPr id="2" name="Picture 1" descr="images/p9_3_6_power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282700"/>
            <a:ext cx="5105400" cy="2235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Sample Size using R</a:t>
            </a:r>
          </a:p>
        </p:txBody>
      </p:sp>
      <p:pic>
        <p:nvPicPr>
          <p:cNvPr id="2" name="Picture 1" descr="images/p9_3_6_sample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308100"/>
            <a:ext cx="5105400" cy="21717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Chapter 9, Case 2 2-sided Practice Problems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Chapter 9, Case 2 Lower Practice Problems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Chapter 9, Case 2 Upper Practice Problems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/>
          <a:p>
            <a:pPr marL="0" lvl="0" indent="0">
              <a:buNone/>
            </a:pPr>
            <a:r>
              <a:t>Case 3. Hypothesis Test on Variance of Normal Population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0"/>
            <a:r>
              <a:t>The test statistics is a </a:t>
            </a:r>
            <a14:m xmlns:a14="http://schemas.microsoft.com/office/drawing/2010/main">
              <m:oMath xmlns:m="http://schemas.openxmlformats.org/officeDocument/2006/math">
                <m:sSup>
                  <m:sSupPr>
                    <m:ctrlPr>
                      <a:rPr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 random variable</a:t>
            </a:r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sSubSup>
                    <m:sSubSupPr>
                      <m:ctrlPr>
                        <a:rPr>
                          <a:latin typeface="Cambria Math" panose="02040503050406030204" pitchFamily="18" charset="0"/>
                        </a:rPr>
                      </m:ctrlPr>
                    </m:sSubSupPr>
                    <m:e>
                      <m:r>
                        <a:rPr>
                          <a:latin typeface="Cambria Math" panose="02040503050406030204" pitchFamily="18" charset="0"/>
                        </a:rPr>
                        <m:t>𝜒</m:t>
                      </m:r>
                    </m:e>
                    <m:sub>
                      <m:r>
                        <a:rPr>
                          <a:latin typeface="Cambria Math" panose="02040503050406030204" pitchFamily="18" charset="0"/>
                        </a:rPr>
                        <m:t>0</m:t>
                      </m:r>
                    </m:sub>
                    <m:sup>
                      <m:r>
                        <a:rPr>
                          <a:latin typeface="Cambria Math" panose="02040503050406030204" pitchFamily="18" charset="0"/>
                        </a:rPr>
                        <m:t>2</m:t>
                      </m:r>
                    </m:sup>
                  </m:sSubSup>
                  <m:r>
                    <a:rPr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>
                          <a:latin typeface="Cambria Math" panose="02040503050406030204" pitchFamily="18" charset="0"/>
                        </a:rPr>
                        <m:t>(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>
                          <a:latin typeface="Cambria Math" panose="02040503050406030204" pitchFamily="18" charset="0"/>
                        </a:rPr>
                        <m:t>−1)</m:t>
                      </m:r>
                      <m:sSup>
                        <m:sSup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num>
                    <m:den>
                      <m:sSubSup>
                        <m:sSubSup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den>
                  </m:f>
                </m:oMath>
              </m:oMathPara>
            </a14:m>
            <a:endParaRPr/>
          </a:p>
        </p:txBody>
      </p:sp>
      <p:pic>
        <p:nvPicPr>
          <p:cNvPr id="3" name="Picture 1" descr="images/img032.jp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536700"/>
            <a:ext cx="5105400" cy="17145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 - The table below summarizes the three possible hypothesis tests. The rejection regions are clearly shown in Figure 9-17 on page 222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The final exam for MANE 3332.05 is </a:t>
            </a:r>
            <a:r>
              <a:rPr b="1"/>
              <a:t>Thursday December 18, 2025 at 1:15 - 3:00 PM</a:t>
            </a:r>
            <a:r>
              <a:t>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Figure 9-17</a:t>
            </a:r>
          </a:p>
        </p:txBody>
      </p:sp>
      <p:pic>
        <p:nvPicPr>
          <p:cNvPr id="2" name="Picture 1" descr="images/fig9_17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587500"/>
            <a:ext cx="5105400" cy="1612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Test Summary</a:t>
            </a:r>
          </a:p>
          <a:p>
            <a:pPr lvl="0"/>
            <a:r>
              <a:t>See summary in your textbook</a:t>
            </a:r>
          </a:p>
        </p:txBody>
      </p:sp>
      <p:pic>
        <p:nvPicPr>
          <p:cNvPr id="2" name="Picture 1" descr="images/chiSquareTest0002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2082800"/>
            <a:ext cx="5105400" cy="6350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7.108</a:t>
            </a:r>
          </a:p>
          <a:p>
            <a:pPr marL="0" lvl="0" indent="0">
              <a:buNone/>
            </a:pPr>
            <a:r>
              <a:t>Problem taken from Ostle, Turner, Hicks and McElrath (1996). </a:t>
            </a:r>
            <a:r>
              <a:rPr i="1"/>
              <a:t>Engineering Statistics: The Industrial Experience.</a:t>
            </a:r>
            <a:r>
              <a:t> Duxbury Press.</a:t>
            </a:r>
          </a:p>
        </p:txBody>
      </p:sp>
      <p:pic>
        <p:nvPicPr>
          <p:cNvPr id="2" name="Picture 1" descr="images/p7_108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790700"/>
            <a:ext cx="5105400" cy="1219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Statistics for Problem 7.108</a:t>
            </a:r>
          </a:p>
        </p:txBody>
      </p:sp>
      <p:pic>
        <p:nvPicPr>
          <p:cNvPr id="2" name="Picture 1" descr="images/p7_108_statistics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714500"/>
            <a:ext cx="5105400" cy="1358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Classical Approach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7.108 Plots</a:t>
            </a:r>
          </a:p>
        </p:txBody>
      </p:sp>
      <p:pic>
        <p:nvPicPr>
          <p:cNvPr id="2" name="Picture 1" descr="images/p7_108_boxplo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914400"/>
            <a:ext cx="5105400" cy="2959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7.108 Plots</a:t>
            </a:r>
          </a:p>
        </p:txBody>
      </p:sp>
      <p:pic>
        <p:nvPicPr>
          <p:cNvPr id="2" name="Picture 1" descr="images/p7_108_qqPlo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635000"/>
            <a:ext cx="5105400" cy="3517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7.108 Shapiro-Wilks Test</a:t>
            </a:r>
          </a:p>
        </p:txBody>
      </p:sp>
      <p:pic>
        <p:nvPicPr>
          <p:cNvPr id="2" name="Picture 1" descr="images/p7_108_shapiro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790700"/>
            <a:ext cx="5105400" cy="12065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 i="1"/>
              <a:t>p</a:t>
            </a:r>
            <a:r>
              <a:rPr b="1"/>
              <a:t>-values</a:t>
            </a:r>
          </a:p>
          <a:p>
            <a:pPr lvl="0"/>
            <a:r>
              <a:t>Very similar to the case for the mean of a normal population with variance unknown</a:t>
            </a:r>
          </a:p>
          <a:p>
            <a:pPr lvl="0"/>
            <a:r>
              <a:t>Difficult to calculate since the </a:t>
            </a:r>
            <a14:m xmlns:a14="http://schemas.microsoft.com/office/drawing/2010/main">
              <m:oMath xmlns:m="http://schemas.openxmlformats.org/officeDocument/2006/math">
                <m:sSup>
                  <m:sSupPr>
                    <m:ctrlPr>
                      <a:rPr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-tables only contain a few quantiles</a:t>
            </a:r>
          </a:p>
          <a:p>
            <a:pPr lvl="0"/>
            <a:r>
              <a:t>Can use tables to generate bounds on the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𝑝</m:t>
                </m:r>
              </m:oMath>
            </a14:m>
            <a:r>
              <a:t>-value</a:t>
            </a:r>
          </a:p>
          <a:p>
            <a:pPr lvl="0"/>
            <a:r>
              <a:t>Software will provide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𝑝</m:t>
                </m:r>
              </m:oMath>
            </a14:m>
            <a:r>
              <a:t>-values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Test on Variance using R (EnvStats)</a:t>
            </a:r>
          </a:p>
        </p:txBody>
      </p:sp>
      <p:pic>
        <p:nvPicPr>
          <p:cNvPr id="2" name="Picture 1" descr="images/p7_108_R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723900"/>
            <a:ext cx="5105400" cy="33528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apa006.jp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rot="16200000">
            <a:off x="2001748" y="-710280"/>
            <a:ext cx="5140504" cy="6567055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Power Calculations</a:t>
            </a:r>
          </a:p>
          <a:p>
            <a:pPr lvl="0"/>
            <a:r>
              <a:t>Can be done with OC curves found in Table VII</a:t>
            </a:r>
            <a:r>
              <a:rPr i="1"/>
              <a:t>i</a:t>
            </a:r>
            <a:r>
              <a:t>–</a:t>
            </a:r>
            <a:r>
              <a:rPr i="1"/>
              <a:t>n</a:t>
            </a:r>
          </a:p>
          <a:p>
            <a:pPr lvl="0"/>
            <a:r>
              <a:t>Can be done in software such as R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Test on Standard Deviation</a:t>
            </a:r>
          </a:p>
          <a:p>
            <a:pPr lvl="0"/>
            <a:r>
              <a:t>What about test on standard deviation?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Chapter 9, Case 3 2-sided Practice Problems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Practice Problem Chapter 9, Case 3 Lower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Practice Problem Chapter 9, Case 3 Upper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lvl="0" indent="0">
              <a:buNone/>
            </a:pPr>
            <a:r>
              <a:t>Case 4. Hypothesis Test on a Population Proportion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t>The test statistics for the hypothesis test is</a:t>
            </a:r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sSub>
                    <m:sSubPr>
                      <m:ctrlPr>
                        <a:rPr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>
                          <a:latin typeface="Cambria Math" panose="02040503050406030204" pitchFamily="18" charset="0"/>
                        </a:rPr>
                        <m:t>𝑍</m:t>
                      </m:r>
                    </m:e>
                    <m:sub>
                      <m:r>
                        <a:rPr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num>
                    <m:den>
                      <m:rad>
                        <m:radPr>
                          <m:degHide m:val="on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(1−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den>
                  </m:f>
                </m:oMath>
              </m:oMathPara>
            </a14:m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ch9Case4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451100"/>
            <a:ext cx="8229600" cy="8763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9.5.2</a:t>
            </a:r>
          </a:p>
        </p:txBody>
      </p:sp>
      <p:pic>
        <p:nvPicPr>
          <p:cNvPr id="2" name="Picture 1" descr="images/p9_5_2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625600"/>
            <a:ext cx="5105400" cy="15240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9.5.2 Classic Approach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62500" lnSpcReduction="2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/>
                  <a:t>Power Calculations</a:t>
                </a:r>
              </a:p>
              <a:p>
                <a:pPr lvl="0"/>
                <a:r>
                  <a:t>For the two-sided alternative hypothesis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e>
                            <m:r>
                              <a:rPr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r>
                              <m:rPr>
                                <m:sty m:val="p"/>
                              </m:rPr>
                              <a:rPr>
                                <a:latin typeface="Cambria Math" panose="02040503050406030204" pitchFamily="18" charset="0"/>
                              </a:rPr>
                              <m:t>Φ</m:t>
                            </m:r>
                            <m:d>
                              <m:d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/2</m:t>
                                        </m:r>
                                      </m:sub>
                                    </m:sSub>
                                    <m:rad>
                                      <m:radPr>
                                        <m:degHide m:val="on"/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b>
                                          <m:sSubPr>
                                            <m:ctrlPr>
                                              <a:rPr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(1−</m:t>
                                        </m:r>
                                        <m:sSub>
                                          <m:sSubPr>
                                            <m:ctrlPr>
                                              <a:rPr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)/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rad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(1−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)/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d>
                          </m:e>
                        </m:mr>
                        <m:mr>
                          <m:e/>
                          <m:e/>
                          <m:e>
                            <m:r>
                              <a:rPr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>
                                <a:latin typeface="Cambria Math" panose="02040503050406030204" pitchFamily="18" charset="0"/>
                              </a:rPr>
                              <m:t>Φ</m:t>
                            </m:r>
                            <m:d>
                              <m:d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𝛼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/2</m:t>
                                        </m:r>
                                      </m:sub>
                                    </m:sSub>
                                    <m:rad>
                                      <m:radPr>
                                        <m:degHide m:val="on"/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b>
                                          <m:sSubPr>
                                            <m:ctrlPr>
                                              <a:rPr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(1−</m:t>
                                        </m:r>
                                        <m:sSub>
                                          <m:sSubPr>
                                            <m:ctrlPr>
                                              <a:rPr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)/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rad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(1−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)/</m:t>
                                        </m:r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/>
              </a:p>
              <a:p>
                <a:pPr lvl="0"/>
                <a:r>
                  <a:t>If the alternative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:</m:t>
                    </m:r>
                    <m:r>
                      <a:rPr>
                        <a:latin typeface="Cambria Math" panose="02040503050406030204" pitchFamily="18" charset="0"/>
                      </a:rPr>
                      <m:t>𝑝</m:t>
                    </m:r>
                    <m:r>
                      <a:rPr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/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>
                          <a:latin typeface="Cambria Math" panose="02040503050406030204" pitchFamily="18" charset="0"/>
                        </a:rPr>
                        <m:t>=1−</m:t>
                      </m:r>
                      <m:r>
                        <m:rPr>
                          <m:sty m:val="p"/>
                        </m:rPr>
                        <a:rPr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rad>
                                <m:radPr>
                                  <m:degHide m:val="on"/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)/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)/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/>
              </a:p>
              <a:p>
                <a:pPr lvl="0"/>
                <a:r>
                  <a:t>and finally if the alternative hypothesis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:</m:t>
                    </m:r>
                    <m:r>
                      <a:rPr>
                        <a:latin typeface="Cambria Math" panose="02040503050406030204" pitchFamily="18" charset="0"/>
                      </a:rPr>
                      <m:t>𝑝</m:t>
                    </m:r>
                    <m:r>
                      <a:rPr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/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sub>
                              </m:sSub>
                              <m:rad>
                                <m:radPr>
                                  <m:degHide m:val="on"/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)/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)/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96" t="-1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Introduction to Hypothesis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Decision Making for a Single Sample</a:t>
            </a:r>
          </a:p>
          <a:p>
            <a:pPr lvl="0"/>
            <a:r>
              <a:t>Inferential statistics consists of methods used to make decisions or draw conclusions about a population using information contained in a sample</a:t>
            </a:r>
          </a:p>
          <a:p>
            <a:pPr lvl="0"/>
            <a:r>
              <a:t>Inference is divided into two major areas:</a:t>
            </a:r>
          </a:p>
          <a:p>
            <a:pPr lvl="1"/>
            <a:r>
              <a:t>Parameter estimation (both point and interval)</a:t>
            </a:r>
          </a:p>
          <a:p>
            <a:pPr lvl="1"/>
            <a:r>
              <a:t>Hypothesis testing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Sample Size</a:t>
            </a:r>
          </a:p>
          <a:p>
            <a:pPr lvl="0"/>
            <a:r>
              <a:t>Sample size requirements to satisfy type II(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𝛽</m:t>
                </m:r>
              </m:oMath>
            </a14:m>
            <a:r>
              <a:t>) error constraints for a two-tailed hypothesis test is given by</a:t>
            </a:r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r>
                    <a:rPr>
                      <a:latin typeface="Cambria Math" panose="02040503050406030204" pitchFamily="18" charset="0"/>
                    </a:rPr>
                    <m:t>𝑛</m:t>
                  </m:r>
                  <m:r>
                    <a:rPr>
                      <a:latin typeface="Cambria Math" panose="02040503050406030204" pitchFamily="18" charset="0"/>
                    </a:rPr>
                    <m:t>=</m:t>
                  </m:r>
                  <m:sSup>
                    <m:sSup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sSupPr>
                    <m:e>
                      <m:d>
                        <m:dPr>
                          <m:begChr m:val="["/>
                          <m:endChr m:val="]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sub>
                              </m:sSub>
                              <m:rad>
                                <m:radPr>
                                  <m:degHide m:val="on"/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sub>
                              </m:sSub>
                              <m:rad>
                                <m:radPr>
                                  <m:degHide m:val="on"/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e>
                    <m:sup>
                      <m:r>
                        <a:rPr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>
                      <a:latin typeface="Cambria Math" panose="02040503050406030204" pitchFamily="18" charset="0"/>
                    </a:rPr>
                    <m:t>.</m:t>
                  </m:r>
                </m:oMath>
              </m:oMathPara>
            </a14:m>
            <a:endParaRPr/>
          </a:p>
          <a:p>
            <a:pPr lvl="0"/>
            <a:r>
              <a:t>For a sample size for a one-sided test substitute </a:t>
            </a:r>
            <a14:m xmlns:a14="http://schemas.microsoft.com/office/drawing/2010/main">
              <m:oMath xmlns:m="http://schemas.openxmlformats.org/officeDocument/2006/math">
                <m:sSub>
                  <m:sSubPr>
                    <m:ctrlPr>
                      <a:rPr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𝑧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</m:sub>
                </m:sSub>
              </m:oMath>
            </a14:m>
            <a:r>
              <a:t> for </a:t>
            </a:r>
            <a14:m xmlns:a14="http://schemas.microsoft.com/office/drawing/2010/main">
              <m:oMath xmlns:m="http://schemas.openxmlformats.org/officeDocument/2006/math">
                <m:sSub>
                  <m:sSubPr>
                    <m:ctrlPr>
                      <a:rPr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𝑧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  <m:r>
                      <a:rPr>
                        <a:latin typeface="Cambria Math" panose="02040503050406030204" pitchFamily="18" charset="0"/>
                      </a:rPr>
                      <m:t>/2</m:t>
                    </m:r>
                  </m:sub>
                </m:sSub>
              </m:oMath>
            </a14:m>
            <a:r>
              <a:t>.</a:t>
            </a:r>
          </a:p>
          <a:p>
            <a:pPr lvl="0"/>
            <a:r>
              <a:t>Problem 9.95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Testing for Goodness of Fit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t>Material is presented in section 9-7 of your textbook</a:t>
            </a:r>
          </a:p>
          <a:p>
            <a:pPr lvl="0"/>
            <a:r>
              <a:t>Procedure determines if the sample data is from a specified underlying distribution</a:t>
            </a:r>
          </a:p>
          <a:p>
            <a:pPr lvl="0"/>
            <a:r>
              <a:t>Procedure uses a </a:t>
            </a:r>
            <a14:m xmlns:a14="http://schemas.microsoft.com/office/drawing/2010/main">
              <m:oMath xmlns:m="http://schemas.openxmlformats.org/officeDocument/2006/math">
                <m:sSup>
                  <m:sSupPr>
                    <m:ctrlPr>
                      <a:rPr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 distribution</a:t>
            </a:r>
          </a:p>
          <a:p>
            <a:pPr lvl="0"/>
            <a:r>
              <a:t>Example 9-12 presents a </a:t>
            </a:r>
            <a14:m xmlns:a14="http://schemas.microsoft.com/office/drawing/2010/main">
              <m:oMath xmlns:m="http://schemas.openxmlformats.org/officeDocument/2006/math">
                <m:sSup>
                  <m:sSupPr>
                    <m:ctrlPr>
                      <a:rPr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 goodness of fit test for a Poisson example</a:t>
            </a:r>
          </a:p>
          <a:p>
            <a:pPr lvl="0"/>
            <a:r>
              <a:t>Example 9-13 presents a </a:t>
            </a:r>
            <a14:m xmlns:a14="http://schemas.microsoft.com/office/drawing/2010/main">
              <m:oMath xmlns:m="http://schemas.openxmlformats.org/officeDocument/2006/math">
                <m:sSup>
                  <m:sSupPr>
                    <m:ctrlPr>
                      <a:rPr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 goodness of fit test for a normal example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/>
                  <a:t>Procedure</a:t>
                </a:r>
              </a:p>
              <a:p>
                <a:pPr marL="342900" lvl="0" indent="-342900">
                  <a:buAutoNum type="arabicPeriod"/>
                </a:pPr>
                <a:r>
                  <a:t>Collect a random sample of size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t> from a population with an unknown distribution,</a:t>
                </a:r>
              </a:p>
              <a:p>
                <a:pPr marL="342900" lvl="0" indent="-342900">
                  <a:buAutoNum type="arabicPeriod"/>
                </a:pPr>
                <a:r>
                  <a:t>Arrange the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t> observations in a frequency distribution containing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t> classes</a:t>
                </a:r>
              </a:p>
              <a:p>
                <a:pPr marL="342900" lvl="0" indent="-342900">
                  <a:buAutoNum type="arabicPeriod"/>
                </a:pPr>
                <a:r>
                  <a:t>Calculate the observed frequency in each class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t>,</a:t>
                </a:r>
              </a:p>
              <a:p>
                <a:pPr marL="342900" lvl="0" indent="-342900">
                  <a:buAutoNum type="arabicPeriod"/>
                </a:pPr>
                <a:r>
                  <a:t>From the hypothesized distribution, calculate the expected frequency in class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t>, denoted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t> (if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t> is small combine classes)</a:t>
                </a:r>
              </a:p>
              <a:p>
                <a:pPr marL="342900" lvl="0" indent="-342900">
                  <a:buAutoNum type="arabicPeriod"/>
                </a:pPr>
                <a:r>
                  <a:t>Calculate the test statistic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>
                                              <a:latin typeface="Cambria Math" panose="02040503050406030204" pitchFamily="18" charset="0"/>
                                            </a:rPr>
                                            <m:t>𝑂</m:t>
                                          </m:r>
                                        </m:e>
                                        <m:sub>
                                          <m:r>
                                            <a:rPr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/>
              </a:p>
              <a:p>
                <a:pPr marL="342900" lvl="0" indent="-342900">
                  <a:buAutoNum type="arabicPeriod" startAt="6"/>
                </a:pPr>
                <a:r>
                  <a:t>Reject the null hypothesis if the calculated value of the test statistic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>
                        <a:latin typeface="Cambria Math" panose="02040503050406030204" pitchFamily="18" charset="0"/>
                      </a:rPr>
                      <m:t>&gt;</m:t>
                    </m:r>
                    <m:sSubSup>
                      <m:sSubSup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t> where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t> is the number of parameters in the hypothesized distribution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44" t="-1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Example 9.12, part 1</a:t>
            </a:r>
          </a:p>
        </p:txBody>
      </p:sp>
      <p:pic>
        <p:nvPicPr>
          <p:cNvPr id="2" name="Picture 1" descr="images/ex9_12_a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1193800"/>
            <a:ext cx="5105400" cy="24003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Example 9.12, part 2</a:t>
            </a:r>
          </a:p>
        </p:txBody>
      </p:sp>
      <p:pic>
        <p:nvPicPr>
          <p:cNvPr id="2" name="Picture 1" descr="images/ex9_12b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68700" y="698500"/>
            <a:ext cx="5105400" cy="3378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Chapter 9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t>You should be prepared to work any practice problems assigned: Cases 1-3 with three different alternatives</a:t>
            </a:r>
          </a:p>
          <a:p>
            <a:pPr lvl="0"/>
            <a:r>
              <a:t>All other information is conceptual knowledge that can be questioned with multiple choice</a:t>
            </a:r>
          </a:p>
          <a:p>
            <a:pPr lvl="1"/>
            <a:r>
              <a:t>Name 3 ways to test if data is from a normal distribution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negStdNormal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314700" y="1193800"/>
            <a:ext cx="25019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osStdNormal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327400" y="1193800"/>
            <a:ext cx="24892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t_table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213100" y="1193800"/>
            <a:ext cx="27051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chiSquare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251200" y="1193800"/>
            <a:ext cx="2628900" cy="3390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8706"/>
            <a:ext cx="8229600" cy="3394472"/>
          </a:xfrm>
        </p:spPr>
        <p:txBody>
          <a:bodyPr>
            <a:normAutofit fontScale="85000" lnSpcReduction="20000"/>
          </a:bodyPr>
          <a:lstStyle/>
          <a:p>
            <a:pPr marL="0" lvl="0" indent="0">
              <a:spcBef>
                <a:spcPts val="3000"/>
              </a:spcBef>
              <a:buNone/>
            </a:pPr>
            <a:r>
              <a:rPr b="1" dirty="0"/>
              <a:t>Overview of Statistical Hypotheses</a:t>
            </a:r>
          </a:p>
          <a:p>
            <a:pPr lvl="0"/>
            <a:r>
              <a:rPr dirty="0"/>
              <a:t>Many engineering problems require a decision to be made regarding some statement about a parameter</a:t>
            </a:r>
          </a:p>
          <a:p>
            <a:pPr lvl="1"/>
            <a:r>
              <a:rPr dirty="0"/>
              <a:t>The statement is called a </a:t>
            </a:r>
            <a:r>
              <a:rPr b="1" dirty="0"/>
              <a:t>hypothesis</a:t>
            </a:r>
          </a:p>
          <a:p>
            <a:pPr lvl="1"/>
            <a:r>
              <a:rPr dirty="0"/>
              <a:t>The decision-making process about the hypothesis is call </a:t>
            </a:r>
            <a:r>
              <a:rPr b="1" dirty="0"/>
              <a:t>hypothesis testing</a:t>
            </a:r>
          </a:p>
          <a:p>
            <a:pPr lvl="0"/>
            <a:r>
              <a:rPr dirty="0"/>
              <a:t>Statistical hypothesis testing is usually the data analysis stage of a </a:t>
            </a:r>
            <a:r>
              <a:rPr b="1" dirty="0"/>
              <a:t>comparative experiment</a:t>
            </a:r>
          </a:p>
          <a:p>
            <a:pPr lvl="0"/>
            <a:r>
              <a:rPr dirty="0"/>
              <a:t>A procedure leading to a decision about a particular hypothesis is called a </a:t>
            </a:r>
            <a:r>
              <a:rPr b="1" dirty="0"/>
              <a:t>test of hypothesis</a:t>
            </a:r>
          </a:p>
          <a:p>
            <a:pPr lvl="0"/>
            <a:r>
              <a:rPr dirty="0"/>
              <a:t>Testing the hypothesis involves taking a random sample, computing a </a:t>
            </a:r>
            <a:r>
              <a:rPr b="1" dirty="0"/>
              <a:t>test statistic</a:t>
            </a:r>
            <a:r>
              <a:rPr dirty="0"/>
              <a:t> from the sample data and then using the to make a decision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9348"/>
                <a:ext cx="8229600" cy="3394472"/>
              </a:xfrm>
            </p:spPr>
            <p:txBody>
              <a:bodyPr>
                <a:normAutofit fontScale="92500" lnSpcReduction="2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 dirty="0"/>
                  <a:t>Statistical Hypothesis</a:t>
                </a:r>
              </a:p>
              <a:p>
                <a:pPr lvl="0"/>
                <a:r>
                  <a:rPr dirty="0"/>
                  <a:t>A </a:t>
                </a:r>
                <a:r>
                  <a:rPr b="1" dirty="0"/>
                  <a:t>statistical hypothesis</a:t>
                </a:r>
                <a:r>
                  <a:rPr dirty="0"/>
                  <a:t> is a statement about the parameters of one or more populations</a:t>
                </a:r>
              </a:p>
              <a:p>
                <a:pPr lvl="0"/>
                <a:r>
                  <a:rPr dirty="0"/>
                  <a:t>A statistical hypothesis has two parts a null hypothesis (denoted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) and an alternative hypothesis (denoted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dirty="0"/>
                  <a:t>)</a:t>
                </a:r>
              </a:p>
              <a:p>
                <a:pPr lvl="1"/>
                <a:r>
                  <a:rPr dirty="0"/>
                  <a:t>The null hypothesis contains an equality statement about the value of parameter. For example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:</m:t>
                    </m:r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  <m:r>
                      <a:rPr>
                        <a:latin typeface="Cambria Math" panose="02040503050406030204" pitchFamily="18" charset="0"/>
                      </a:rPr>
                      <m:t>=12</m:t>
                    </m:r>
                    <m:r>
                      <m:rPr>
                        <m:nor/>
                      </m:rPr>
                      <a:rPr/>
                      <m:t> </m:t>
                    </m:r>
                    <m:r>
                      <m:rPr>
                        <m:nor/>
                      </m:rPr>
                      <a:rPr/>
                      <m:t>ounces</m:t>
                    </m:r>
                  </m:oMath>
                </a14:m>
                <a:r>
                  <a:rPr dirty="0"/>
                  <a:t>.</a:t>
                </a:r>
              </a:p>
              <a:p>
                <a:pPr lvl="1"/>
                <a:r>
                  <a:rPr dirty="0"/>
                  <a:t>There are three possible alternative hypotheses: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:</m:t>
                    </m:r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  <m:r>
                      <a:rPr>
                        <a:latin typeface="Cambria Math" panose="02040503050406030204" pitchFamily="18" charset="0"/>
                      </a:rPr>
                      <m:t>≠12</m:t>
                    </m:r>
                  </m:oMath>
                </a14:m>
                <a:r>
                  <a:rPr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:</m:t>
                    </m:r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  <m:r>
                      <a:rPr>
                        <a:latin typeface="Cambria Math" panose="02040503050406030204" pitchFamily="18" charset="0"/>
                      </a:rPr>
                      <m:t>&lt;12</m:t>
                    </m:r>
                  </m:oMath>
                </a14:m>
                <a:r>
                  <a:rPr dirty="0"/>
                  <a:t>,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:</m:t>
                    </m:r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  <m:r>
                      <a:rPr>
                        <a:latin typeface="Cambria Math" panose="02040503050406030204" pitchFamily="18" charset="0"/>
                      </a:rPr>
                      <m:t>&gt;12</m:t>
                    </m:r>
                  </m:oMath>
                </a14:m>
                <a:endParaRPr dirty="0"/>
              </a:p>
              <a:p>
                <a:pPr lvl="1"/>
                <a:r>
                  <a:rPr dirty="0"/>
                  <a:t>The goal of the research will determine the appropriate alternative hypothesis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9348"/>
                <a:ext cx="8229600" cy="3394472"/>
              </a:xfrm>
              <a:blipFill>
                <a:blip r:embed="rId2"/>
                <a:stretch>
                  <a:fillRect l="-963" t="-2873" r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1748</Words>
  <Application>Microsoft Office PowerPoint</Application>
  <PresentationFormat>On-screen Show (16:9)</PresentationFormat>
  <Paragraphs>207</Paragraphs>
  <Slides>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3" baseType="lpstr">
      <vt:lpstr>Arial</vt:lpstr>
      <vt:lpstr>Calibri</vt:lpstr>
      <vt:lpstr>Cambria Math</vt:lpstr>
      <vt:lpstr>Office Theme</vt:lpstr>
      <vt:lpstr>MANE 3332.05</vt:lpstr>
      <vt:lpstr>Lecture 23</vt:lpstr>
      <vt:lpstr>PowerPoint Presentation</vt:lpstr>
      <vt:lpstr>PowerPoint Presentation</vt:lpstr>
      <vt:lpstr>PowerPoint Presentation</vt:lpstr>
      <vt:lpstr>PowerPoint Presentation</vt:lpstr>
      <vt:lpstr>Introduction to Hypothesis Testing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9, Case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9, Case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3. Hypothesis Test on Variance of Normal Population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4. Hypothesis Test on a Population Proportion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 for Goodness of Fit</vt:lpstr>
      <vt:lpstr>PowerPoint Presentation</vt:lpstr>
      <vt:lpstr>PowerPoint Presentation</vt:lpstr>
      <vt:lpstr>PowerPoint Presentation</vt:lpstr>
      <vt:lpstr>Chapter 9 Summary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app0.xml><?xml version="1.0" encoding="utf-8"?>
<Properties xmlns="http://schemas.openxmlformats.org/officeDocument/2006/extended-properties" xmlns:vt="http://schemas.openxmlformats.org/officeDocument/2006/docPropsVTypes">
  <TotalTime>2</TotalTime>
  <Words>49</Words>
  <Application>Microsoft Macintosh PowerPoint</Application>
  <PresentationFormat>On-screen Show (16:9)</PresentationFormat>
  <Paragraphs>15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Presentation Title</vt:lpstr>
      <vt:lpstr>Slide Title</vt:lpstr>
      <vt:lpstr>Section header</vt:lpstr>
      <vt:lpstr>Slide Title for Two-Content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>Douglas Timmer</cp:lastModifiedBy>
  <cp:revision>1</cp:revision>
  <dcterms:created xsi:type="dcterms:W3CDTF">2025-11-17T20:22:43Z</dcterms:created>
  <dcterms:modified xsi:type="dcterms:W3CDTF">2025-11-17T20:24:59Z</dcterms:modified>
</cp:coreProperties>
</file>