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94" autoAdjust="0"/>
  </p:normalViewPr>
  <p:slideViewPr>
    <p:cSldViewPr snapToGrid="0" snapToObjects="1">
      <p:cViewPr varScale="1">
        <p:scale>
          <a:sx n="191" d="100"/>
          <a:sy n="191" d="100"/>
        </p:scale>
        <p:origin x="916" y="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4290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34290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marL="0" lvl="0" indent="0">
              <a:buNone/>
            </a:pPr>
            <a:r>
              <a:t>MANE 3332.05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Hypothesi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1193800"/>
            <a:ext cx="8089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/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Errors in hypothesis testing</a:t>
                </a:r>
              </a:p>
              <a:p>
                <a:pPr lvl="0"/>
                <a:r>
                  <a:rPr dirty="0"/>
                  <a:t>Whether a correct decision is made depends upon the true nature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and the decision arrived at.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A </a:t>
                </a:r>
                <a:r>
                  <a:rPr b="1" dirty="0"/>
                  <a:t>type I error</a:t>
                </a:r>
                <a:r>
                  <a:rPr dirty="0"/>
                  <a:t> occurs when the null hypothesis is true and the outcome of the test is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A </a:t>
                </a:r>
                <a:r>
                  <a:rPr b="1" dirty="0"/>
                  <a:t>type II error</a:t>
                </a:r>
                <a:r>
                  <a:rPr dirty="0"/>
                  <a:t> occurs when the null hypothesis is false and the outcome of the test is to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The </a:t>
                </a:r>
                <a:r>
                  <a:rPr b="1" dirty="0"/>
                  <a:t>power</a:t>
                </a:r>
                <a:r>
                  <a:rPr dirty="0"/>
                  <a:t> of a statistical test is the probability rejecting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when the alternative hypothesis is true.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/>
                      <m:t>Power</m:t>
                    </m:r>
                    <m:r>
                      <a:rPr>
                        <a:latin typeface="Cambria Math" panose="02040503050406030204" pitchFamily="18" charset="0"/>
                      </a:rPr>
                      <m:t>=1−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>
                <a:blip r:embed="rId2"/>
                <a:stretch>
                  <a:fillRect r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images/tab9_1.pn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68700" y="1866900"/>
            <a:ext cx="5105400" cy="105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Manufacturing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Medical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General Procedure for Hypothesis Testing</a:t>
                </a:r>
              </a:p>
              <a:p>
                <a:pPr marL="0" lvl="0" indent="0">
                  <a:buNone/>
                </a:pPr>
                <a:r>
                  <a:t>The following sequence of steps is recommended</a:t>
                </a:r>
              </a:p>
              <a:p>
                <a:pPr marL="342900" lvl="0" indent="-342900">
                  <a:buAutoNum type="arabicPeriod"/>
                </a:pPr>
                <a:r>
                  <a:t>From the problem context, identify the parameter of interest,</a:t>
                </a:r>
              </a:p>
              <a:p>
                <a:pPr marL="342900" lvl="0" indent="-342900">
                  <a:buAutoNum type="arabicPeriod"/>
                </a:pPr>
                <a:r>
                  <a:t>State the null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Specify an appropriate alternative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Choose a significance level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/>
              </a:p>
              <a:p>
                <a:pPr marL="342900" lvl="0" indent="-342900">
                  <a:buAutoNum type="arabicPeriod"/>
                </a:pPr>
                <a:r>
                  <a:t>State an appropriate test statistic,</a:t>
                </a:r>
              </a:p>
              <a:p>
                <a:pPr marL="342900" lvl="0" indent="-342900">
                  <a:buAutoNum type="arabicPeriod"/>
                </a:pPr>
                <a:r>
                  <a:t>State the rejection region for the (test) statistic,</a:t>
                </a:r>
              </a:p>
              <a:p>
                <a:pPr marL="342900" lvl="0" indent="-342900">
                  <a:buAutoNum type="arabicPeriod"/>
                </a:pPr>
                <a:r>
                  <a:t>Compute any necessary sample quantities, substitute these into the equation for the test statistics, and compute that value,</a:t>
                </a:r>
              </a:p>
              <a:p>
                <a:pPr marL="342900" lvl="0" indent="-342900">
                  <a:buAutoNum type="arabicPeriod"/>
                </a:pPr>
                <a:r>
                  <a:t>Decide whether or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should be rejected and report in the problem context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Inference on the Mean of a population, variance known</a:t>
                </a:r>
              </a:p>
              <a:p>
                <a:pPr lvl="0"/>
                <a:r>
                  <a:t>Assumptions:</a:t>
                </a:r>
              </a:p>
              <a:p>
                <a:pPr marL="685800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t> is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from a population</a:t>
                </a:r>
              </a:p>
              <a:p>
                <a:pPr marL="685800" lvl="1" indent="-342900">
                  <a:buAutoNum type="arabicPeriod"/>
                </a:pPr>
                <a:r>
                  <a:t>The population is normal, or if it is not normal, the conditions of the central limit theorem apply</a:t>
                </a:r>
              </a:p>
              <a:p>
                <a:pPr lvl="0"/>
                <a:r>
                  <a:t>The parameter of interest is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/>
              </a:p>
              <a:p>
                <a:pPr lvl="0"/>
                <a:r>
                  <a:t>The null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lvl="0"/>
                <a:r>
                  <a:t>The test statistic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ba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and has a standard normal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2693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t>The alternative hypotheses and corresponding critical value(s) are shown in figure 9-11 on page 209</a:t>
            </a:r>
          </a:p>
        </p:txBody>
      </p:sp>
      <p:pic>
        <p:nvPicPr>
          <p:cNvPr id="2" name="Picture 1" descr="images/ch9c1R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612900"/>
            <a:ext cx="5105400" cy="1562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for hypothesis test on the mean, variance known</a:t>
            </a:r>
          </a:p>
          <a:p>
            <a:pPr lvl="0"/>
            <a:r>
              <a:t>See the material on the inside cover of your textbook</a:t>
            </a:r>
          </a:p>
        </p:txBody>
      </p:sp>
      <p:pic>
        <p:nvPicPr>
          <p:cNvPr id="2" name="Picture 1" descr="images/ch9c1Summary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866900"/>
            <a:ext cx="5105400" cy="105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1</a:t>
            </a:r>
          </a:p>
        </p:txBody>
      </p:sp>
      <p:pic>
        <p:nvPicPr>
          <p:cNvPr id="2" name="Picture 1" descr="images/ex11_1_005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168400"/>
            <a:ext cx="5105400" cy="2451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2</a:t>
            </a:r>
          </a:p>
        </p:txBody>
      </p:sp>
      <p:pic>
        <p:nvPicPr>
          <p:cNvPr id="2" name="Picture 1" descr="images/p9_2_10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219200"/>
            <a:ext cx="5105400" cy="2336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695"/>
            <a:ext cx="8229600" cy="339447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Agenda</a:t>
            </a:r>
          </a:p>
          <a:p>
            <a:pPr lvl="0"/>
            <a:r>
              <a:rPr dirty="0"/>
              <a:t>Continue Chapter 9 lecture</a:t>
            </a:r>
          </a:p>
          <a:p>
            <a:pPr lvl="1"/>
            <a:r>
              <a:rPr dirty="0"/>
              <a:t>Resume with Connection to confidence intervals and p-values for Case 1</a:t>
            </a:r>
            <a:br>
              <a:rPr dirty="0"/>
            </a:br>
            <a:endParaRPr dirty="0"/>
          </a:p>
          <a:p>
            <a:pPr lvl="0"/>
            <a:r>
              <a:rPr dirty="0"/>
              <a:t>Chapter 8, Case 3 Quiz (assigned 11/18/2025, due 11/20/2025)</a:t>
            </a:r>
          </a:p>
          <a:p>
            <a:pPr lvl="0"/>
            <a:r>
              <a:rPr dirty="0"/>
              <a:t>NEW: Chapter 9, Case 1 2-sided Practice Problems (assigned 11/20/2025, due 11/25/2025)</a:t>
            </a:r>
          </a:p>
          <a:p>
            <a:pPr lvl="0"/>
            <a:r>
              <a:rPr dirty="0"/>
              <a:t>NEW: Chapter 9, Case 1 Lower Practice Problems (assigned 11/20/2025, due 11/25/2025)</a:t>
            </a:r>
          </a:p>
          <a:p>
            <a:pPr lvl="0"/>
            <a:r>
              <a:rPr dirty="0"/>
              <a:t>NEW: Chapter 9, Case 1 Upper Practice Problems (assigned 11/20/2025, due 11/25/2025)</a:t>
            </a:r>
          </a:p>
          <a:p>
            <a:pPr lvl="0"/>
            <a:r>
              <a:rPr dirty="0"/>
              <a:t>Attendance</a:t>
            </a:r>
          </a:p>
          <a:p>
            <a:pPr lvl="0"/>
            <a:r>
              <a:rPr dirty="0"/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44700"/>
            <a:ext cx="8229600" cy="1676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Connection between Hypothesis Tests and CI</a:t>
                </a:r>
              </a:p>
              <a:p>
                <a:pPr lvl="0"/>
                <a:r>
                  <a:t>There is a close connection between confidence intervals and hypothesis tests</a:t>
                </a:r>
              </a:p>
              <a:p>
                <a:pPr lvl="0"/>
                <a:r>
                  <a:t>Consider a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 and a hypothesis test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shown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 </m:t>
                            </m:r>
                          </m:e>
                        </m:mr>
                      </m:m>
                    </m:oMath>
                  </m:oMathPara>
                </a14:m>
                <a:endParaRPr/>
              </a:p>
              <a:p>
                <a:pPr lvl="0"/>
                <a:r>
                  <a:t>The conclusion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will be reached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is not contained within the confidence interval</a:t>
                </a:r>
              </a:p>
              <a:p>
                <a:pPr lvl="0"/>
                <a: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is within the confidence interval, we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lvl="0"/>
                <a:r>
                  <a:t>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 is the acceptance region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334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b="1"/>
                  <a:t>-values</a:t>
                </a:r>
              </a:p>
              <a:p>
                <a:pPr lvl="0"/>
                <a:r>
                  <a:t>Is a widely used alternative to the traditional hypothesis test</a:t>
                </a:r>
              </a:p>
              <a:p>
                <a:pPr lvl="0"/>
                <a:r>
                  <a:t>Definition: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-value is the smallest level of significance that would lead to reject of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with the given data</a:t>
                </a:r>
              </a:p>
              <a:p>
                <a:pPr lvl="0"/>
                <a:r>
                  <a:t>Formulas are given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2[1−</m:t>
                                </m:r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|)]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two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upper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lower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Usage: 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-value&lt;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then the conclusion is reject H0, otherwise fail to reject H0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5" t="-3052" b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2-sided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Lower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Upper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Type II error and sample size for a two-tailed test</a:t>
                </a:r>
              </a:p>
              <a:p>
                <a:pPr lvl="0"/>
                <a:r>
                  <a:t>Probability of type II error for the two-tailed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/>
              </a:p>
              <a:p>
                <a:pPr lvl="0"/>
                <a:r>
                  <a:t>The sample to detect a difference between the true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1975" b="-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Type II error and sample size for the one-tailed tests</a:t>
                </a:r>
              </a:p>
              <a:p>
                <a:pPr lvl="0"/>
                <a:r>
                  <a:t>For an upper-tailed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For a lower-tailed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The sample size required to detect a difference between the true mean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is not an integer, round up to the nearest integer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Hypothesis Testing</a:t>
            </a:r>
          </a:p>
        </p:txBody>
      </p:sp>
      <p:pic>
        <p:nvPicPr>
          <p:cNvPr id="2" name="Picture 1" descr="images/p9_2_10_z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711200"/>
            <a:ext cx="5105400" cy="3378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using OC-Curve</a:t>
            </a:r>
          </a:p>
          <a:p>
            <a:pPr marL="0" lvl="0" indent="0">
              <a:buNone/>
            </a:pPr>
            <a:r>
              <a:t>Find the power when the true mean value is 3.325</a:t>
            </a:r>
          </a:p>
        </p:txBody>
      </p:sp>
      <p:pic>
        <p:nvPicPr>
          <p:cNvPr id="2" name="Picture 1" descr="images/ch9_c1_ocCurveC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09600"/>
            <a:ext cx="5105400" cy="3568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0"/>
            <a:r>
              <a:t>Lecture 24 Slides</a:t>
            </a:r>
          </a:p>
          <a:p>
            <a:pPr lvl="0"/>
            <a:r>
              <a:t>Lecture 24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Power</a:t>
            </a:r>
          </a:p>
        </p:txBody>
      </p:sp>
      <p:pic>
        <p:nvPicPr>
          <p:cNvPr id="2" name="Picture 1" descr="images/p9_2_10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94100" y="203200"/>
            <a:ext cx="5054600" cy="4381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Type II Error Rate and Sample Size</a:t>
            </a:r>
          </a:p>
          <a:p>
            <a:pPr lvl="0"/>
            <a:r>
              <a:t>You will not be required to calculate or use OC-curves</a:t>
            </a:r>
          </a:p>
          <a:p>
            <a:pPr lvl="0"/>
            <a:r>
              <a:t>You must understand the concept and be able to correctly identity type I and type II error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0"/>
            <a:r>
              <a:t>Much more common case than variance known</a:t>
            </a:r>
          </a:p>
          <a:p>
            <a:pPr lvl="0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0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20900"/>
            <a:ext cx="5105400" cy="546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5900"/>
            <a:ext cx="51054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7653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4400" y="1193800"/>
            <a:ext cx="4762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Using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83100" y="203200"/>
            <a:ext cx="3263900" cy="4381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9600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11/18</a:t>
                      </a:r>
                      <a:r>
                        <a:t> - Chapter 9 (part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9, Case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12/11</a:t>
                      </a:r>
                      <a:r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0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Are much more complicated</a:t>
            </a:r>
          </a:p>
          <a:p>
            <a:pPr lvl="0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0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282700"/>
            <a:ext cx="5105400" cy="223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08100"/>
            <a:ext cx="5105400" cy="2171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  <p:pic>
        <p:nvPicPr>
          <p:cNvPr id="3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36700"/>
            <a:ext cx="5105400" cy="1714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final exam for MANE 3332.05 is </a:t>
            </a:r>
            <a:r>
              <a:rPr b="1"/>
              <a:t>Thursday December 18, 2025 at 1:15 - 3:00 PM</a:t>
            </a:r>
            <a: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87500"/>
            <a:ext cx="5105400" cy="161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0"/>
            <a:r>
              <a:t>See summary in your textbook</a:t>
            </a:r>
          </a:p>
        </p:txBody>
      </p:sp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082800"/>
            <a:ext cx="5105400" cy="635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19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14500"/>
            <a:ext cx="5105400" cy="1358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914400"/>
            <a:ext cx="5105400" cy="2959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35000"/>
            <a:ext cx="5105400" cy="351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06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0"/>
            <a:r>
              <a:t>Very similar to the case for the mean of a normal population with variance unknown</a:t>
            </a:r>
          </a:p>
          <a:p>
            <a:pPr lvl="0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723900"/>
            <a:ext cx="5105400" cy="3352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1997844" y="-716765"/>
            <a:ext cx="5148312" cy="657703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0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0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511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625600"/>
            <a:ext cx="5105400" cy="1524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Power Calculations</a:t>
                </a:r>
              </a:p>
              <a:p>
                <a:pPr lvl="0"/>
                <a:r>
                  <a:t>For the two-sided alternative hypothesis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>
                                <a:latin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/>
                          <m:e/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>
                                <a:latin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/>
              </a:p>
              <a:p>
                <a:pPr lvl="0"/>
                <a:r>
                  <a:t>If the alternative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and finally if the alternative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6" t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Introduction to 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Decision Making for a Single Sample</a:t>
            </a:r>
          </a:p>
          <a:p>
            <a:pPr lvl="0"/>
            <a:r>
              <a:t>Inferential statistics consists of methods used to make decisions or draw conclusions about a population using information contained in a sample</a:t>
            </a:r>
          </a:p>
          <a:p>
            <a:pPr lvl="0"/>
            <a:r>
              <a:t>Inference is divided into two major areas:</a:t>
            </a:r>
          </a:p>
          <a:p>
            <a:pPr lvl="1"/>
            <a:r>
              <a:t>Parameter estimation (both point and interval)</a:t>
            </a:r>
          </a:p>
          <a:p>
            <a:pPr lvl="1"/>
            <a:r>
              <a:t>Hypothesis testing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</a:t>
            </a:r>
          </a:p>
          <a:p>
            <a:pPr lvl="0"/>
            <a:r>
              <a:t>Sample size requirements to satisfy type II(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𝛽</m:t>
                </m:r>
              </m:oMath>
            </a14:m>
            <a:r>
              <a:t>) error constraints for a two-tailed hypothesis test is given by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𝑛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["/>
                          <m:endChr m:val="]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/>
          </a:p>
          <a:p>
            <a:pPr lvl="0"/>
            <a:r>
              <a:t>For a sample size for a one-sided test substitute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sub>
                </m:sSub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/2</m:t>
                    </m:r>
                  </m:sub>
                </m:sSub>
              </m:oMath>
            </a14:m>
            <a:r>
              <a:t>.</a:t>
            </a:r>
          </a:p>
          <a:p>
            <a:pPr lvl="0"/>
            <a:r>
              <a:t>Problem 9.95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Material is presented in section 9-7 of your textbook</a:t>
            </a:r>
          </a:p>
          <a:p>
            <a:pPr lvl="0"/>
            <a:r>
              <a:t>Procedure determines if the sample data is from a specified underlying distribution</a:t>
            </a:r>
          </a:p>
          <a:p>
            <a:pPr lvl="0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0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0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Procedure</a:t>
                </a:r>
              </a:p>
              <a:p>
                <a:pPr marL="342900" lvl="0" indent="-342900">
                  <a:buAutoNum type="arabicPeriod"/>
                </a:pPr>
                <a:r>
                  <a:t>Collect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from a population with an unknown distribution,</a:t>
                </a:r>
              </a:p>
              <a:p>
                <a:pPr marL="342900" lvl="0" indent="-342900">
                  <a:buAutoNum type="arabicPeriod"/>
                </a:pPr>
                <a:r>
                  <a:t>Arrange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observations in a frequency distribution containing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t> classes</a:t>
                </a:r>
              </a:p>
              <a:p>
                <a:pPr marL="342900" lvl="0" indent="-342900">
                  <a:buAutoNum type="arabicPeriod"/>
                </a:pPr>
                <a:r>
                  <a:t>Calculate the observed frequency in each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From the hypothesized distribution, calculate the expected frequency in class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is small combine classes)</a:t>
                </a:r>
              </a:p>
              <a:p>
                <a:pPr marL="342900" lvl="0" indent="-342900">
                  <a:buAutoNum type="arabicPeriod"/>
                </a:pPr>
                <a:r>
                  <a:t>Calculate the test statistic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  <a:p>
                <a:pPr marL="342900" lvl="0" indent="-342900">
                  <a:buAutoNum type="arabicPeriod" startAt="6"/>
                </a:pPr>
                <a:r>
                  <a:t>Reject the null hypothesis if the calculated value of the test statistic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 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 is the number of parameters in the hypothesized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193800"/>
            <a:ext cx="5105400" cy="2400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98500"/>
            <a:ext cx="5105400" cy="3378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You should be prepared to work any practice problems assigned: Cases 1-3 with three different alternatives</a:t>
            </a:r>
          </a:p>
          <a:p>
            <a:pPr lvl="0"/>
            <a:r>
              <a:t>All other information is conceptual knowledge that can be questioned with multiple choice</a:t>
            </a:r>
          </a:p>
          <a:p>
            <a:pPr lvl="1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neg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14700" y="1193800"/>
            <a:ext cx="2501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os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27400" y="1193800"/>
            <a:ext cx="24892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13100" y="1193800"/>
            <a:ext cx="27051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1200" y="1193800"/>
            <a:ext cx="2628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22"/>
            <a:ext cx="8229600" cy="339447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Overview of Statistical Hypotheses</a:t>
            </a:r>
          </a:p>
          <a:p>
            <a:pPr lvl="0"/>
            <a:r>
              <a:rPr dirty="0"/>
              <a:t>Many engineering problems require a decision to be made regarding some statement about a parameter</a:t>
            </a:r>
          </a:p>
          <a:p>
            <a:pPr lvl="1"/>
            <a:r>
              <a:rPr dirty="0"/>
              <a:t>The statement is called a </a:t>
            </a:r>
            <a:r>
              <a:rPr b="1" dirty="0"/>
              <a:t>hypothesis</a:t>
            </a:r>
          </a:p>
          <a:p>
            <a:pPr lvl="1"/>
            <a:r>
              <a:rPr dirty="0"/>
              <a:t>The decision-making process about the hypothesis is call </a:t>
            </a:r>
            <a:r>
              <a:rPr b="1" dirty="0"/>
              <a:t>hypothesis testing</a:t>
            </a:r>
          </a:p>
          <a:p>
            <a:pPr lvl="0"/>
            <a:r>
              <a:rPr dirty="0"/>
              <a:t>Statistical hypothesis testing is usually the data analysis stage of a </a:t>
            </a:r>
            <a:r>
              <a:rPr b="1" dirty="0"/>
              <a:t>comparative experiment</a:t>
            </a:r>
          </a:p>
          <a:p>
            <a:pPr lvl="0"/>
            <a:r>
              <a:rPr dirty="0"/>
              <a:t>A procedure leading to a decision about a particular hypothesis is called a </a:t>
            </a:r>
            <a:r>
              <a:rPr b="1" dirty="0"/>
              <a:t>test of hypothesis</a:t>
            </a:r>
          </a:p>
          <a:p>
            <a:pPr lvl="0"/>
            <a:r>
              <a:rPr dirty="0"/>
              <a:t>Testing the hypothesis involves taking a random sample, computing a </a:t>
            </a:r>
            <a:r>
              <a:rPr b="1" dirty="0"/>
              <a:t>test statistic</a:t>
            </a:r>
            <a:r>
              <a:rPr dirty="0"/>
              <a:t> from the sample data and then using the to make a decision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5800"/>
                <a:ext cx="8229600" cy="3394472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Statistical Hypothesis</a:t>
                </a:r>
              </a:p>
              <a:p>
                <a:pPr lvl="0"/>
                <a:r>
                  <a:rPr dirty="0"/>
                  <a:t>A </a:t>
                </a:r>
                <a:r>
                  <a:rPr b="1" dirty="0"/>
                  <a:t>statistical hypothesis</a:t>
                </a:r>
                <a:r>
                  <a:rPr dirty="0"/>
                  <a:t> is a statement about the parameters of one or more populations</a:t>
                </a:r>
              </a:p>
              <a:p>
                <a:pPr lvl="0"/>
                <a:r>
                  <a:rPr dirty="0"/>
                  <a:t>A statistical hypothesis has two parts a null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) and an alternative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)</a:t>
                </a:r>
              </a:p>
              <a:p>
                <a:pPr lvl="1"/>
                <a:r>
                  <a:rPr dirty="0"/>
                  <a:t>The null hypothesis contains an equality statement about the value of parameter.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=12</m:t>
                    </m:r>
                    <m:r>
                      <m:rPr>
                        <m:nor/>
                      </m:rPr>
                      <a:rPr/>
                      <m:t> </m:t>
                    </m:r>
                    <m:r>
                      <m:rPr>
                        <m:nor/>
                      </m:rPr>
                      <a:rPr/>
                      <m:t>ounces</m:t>
                    </m:r>
                  </m:oMath>
                </a14:m>
                <a:r>
                  <a:rPr dirty="0"/>
                  <a:t>.</a:t>
                </a:r>
              </a:p>
              <a:p>
                <a:pPr lvl="1"/>
                <a:r>
                  <a:rPr dirty="0"/>
                  <a:t>There are three possible alternative hypotheses: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≠12</m:t>
                    </m:r>
                  </m:oMath>
                </a14:m>
                <a:r>
                  <a:rPr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&lt;12</m:t>
                    </m:r>
                  </m:oMath>
                </a14:m>
                <a:r>
                  <a:rPr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&gt;12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The goal of the research will determine the appropriate alternative hypothesis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5800"/>
                <a:ext cx="8229600" cy="3394472"/>
              </a:xfrm>
              <a:blipFill>
                <a:blip r:embed="rId2"/>
                <a:stretch>
                  <a:fillRect l="-963" t="-305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Microsoft Office PowerPoint</Application>
  <PresentationFormat>On-screen Show (16:9)</PresentationFormat>
  <Paragraphs>209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Cambria Math</vt:lpstr>
      <vt:lpstr>Office Theme</vt:lpstr>
      <vt:lpstr>MANE 3332.05</vt:lpstr>
      <vt:lpstr>Lecture 24</vt:lpstr>
      <vt:lpstr>PowerPoint Presentation</vt:lpstr>
      <vt:lpstr>PowerPoint Presentation</vt:lpstr>
      <vt:lpstr>PowerPoint Presentation</vt:lpstr>
      <vt:lpstr>PowerPoint Presentation</vt:lpstr>
      <vt:lpstr>Introduction to Hypothesis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2025-11-20T15:35:05Z</dcterms:created>
  <dcterms:modified xsi:type="dcterms:W3CDTF">2025-11-20T15:37:16Z</dcterms:modified>
</cp:coreProperties>
</file>