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94" autoAdjust="0"/>
  </p:normalViewPr>
  <p:slideViewPr>
    <p:cSldViewPr snapToGrid="0" snapToObjects="1">
      <p:cViewPr varScale="1">
        <p:scale>
          <a:sx n="188" d="100"/>
          <a:sy n="188" d="100"/>
        </p:scale>
        <p:origin x="3552" y="3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4290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34290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images/day25.ppt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marL="0" lvl="0" indent="0">
              <a:buNone/>
            </a:pPr>
            <a:r>
              <a:t>MANE 3332.05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7653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4400" y="1193800"/>
            <a:ext cx="4762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Using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83100" y="203200"/>
            <a:ext cx="3263900" cy="4381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0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Are much more complicated</a:t>
            </a:r>
          </a:p>
          <a:p>
            <a:pPr lvl="0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0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282700"/>
            <a:ext cx="5105400" cy="223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08100"/>
            <a:ext cx="5105400" cy="2171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Agenda</a:t>
            </a:r>
          </a:p>
          <a:p>
            <a:pPr lvl="0"/>
            <a:r>
              <a:rPr sz="2000" dirty="0"/>
              <a:t>Continue Chapter 9 lecture</a:t>
            </a:r>
          </a:p>
          <a:p>
            <a:pPr lvl="1"/>
            <a:r>
              <a:rPr sz="2000" dirty="0"/>
              <a:t>Chapter 9, Case 2</a:t>
            </a:r>
          </a:p>
          <a:p>
            <a:pPr lvl="0"/>
            <a:r>
              <a:rPr sz="2000" dirty="0"/>
              <a:t>Chapter 9, Case 1 2-sided Practice Problems (assigned 11/20/2025, due 11/25/2025)</a:t>
            </a:r>
          </a:p>
          <a:p>
            <a:pPr lvl="0"/>
            <a:r>
              <a:rPr sz="2000" dirty="0"/>
              <a:t>Chapter 9, Case 1 Lower Practice Problems (assigned 11/20/2025, due 11/25/2025)</a:t>
            </a:r>
          </a:p>
          <a:p>
            <a:pPr lvl="0"/>
            <a:r>
              <a:rPr sz="2000" dirty="0"/>
              <a:t>Chapter 9, Case 1 Upper Practice Problems (assigned 11/20/2025, due 11/25/2025)</a:t>
            </a:r>
          </a:p>
          <a:p>
            <a:pPr lvl="0"/>
            <a:r>
              <a:rPr sz="2000" dirty="0"/>
              <a:t>NEW: Chapter 9, Case 1 2-sided Quiz (assigned 11/25/2025, due 12/2/2025)</a:t>
            </a:r>
          </a:p>
          <a:p>
            <a:pPr lvl="0"/>
            <a:r>
              <a:rPr sz="2000" dirty="0"/>
              <a:t>NEW: Chapter 9, Case 1 Lower Quiz (assigned 11/25/2025, due 12/2/2025)</a:t>
            </a:r>
          </a:p>
          <a:p>
            <a:pPr lvl="0"/>
            <a:r>
              <a:rPr sz="2000" dirty="0"/>
              <a:t>NEW: Chapter 9, Case 1 Upper Quiz (assigned 11/25/2025, due 12/2/2025)</a:t>
            </a:r>
          </a:p>
          <a:p>
            <a:pPr lvl="0"/>
            <a:r>
              <a:rPr sz="2000" dirty="0"/>
              <a:t>NEW: Chapter 9, Case 2 2-sided Practice Problems (assigned 11/25/2025, due 12/2/2025)</a:t>
            </a:r>
          </a:p>
          <a:p>
            <a:pPr lvl="0"/>
            <a:r>
              <a:rPr sz="2000" dirty="0"/>
              <a:t>NEW: Chapter 9, Case 2 Lower Practice Problems (assigned 11/25/2025, due 12/2/2025)</a:t>
            </a:r>
          </a:p>
          <a:p>
            <a:pPr lvl="0"/>
            <a:r>
              <a:rPr sz="2000" dirty="0"/>
              <a:t>NEW: Chapter 9, Case 2 Upper Practice Problems (assigned 11/25/2025, due 12/2/2025)</a:t>
            </a:r>
          </a:p>
          <a:p>
            <a:pPr lvl="0"/>
            <a:r>
              <a:rPr sz="2000" dirty="0"/>
              <a:t>Attendance</a:t>
            </a:r>
          </a:p>
          <a:p>
            <a:pPr lvl="0"/>
            <a:r>
              <a:rPr sz="2000" dirty="0"/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  <p:pic>
        <p:nvPicPr>
          <p:cNvPr id="3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36700"/>
            <a:ext cx="5105400" cy="1714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87500"/>
            <a:ext cx="5105400" cy="161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0"/>
            <a:r>
              <a:t>See summary in your textbook</a:t>
            </a:r>
          </a:p>
        </p:txBody>
      </p:sp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082800"/>
            <a:ext cx="5105400" cy="635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19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14500"/>
            <a:ext cx="5105400" cy="1358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0"/>
            <a:r>
              <a:rPr>
                <a:hlinkClick r:id="rId2"/>
              </a:rPr>
              <a:t>Lecture 25 Slides</a:t>
            </a:r>
          </a:p>
          <a:p>
            <a:pPr lvl="0"/>
            <a:r>
              <a:t>Lecture 25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914400"/>
            <a:ext cx="5105400" cy="2959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35000"/>
            <a:ext cx="5105400" cy="351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06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0"/>
            <a:r>
              <a:t>Very similar to the case for the mean of a normal population with variance unknown</a:t>
            </a:r>
          </a:p>
          <a:p>
            <a:pPr lvl="0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723900"/>
            <a:ext cx="5105400" cy="3352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0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0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9600" cy="139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9, Case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12/11</a:t>
                      </a:r>
                      <a:r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511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625600"/>
            <a:ext cx="5105400" cy="1524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For the two-sided alternative hypothesis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m>
                    <m:mPr>
                      <m:plcHide m:val="on"/>
                      <m:mcs>
                        <m:mc>
                          <m:mcPr>
                            <m:count m:val="3"/>
                            <m:mcJc m:val="center"/>
                          </m:mcPr>
                        </m:mc>
                      </m:mcs>
                      <m:ctrlPr>
                        <a:rPr>
                          <a:latin typeface="Cambria Math" panose="02040503050406030204" pitchFamily="18" charset="0"/>
                        </a:rPr>
                      </m:ctrlPr>
                    </m:mPr>
                    <m:m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e>
                        <m:r>
                          <m:rPr>
                            <m:sty m:val="p"/>
                          </m:rPr>
                          <a:rPr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  <m:mr>
                      <m:e/>
                      <m:e/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</m:m>
                </m:oMath>
              </m:oMathPara>
            </a14:m>
            <a:endParaRPr/>
          </a:p>
          <a:p>
            <a:pPr lvl="0"/>
            <a:r>
              <a:t>If the alternative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&lt;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=1−</m:t>
                  </m:r>
                  <m:r>
                    <m:rPr>
                      <m:sty m:val="p"/>
                    </m:rPr>
                    <a:rPr>
                      <a:latin typeface="Cambria Math" panose="02040503050406030204" pitchFamily="18" charset="0"/>
                    </a:rPr>
                    <m:t>Φ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  <a:p>
            <a:pPr lvl="0"/>
            <a:r>
              <a:t>and finally if the alternative hypothesis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&gt;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>
                      <a:latin typeface="Cambria Math" panose="02040503050406030204" pitchFamily="18" charset="0"/>
                    </a:rPr>
                    <m:t>Φ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</a:t>
            </a:r>
          </a:p>
          <a:p>
            <a:pPr lvl="0"/>
            <a:r>
              <a:t>Sample size requirements to satisfy type II(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𝛽</m:t>
                </m:r>
              </m:oMath>
            </a14:m>
            <a:r>
              <a:t>) error constraints for a two-tailed hypothesis test is given by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𝑛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["/>
                          <m:endChr m:val="]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/>
          </a:p>
          <a:p>
            <a:pPr lvl="0"/>
            <a:r>
              <a:t>For a sample size for a one-sided test substitute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sub>
                </m:sSub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/2</m:t>
                    </m:r>
                  </m:sub>
                </m:sSub>
              </m:oMath>
            </a14:m>
            <a:r>
              <a:t>.</a:t>
            </a:r>
          </a:p>
          <a:p>
            <a:pPr lvl="0"/>
            <a:r>
              <a:t>Problem 9.95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Material is presented in section 9-7 of your textbook</a:t>
            </a:r>
          </a:p>
          <a:p>
            <a:pPr lvl="0"/>
            <a:r>
              <a:t>Procedure determines if the sample data is from a specified underlying distribution</a:t>
            </a:r>
          </a:p>
          <a:p>
            <a:pPr lvl="0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0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0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Procedure</a:t>
            </a:r>
          </a:p>
          <a:p>
            <a:pPr marL="342900" lvl="0" indent="-342900">
              <a:buAutoNum type="arabicPeriod"/>
            </a:pPr>
            <a:r>
              <a:t>Collect a random sample of size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from a population with an unknown distribution,</a:t>
            </a:r>
          </a:p>
          <a:p>
            <a:pPr marL="342900" lvl="0" indent="-342900">
              <a:buAutoNum type="arabicPeriod"/>
            </a:pPr>
            <a:r>
              <a:t>Arrange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observations in a frequency distribution containing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𝑘</m:t>
                </m:r>
              </m:oMath>
            </a14:m>
            <a:r>
              <a:t> classes</a:t>
            </a:r>
          </a:p>
          <a:p>
            <a:pPr marL="342900" lvl="0" indent="-342900">
              <a:buAutoNum type="arabicPeriod"/>
            </a:pPr>
            <a:r>
              <a:t>Calculate the observed frequency in each class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𝑂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,</a:t>
            </a:r>
          </a:p>
          <a:p>
            <a:pPr marL="342900" lvl="0" indent="-342900">
              <a:buAutoNum type="arabicPeriod"/>
            </a:pPr>
            <a:r>
              <a:t>From the hypothesized distribution, calculate the expected frequency in class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𝑖</m:t>
                </m:r>
              </m:oMath>
            </a14:m>
            <a:r>
              <a:t>, denoted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(if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is small combine classes)</a:t>
            </a:r>
          </a:p>
          <a:p>
            <a:pPr marL="342900" lvl="0" indent="-342900">
              <a:buAutoNum type="arabicPeriod"/>
            </a:pPr>
            <a:r>
              <a:t>Calculate the test statistic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num>
                    <m:den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den>
                  </m:f>
                </m:oMath>
              </m:oMathPara>
            </a14:m>
            <a:endParaRPr/>
          </a:p>
          <a:p>
            <a:pPr marL="342900" lvl="0" indent="-342900">
              <a:buAutoNum type="arabicPeriod" startAt="6"/>
            </a:pPr>
            <a:r>
              <a:t>Reject the null hypothesis if the calculated value of the test statistic </a:t>
            </a:r>
            <a14:m xmlns:a14="http://schemas.microsoft.com/office/drawing/2010/main">
              <m:oMath xmlns:m="http://schemas.openxmlformats.org/officeDocument/2006/math">
                <m:sSubSup>
                  <m:sSubSupPr>
                    <m:ctrlPr>
                      <a:rPr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>
                    <a:latin typeface="Cambria Math" panose="02040503050406030204" pitchFamily="18" charset="0"/>
                  </a:rPr>
                  <m:t>&gt;</m:t>
                </m:r>
                <m:sSubSup>
                  <m:sSubSupPr>
                    <m:ctrlPr>
                      <a:rPr i="1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−1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where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 is the number of parameters in the hypothesized distribution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193800"/>
            <a:ext cx="5105400" cy="2400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98500"/>
            <a:ext cx="5105400" cy="3378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final exam for MANE 3332.01 is </a:t>
            </a:r>
            <a:r>
              <a:rPr b="1" dirty="0"/>
              <a:t>Thursday December 18, 2025 at 1:15 - </a:t>
            </a:r>
            <a:r>
              <a:rPr lang="en-US" b="1" dirty="0"/>
              <a:t>3</a:t>
            </a:r>
            <a:r>
              <a:rPr b="1" dirty="0"/>
              <a:t>:00 PM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You should be prepared to work any practice problems assigned: Cases 1-3 with three different alternatives</a:t>
            </a:r>
          </a:p>
          <a:p>
            <a:pPr lvl="0"/>
            <a:r>
              <a:t>All other information is conceptual knowledge that can be questioned with multiple choice</a:t>
            </a:r>
          </a:p>
          <a:p>
            <a:pPr lvl="1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13100" y="1193800"/>
            <a:ext cx="27051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1200" y="1193800"/>
            <a:ext cx="2628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2001206" y="-713426"/>
            <a:ext cx="5141588" cy="656844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0"/>
            <a:r>
              <a:t>Much more common case than variance known</a:t>
            </a:r>
          </a:p>
          <a:p>
            <a:pPr lvl="0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0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20900"/>
            <a:ext cx="5105400" cy="546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5900"/>
            <a:ext cx="51054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On-screen Show (16:9)</PresentationFormat>
  <Paragraphs>122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Cambria Math</vt:lpstr>
      <vt:lpstr>Office Theme</vt:lpstr>
      <vt:lpstr>MANE 3332.05</vt:lpstr>
      <vt:lpstr>Lecture 25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2025-11-24T20:08:36Z</dcterms:created>
  <dcterms:modified xsi:type="dcterms:W3CDTF">2025-11-24T20:10:01Z</dcterms:modified>
</cp:coreProperties>
</file>