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app0.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package/2006/relationships/metadata/extended-properties" Target="docProps/app0.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3" autoAdjust="0"/>
    <p:restoredTop sz="94726" autoAdjust="0"/>
  </p:normalViewPr>
  <p:slideViewPr>
    <p:cSldViewPr snapToGrid="0" snapToObjects="1">
      <p:cViewPr varScale="1">
        <p:scale>
          <a:sx n="160" d="100"/>
          <a:sy n="160" d="100"/>
        </p:scale>
        <p:origin x="776" y="17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9/10/25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9/10/25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9/10/25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9/10/25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9/10/25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9/10/25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9/10/25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9/10/25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9/10/25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9/10/25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9/10/25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241EB5C9-1307-BA42-ABA2-0BC069CD8E7F}" type="datetimeFigureOut">
              <a:rPr lang="en-US" smtClean="0"/>
              <a:t>9/10/25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rtl="0" eaLnBrk="1" latinLnBrk="0" hangingPunct="1">
        <a:spcBef>
          <a:spcPct val="0"/>
        </a:spcBef>
        <a:buNone/>
        <a:defRPr sz="3300" kern="1200">
          <a:solidFill>
            <a:schemeClr val="tx1"/>
          </a:solidFill>
          <a:latin typeface="+mj-lt"/>
          <a:ea typeface="+mj-ea"/>
          <a:cs typeface="+mj-cs"/>
        </a:defRPr>
      </a:lvl1pPr>
    </p:titleStyle>
    <p:bodyStyle>
      <a:lvl1pPr marL="342900" indent="-342900" algn="l" defTabSz="342900" rtl="0" eaLnBrk="1" latinLnBrk="0" hangingPunct="1">
        <a:spcBef>
          <a:spcPct val="20000"/>
        </a:spcBef>
        <a:buFont typeface="Arial"/>
        <a:buChar char="•"/>
        <a:defRPr sz="2400" kern="1200">
          <a:solidFill>
            <a:schemeClr val="tx1"/>
          </a:solidFill>
          <a:latin typeface="+mn-lt"/>
          <a:ea typeface="+mn-ea"/>
          <a:cs typeface="+mn-cs"/>
        </a:defRPr>
      </a:lvl1pPr>
      <a:lvl2pPr marL="685800" indent="-342900" algn="l" defTabSz="342900" rtl="0" eaLnBrk="1" latinLnBrk="0" hangingPunct="1">
        <a:spcBef>
          <a:spcPct val="20000"/>
        </a:spcBef>
        <a:buFont typeface="Arial"/>
        <a:buChar char="–"/>
        <a:defRPr sz="2100" kern="1200">
          <a:solidFill>
            <a:schemeClr val="tx1"/>
          </a:solidFill>
          <a:latin typeface="+mn-lt"/>
          <a:ea typeface="+mn-ea"/>
          <a:cs typeface="+mn-cs"/>
        </a:defRPr>
      </a:lvl2pPr>
      <a:lvl3pPr marL="1028700" indent="-34290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371600" indent="-34290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714500" indent="-342900" algn="l" defTabSz="342900" rtl="0" eaLnBrk="1" latinLnBrk="0" hangingPunct="1">
        <a:spcBef>
          <a:spcPct val="20000"/>
        </a:spcBef>
        <a:buFont typeface="Arial"/>
        <a:buChar char="»"/>
        <a:defRPr sz="1500" kern="1200">
          <a:solidFill>
            <a:schemeClr val="tx1"/>
          </a:solidFill>
          <a:latin typeface="+mn-lt"/>
          <a:ea typeface="+mn-ea"/>
          <a:cs typeface="+mn-cs"/>
        </a:defRPr>
      </a:lvl5pPr>
      <a:lvl6pPr marL="2057400" indent="-34290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400300" indent="-34290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743200" indent="-342900" algn="l" defTabSz="342900" rtl="0" eaLnBrk="1" latinLnBrk="0" hangingPunct="1">
        <a:spcBef>
          <a:spcPct val="20000"/>
        </a:spcBef>
        <a:buFont typeface="Arial"/>
        <a:buChar char="•"/>
        <a:defRPr sz="1500" kern="1200">
          <a:solidFill>
            <a:schemeClr val="tx1"/>
          </a:solidFill>
          <a:latin typeface="+mn-lt"/>
          <a:ea typeface="+mn-ea"/>
          <a:cs typeface="+mn-cs"/>
        </a:defRPr>
      </a:lvl8pPr>
      <a:lvl9pPr marL="3086100" indent="-34290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marL="0" lvl="0" indent="0">
              <a:buNone/>
            </a:pPr>
            <a:r>
              <a:t>MANE 3332.05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Addition Rule for 3 or More Events</a:t>
            </a:r>
          </a:p>
        </p:txBody>
      </p:sp>
      <p:sp>
        <p:nvSpPr>
          <p:cNvPr id="3" name="Content Placeholder 2"/>
          <p:cNvSpPr>
            <a:spLocks noGrp="1"/>
          </p:cNvSpPr>
          <p:nvPr>
            <p:ph idx="1"/>
          </p:nvPr>
        </p:nvSpPr>
        <p:spPr/>
        <p:txBody>
          <a:bodyPr/>
          <a:lstStyle/>
          <a:p>
            <a:pPr lvl="0"/>
            <a:r>
              <a:t>For three events</a:t>
            </a:r>
          </a:p>
          <a:p>
            <a:pPr marL="0" lvl="0" indent="0">
              <a:buNone/>
            </a:pPr>
            <a14:m xmlns:a14="http://schemas.microsoft.com/office/drawing/2010/main">
              <m:oMathPara xmlns:m="http://schemas.openxmlformats.org/officeDocument/2006/math">
                <m:oMathParaPr>
                  <m:jc m:val="center"/>
                </m:oMathParaPr>
                <m:oMath xmlns:m="http://schemas.openxmlformats.org/officeDocument/2006/math">
                  <m:m>
                    <m:mPr>
                      <m:plcHide m:val="on"/>
                      <m:mcs>
                        <m:mc>
                          <m:mcPr>
                            <m:count m:val="3"/>
                            <m:mcJc m:val="center"/>
                          </m:mcPr>
                        </m:mc>
                      </m:mcs>
                      <m:ctrlPr>
                        <a:rPr>
                          <a:latin typeface="Cambria Math" panose="02040503050406030204" pitchFamily="18" charset="0"/>
                        </a:rPr>
                      </m:ctrlPr>
                    </m:mPr>
                    <m:mr>
                      <m:e>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r>
                              <a:rPr>
                                <a:latin typeface="Cambria Math" panose="02040503050406030204" pitchFamily="18" charset="0"/>
                              </a:rPr>
                              <m:t>∪</m:t>
                            </m:r>
                            <m:r>
                              <a:rPr>
                                <a:latin typeface="Cambria Math" panose="02040503050406030204" pitchFamily="18" charset="0"/>
                              </a:rPr>
                              <m:t>𝐶</m:t>
                            </m:r>
                          </m:e>
                        </m:d>
                      </m:e>
                      <m:e>
                        <m:r>
                          <a:rPr>
                            <a:latin typeface="Cambria Math" panose="02040503050406030204" pitchFamily="18" charset="0"/>
                          </a:rPr>
                          <m:t>=</m:t>
                        </m:r>
                      </m:e>
                      <m:e>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𝐵</m:t>
                            </m:r>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𝐶</m:t>
                            </m:r>
                          </m:e>
                        </m:d>
                      </m:e>
                    </m:mr>
                    <m:mr>
                      <m:e/>
                      <m:e/>
                      <m:e>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𝐶</m:t>
                            </m:r>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𝐵</m:t>
                            </m:r>
                            <m:r>
                              <a:rPr>
                                <a:latin typeface="Cambria Math" panose="02040503050406030204" pitchFamily="18" charset="0"/>
                              </a:rPr>
                              <m:t>∩</m:t>
                            </m:r>
                            <m:r>
                              <a:rPr>
                                <a:latin typeface="Cambria Math" panose="02040503050406030204" pitchFamily="18" charset="0"/>
                              </a:rPr>
                              <m:t>𝐶</m:t>
                            </m:r>
                          </m:e>
                        </m:d>
                      </m:e>
                    </m:mr>
                    <m:mr>
                      <m:e/>
                      <m:e/>
                      <m:e>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r>
                              <a:rPr>
                                <a:latin typeface="Cambria Math" panose="02040503050406030204" pitchFamily="18" charset="0"/>
                              </a:rPr>
                              <m:t>∩</m:t>
                            </m:r>
                            <m:r>
                              <a:rPr>
                                <a:latin typeface="Cambria Math" panose="02040503050406030204" pitchFamily="18" charset="0"/>
                              </a:rPr>
                              <m:t>𝐶</m:t>
                            </m:r>
                          </m:e>
                        </m:d>
                      </m:e>
                    </m:mr>
                    <m:mr>
                      <m:e/>
                      <m:e/>
                      <m:e/>
                    </m:mr>
                  </m:m>
                </m:oMath>
              </m:oMathPara>
            </a14:m>
            <a:endParaRPr/>
          </a:p>
          <a:p>
            <a:pPr lvl="0"/>
            <a:r>
              <a:t>For a set of events to mutually exclusive all pairs of variables must satisfy </a:t>
            </a:r>
            <a14:m xmlns:a14="http://schemas.microsoft.com/office/drawing/2010/main">
              <m:oMath xmlns:m="http://schemas.openxmlformats.org/officeDocument/2006/math">
                <m:sSub>
                  <m:sSubPr>
                    <m:ctrlPr>
                      <a:rPr>
                        <a:latin typeface="Cambria Math" panose="02040503050406030204" pitchFamily="18" charset="0"/>
                      </a:rPr>
                    </m:ctrlPr>
                  </m:sSubPr>
                  <m:e>
                    <m:r>
                      <a:rPr>
                        <a:latin typeface="Cambria Math" panose="02040503050406030204" pitchFamily="18" charset="0"/>
                      </a:rPr>
                      <m:t>𝐸</m:t>
                    </m:r>
                  </m:e>
                  <m:sub>
                    <m:r>
                      <a:rPr>
                        <a:latin typeface="Cambria Math" panose="02040503050406030204" pitchFamily="18" charset="0"/>
                      </a:rPr>
                      <m:t>1</m:t>
                    </m:r>
                  </m:sub>
                </m:sSub>
                <m:r>
                  <a:rPr>
                    <a:latin typeface="Cambria Math" panose="02040503050406030204" pitchFamily="18" charset="0"/>
                  </a:rPr>
                  <m:t>∩</m:t>
                </m:r>
                <m:sSub>
                  <m:sSubPr>
                    <m:ctrlPr>
                      <a:rPr i="1">
                        <a:latin typeface="Cambria Math" panose="02040503050406030204" pitchFamily="18" charset="0"/>
                      </a:rPr>
                    </m:ctrlPr>
                  </m:sSubPr>
                  <m:e>
                    <m:r>
                      <a:rPr>
                        <a:latin typeface="Cambria Math" panose="02040503050406030204" pitchFamily="18" charset="0"/>
                      </a:rPr>
                      <m:t>𝐸</m:t>
                    </m:r>
                  </m:e>
                  <m:sub>
                    <m:r>
                      <a:rPr>
                        <a:latin typeface="Cambria Math" panose="02040503050406030204" pitchFamily="18" charset="0"/>
                      </a:rPr>
                      <m:t>2</m:t>
                    </m:r>
                  </m:sub>
                </m:sSub>
                <m:r>
                  <a:rPr>
                    <a:latin typeface="Cambria Math" panose="02040503050406030204" pitchFamily="18" charset="0"/>
                  </a:rPr>
                  <m:t>=∅</m:t>
                </m:r>
              </m:oMath>
            </a14:m>
            <a:endParaRPr/>
          </a:p>
          <a:p>
            <a:pPr lvl="0"/>
            <a:r>
              <a:t>For a collection of mutually exclusive events,</a:t>
            </a:r>
          </a:p>
          <a:p>
            <a:pPr marL="0" lvl="0" indent="0">
              <a:buNone/>
            </a:pPr>
            <a14:m xmlns:a14="http://schemas.microsoft.com/office/drawing/2010/main">
              <m:oMathPara xmlns:m="http://schemas.openxmlformats.org/officeDocument/2006/math">
                <m:oMathParaPr>
                  <m:jc m:val="center"/>
                </m:oMathParaPr>
                <m:oMath xmlns:m="http://schemas.openxmlformats.org/officeDocument/2006/math">
                  <m:r>
                    <a:rPr>
                      <a:latin typeface="Cambria Math" panose="02040503050406030204" pitchFamily="18" charset="0"/>
                    </a:rPr>
                    <m:t>𝑃</m:t>
                  </m:r>
                  <m:d>
                    <m:dPr>
                      <m:ctrlPr>
                        <a:rPr i="1">
                          <a:latin typeface="Cambria Math" panose="02040503050406030204" pitchFamily="18" charset="0"/>
                        </a:rPr>
                      </m:ctrlPr>
                    </m:dPr>
                    <m:e>
                      <m:sSub>
                        <m:sSubPr>
                          <m:ctrlPr>
                            <a:rPr i="1">
                              <a:latin typeface="Cambria Math" panose="02040503050406030204" pitchFamily="18" charset="0"/>
                            </a:rPr>
                          </m:ctrlPr>
                        </m:sSubPr>
                        <m:e>
                          <m:r>
                            <a:rPr>
                              <a:latin typeface="Cambria Math" panose="02040503050406030204" pitchFamily="18" charset="0"/>
                            </a:rPr>
                            <m:t>𝐸</m:t>
                          </m:r>
                        </m:e>
                        <m:sub>
                          <m:r>
                            <a:rPr>
                              <a:latin typeface="Cambria Math" panose="02040503050406030204" pitchFamily="18" charset="0"/>
                            </a:rPr>
                            <m:t>1</m:t>
                          </m:r>
                        </m:sub>
                      </m:sSub>
                      <m:r>
                        <a:rPr>
                          <a:latin typeface="Cambria Math" panose="02040503050406030204" pitchFamily="18" charset="0"/>
                        </a:rPr>
                        <m:t>∪</m:t>
                      </m:r>
                      <m:sSub>
                        <m:sSubPr>
                          <m:ctrlPr>
                            <a:rPr i="1">
                              <a:latin typeface="Cambria Math" panose="02040503050406030204" pitchFamily="18" charset="0"/>
                            </a:rPr>
                          </m:ctrlPr>
                        </m:sSubPr>
                        <m:e>
                          <m:r>
                            <a:rPr>
                              <a:latin typeface="Cambria Math" panose="02040503050406030204" pitchFamily="18" charset="0"/>
                            </a:rPr>
                            <m:t>𝐸</m:t>
                          </m:r>
                        </m:e>
                        <m:sub>
                          <m:r>
                            <a:rPr>
                              <a:latin typeface="Cambria Math" panose="02040503050406030204" pitchFamily="18" charset="0"/>
                            </a:rPr>
                            <m:t>2</m:t>
                          </m:r>
                        </m:sub>
                      </m:sSub>
                      <m:r>
                        <a:rPr>
                          <a:latin typeface="Cambria Math" panose="02040503050406030204" pitchFamily="18" charset="0"/>
                        </a:rPr>
                        <m:t>∪…∪</m:t>
                      </m:r>
                      <m:sSub>
                        <m:sSubPr>
                          <m:ctrlPr>
                            <a:rPr i="1">
                              <a:latin typeface="Cambria Math" panose="02040503050406030204" pitchFamily="18" charset="0"/>
                            </a:rPr>
                          </m:ctrlPr>
                        </m:sSubPr>
                        <m:e>
                          <m:r>
                            <a:rPr>
                              <a:latin typeface="Cambria Math" panose="02040503050406030204" pitchFamily="18" charset="0"/>
                            </a:rPr>
                            <m:t>𝐸</m:t>
                          </m:r>
                        </m:e>
                        <m:sub>
                          <m:r>
                            <a:rPr>
                              <a:latin typeface="Cambria Math" panose="02040503050406030204" pitchFamily="18" charset="0"/>
                            </a:rPr>
                            <m:t>𝑘</m:t>
                          </m:r>
                        </m:sub>
                      </m:sSub>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sSub>
                        <m:sSubPr>
                          <m:ctrlPr>
                            <a:rPr i="1">
                              <a:latin typeface="Cambria Math" panose="02040503050406030204" pitchFamily="18" charset="0"/>
                            </a:rPr>
                          </m:ctrlPr>
                        </m:sSubPr>
                        <m:e>
                          <m:r>
                            <a:rPr>
                              <a:latin typeface="Cambria Math" panose="02040503050406030204" pitchFamily="18" charset="0"/>
                            </a:rPr>
                            <m:t>𝐸</m:t>
                          </m:r>
                        </m:e>
                        <m:sub>
                          <m:r>
                            <a:rPr>
                              <a:latin typeface="Cambria Math" panose="02040503050406030204" pitchFamily="18" charset="0"/>
                            </a:rPr>
                            <m:t>1</m:t>
                          </m:r>
                        </m:sub>
                      </m:sSub>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sSub>
                        <m:sSubPr>
                          <m:ctrlPr>
                            <a:rPr i="1">
                              <a:latin typeface="Cambria Math" panose="02040503050406030204" pitchFamily="18" charset="0"/>
                            </a:rPr>
                          </m:ctrlPr>
                        </m:sSubPr>
                        <m:e>
                          <m:r>
                            <a:rPr>
                              <a:latin typeface="Cambria Math" panose="02040503050406030204" pitchFamily="18" charset="0"/>
                            </a:rPr>
                            <m:t>𝐸</m:t>
                          </m:r>
                        </m:e>
                        <m:sub>
                          <m:r>
                            <a:rPr>
                              <a:latin typeface="Cambria Math" panose="02040503050406030204" pitchFamily="18" charset="0"/>
                            </a:rPr>
                            <m:t>2</m:t>
                          </m:r>
                        </m:sub>
                      </m:sSub>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sSub>
                        <m:sSubPr>
                          <m:ctrlPr>
                            <a:rPr i="1">
                              <a:latin typeface="Cambria Math" panose="02040503050406030204" pitchFamily="18" charset="0"/>
                            </a:rPr>
                          </m:ctrlPr>
                        </m:sSubPr>
                        <m:e>
                          <m:r>
                            <a:rPr>
                              <a:latin typeface="Cambria Math" panose="02040503050406030204" pitchFamily="18" charset="0"/>
                            </a:rPr>
                            <m:t>𝐸</m:t>
                          </m:r>
                        </m:e>
                        <m:sub>
                          <m:r>
                            <a:rPr>
                              <a:latin typeface="Cambria Math" panose="02040503050406030204" pitchFamily="18" charset="0"/>
                            </a:rPr>
                            <m:t>𝑘</m:t>
                          </m:r>
                        </m:sub>
                      </m:sSub>
                    </m:e>
                  </m:d>
                </m:oMath>
              </m:oMathPara>
            </a14:m>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Conditional Probability</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a:r>
                  <a:rPr sz="2000" dirty="0"/>
                  <a:t>Hayter (2002) states that “For experiments with two or more events of interest, attention is often directed not only at the probabilities of individual events but also at the probability of an event occurring </a:t>
                </a:r>
                <a:r>
                  <a:rPr sz="2000" b="1" dirty="0"/>
                  <a:t>conditional</a:t>
                </a:r>
                <a:r>
                  <a:rPr sz="2000" dirty="0"/>
                  <a:t> on the knowledge that another event has occurred.”</a:t>
                </a:r>
              </a:p>
              <a:p>
                <a:pPr lvl="0"/>
                <a:r>
                  <a:rPr sz="2000" dirty="0"/>
                  <a:t>The </a:t>
                </a:r>
                <a:r>
                  <a:rPr sz="2000" b="1" dirty="0"/>
                  <a:t>conditional probability</a:t>
                </a:r>
                <a:r>
                  <a:rPr sz="2000" dirty="0"/>
                  <a:t> of an event </a:t>
                </a:r>
                <a14:m>
                  <m:oMath xmlns:m="http://schemas.openxmlformats.org/officeDocument/2006/math">
                    <m:r>
                      <a:rPr sz="2000">
                        <a:latin typeface="Cambria Math" panose="02040503050406030204" pitchFamily="18" charset="0"/>
                      </a:rPr>
                      <m:t>𝐵</m:t>
                    </m:r>
                  </m:oMath>
                </a14:m>
                <a:r>
                  <a:rPr sz="2000" dirty="0"/>
                  <a:t> given an event </a:t>
                </a:r>
                <a14:m>
                  <m:oMath xmlns:m="http://schemas.openxmlformats.org/officeDocument/2006/math">
                    <m:r>
                      <a:rPr sz="2000">
                        <a:latin typeface="Cambria Math" panose="02040503050406030204" pitchFamily="18" charset="0"/>
                      </a:rPr>
                      <m:t>𝐴</m:t>
                    </m:r>
                  </m:oMath>
                </a14:m>
                <a:r>
                  <a:rPr sz="2000" dirty="0"/>
                  <a:t>, denoted </a:t>
                </a:r>
                <a14:m>
                  <m:oMath xmlns:m="http://schemas.openxmlformats.org/officeDocument/2006/math">
                    <m:r>
                      <a:rPr sz="2000">
                        <a:latin typeface="Cambria Math" panose="02040503050406030204" pitchFamily="18" charset="0"/>
                      </a:rPr>
                      <m:t>𝑃</m:t>
                    </m:r>
                    <m:d>
                      <m:dPr>
                        <m:ctrlPr>
                          <a:rPr sz="2000" i="1">
                            <a:latin typeface="Cambria Math" panose="02040503050406030204" pitchFamily="18" charset="0"/>
                          </a:rPr>
                        </m:ctrlPr>
                      </m:dPr>
                      <m:e>
                        <m:r>
                          <a:rPr sz="2000">
                            <a:latin typeface="Cambria Math" panose="02040503050406030204" pitchFamily="18" charset="0"/>
                          </a:rPr>
                          <m:t>𝐵</m:t>
                        </m:r>
                        <m:r>
                          <a:rPr sz="2000">
                            <a:latin typeface="Cambria Math" panose="02040503050406030204" pitchFamily="18" charset="0"/>
                          </a:rPr>
                          <m:t>|</m:t>
                        </m:r>
                        <m:r>
                          <a:rPr sz="2000">
                            <a:latin typeface="Cambria Math" panose="02040503050406030204" pitchFamily="18" charset="0"/>
                          </a:rPr>
                          <m:t>𝐴</m:t>
                        </m:r>
                      </m:e>
                    </m:d>
                  </m:oMath>
                </a14:m>
                <a:r>
                  <a:rPr sz="2000" dirty="0"/>
                  <a:t> is</a:t>
                </a:r>
              </a:p>
              <a:p>
                <a:pPr marL="0" lvl="0" indent="0">
                  <a:buNone/>
                </a:pPr>
                <a14:m>
                  <m:oMathPara xmlns:m="http://schemas.openxmlformats.org/officeDocument/2006/math">
                    <m:oMathParaPr>
                      <m:jc m:val="center"/>
                    </m:oMathParaPr>
                    <m:oMath xmlns:m="http://schemas.openxmlformats.org/officeDocument/2006/math">
                      <m:r>
                        <a:rPr sz="2000">
                          <a:latin typeface="Cambria Math" panose="02040503050406030204" pitchFamily="18" charset="0"/>
                        </a:rPr>
                        <m:t>𝑃</m:t>
                      </m:r>
                      <m:d>
                        <m:dPr>
                          <m:ctrlPr>
                            <a:rPr sz="2000" i="1">
                              <a:latin typeface="Cambria Math" panose="02040503050406030204" pitchFamily="18" charset="0"/>
                            </a:rPr>
                          </m:ctrlPr>
                        </m:dPr>
                        <m:e>
                          <m:r>
                            <a:rPr sz="2000">
                              <a:latin typeface="Cambria Math" panose="02040503050406030204" pitchFamily="18" charset="0"/>
                            </a:rPr>
                            <m:t>𝐵</m:t>
                          </m:r>
                          <m:r>
                            <a:rPr sz="2000">
                              <a:latin typeface="Cambria Math" panose="02040503050406030204" pitchFamily="18" charset="0"/>
                            </a:rPr>
                            <m:t>|</m:t>
                          </m:r>
                          <m:r>
                            <a:rPr sz="2000">
                              <a:latin typeface="Cambria Math" panose="02040503050406030204" pitchFamily="18" charset="0"/>
                            </a:rPr>
                            <m:t>𝐴</m:t>
                          </m:r>
                        </m:e>
                      </m:d>
                      <m:r>
                        <a:rPr sz="2000">
                          <a:latin typeface="Cambria Math" panose="02040503050406030204" pitchFamily="18" charset="0"/>
                        </a:rPr>
                        <m:t>=</m:t>
                      </m:r>
                      <m:f>
                        <m:fPr>
                          <m:ctrlPr>
                            <a:rPr sz="2000" i="1">
                              <a:latin typeface="Cambria Math" panose="02040503050406030204" pitchFamily="18" charset="0"/>
                            </a:rPr>
                          </m:ctrlPr>
                        </m:fPr>
                        <m:num>
                          <m:r>
                            <a:rPr sz="2000">
                              <a:latin typeface="Cambria Math" panose="02040503050406030204" pitchFamily="18" charset="0"/>
                            </a:rPr>
                            <m:t>𝑃</m:t>
                          </m:r>
                          <m:d>
                            <m:dPr>
                              <m:ctrlPr>
                                <a:rPr sz="2000" i="1">
                                  <a:latin typeface="Cambria Math" panose="02040503050406030204" pitchFamily="18" charset="0"/>
                                </a:rPr>
                              </m:ctrlPr>
                            </m:dPr>
                            <m:e>
                              <m:r>
                                <a:rPr sz="2000">
                                  <a:latin typeface="Cambria Math" panose="02040503050406030204" pitchFamily="18" charset="0"/>
                                </a:rPr>
                                <m:t>𝐴</m:t>
                              </m:r>
                              <m:r>
                                <a:rPr sz="2000">
                                  <a:latin typeface="Cambria Math" panose="02040503050406030204" pitchFamily="18" charset="0"/>
                                </a:rPr>
                                <m:t>∩</m:t>
                              </m:r>
                              <m:r>
                                <a:rPr sz="2000">
                                  <a:latin typeface="Cambria Math" panose="02040503050406030204" pitchFamily="18" charset="0"/>
                                </a:rPr>
                                <m:t>𝐵</m:t>
                              </m:r>
                            </m:e>
                          </m:d>
                        </m:num>
                        <m:den>
                          <m:r>
                            <a:rPr sz="2000">
                              <a:latin typeface="Cambria Math" panose="02040503050406030204" pitchFamily="18" charset="0"/>
                            </a:rPr>
                            <m:t>𝑃</m:t>
                          </m:r>
                          <m:d>
                            <m:dPr>
                              <m:ctrlPr>
                                <a:rPr sz="2000" i="1">
                                  <a:latin typeface="Cambria Math" panose="02040503050406030204" pitchFamily="18" charset="0"/>
                                </a:rPr>
                              </m:ctrlPr>
                            </m:dPr>
                            <m:e>
                              <m:r>
                                <a:rPr sz="2000">
                                  <a:latin typeface="Cambria Math" panose="02040503050406030204" pitchFamily="18" charset="0"/>
                                </a:rPr>
                                <m:t>𝐴</m:t>
                              </m:r>
                            </m:e>
                          </m:d>
                        </m:den>
                      </m:f>
                    </m:oMath>
                  </m:oMathPara>
                </a14:m>
                <a:endParaRPr sz="2000" dirty="0"/>
              </a:p>
              <a:p>
                <a:pPr marL="0" lvl="0" indent="0">
                  <a:buNone/>
                </a:pPr>
                <a:r>
                  <a:rPr sz="2000" dirty="0"/>
                  <a:t>for </a:t>
                </a:r>
                <a14:m>
                  <m:oMath xmlns:m="http://schemas.openxmlformats.org/officeDocument/2006/math">
                    <m:r>
                      <a:rPr sz="2000">
                        <a:latin typeface="Cambria Math" panose="02040503050406030204" pitchFamily="18" charset="0"/>
                      </a:rPr>
                      <m:t>𝑃</m:t>
                    </m:r>
                    <m:d>
                      <m:dPr>
                        <m:ctrlPr>
                          <a:rPr sz="2000" i="1">
                            <a:latin typeface="Cambria Math" panose="02040503050406030204" pitchFamily="18" charset="0"/>
                          </a:rPr>
                        </m:ctrlPr>
                      </m:dPr>
                      <m:e>
                        <m:r>
                          <a:rPr sz="2000">
                            <a:latin typeface="Cambria Math" panose="02040503050406030204" pitchFamily="18" charset="0"/>
                          </a:rPr>
                          <m:t>𝐴</m:t>
                        </m:r>
                      </m:e>
                    </m:d>
                    <m:r>
                      <a:rPr sz="2000">
                        <a:latin typeface="Cambria Math" panose="02040503050406030204" pitchFamily="18" charset="0"/>
                      </a:rPr>
                      <m:t>&gt;0</m:t>
                    </m:r>
                  </m:oMath>
                </a14:m>
                <a:endParaRPr sz="2000" dirty="0"/>
              </a:p>
              <a:p>
                <a:pPr lvl="0"/>
                <a:r>
                  <a:rPr sz="2000" dirty="0"/>
                  <a:t>Consider problems 2-99</a:t>
                </a:r>
                <a:endParaRPr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772" t="-1119" b="-1866"/>
                </a:stretch>
              </a:blipFill>
            </p:spPr>
            <p:txBody>
              <a:bodyPr/>
              <a:lstStyle/>
              <a:p>
                <a:r>
                  <a:rPr lang="en-US">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Multiplication Rules</a:t>
            </a:r>
          </a:p>
        </p:txBody>
      </p:sp>
      <p:sp>
        <p:nvSpPr>
          <p:cNvPr id="3" name="Content Placeholder 2"/>
          <p:cNvSpPr>
            <a:spLocks noGrp="1"/>
          </p:cNvSpPr>
          <p:nvPr>
            <p:ph idx="1"/>
          </p:nvPr>
        </p:nvSpPr>
        <p:spPr/>
        <p:txBody>
          <a:bodyPr/>
          <a:lstStyle/>
          <a:p>
            <a:pPr lvl="0"/>
            <a:r>
              <a:t>This rule provides another method for calculating </a:t>
            </a:r>
            <a14:m xmlns:a14="http://schemas.microsoft.com/office/drawing/2010/main">
              <m:oMath xmlns:m="http://schemas.openxmlformats.org/officeDocument/2006/math">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e>
                </m:d>
              </m:oMath>
            </a14:m>
            <a:endParaRPr/>
          </a:p>
          <a:p>
            <a:pPr lvl="0"/>
            <a14:m xmlns:a14="http://schemas.microsoft.com/office/drawing/2010/main">
              <m:oMath xmlns:m="http://schemas.openxmlformats.org/officeDocument/2006/math">
                <m:m>
                  <m:mPr>
                    <m:plcHide m:val="on"/>
                    <m:mcs>
                      <m:mc>
                        <m:mcPr>
                          <m:count m:val="3"/>
                          <m:mcJc m:val="center"/>
                        </m:mcPr>
                      </m:mc>
                    </m:mcs>
                    <m:ctrlPr>
                      <a:rPr>
                        <a:latin typeface="Cambria Math" panose="02040503050406030204" pitchFamily="18" charset="0"/>
                      </a:rPr>
                    </m:ctrlPr>
                  </m:mPr>
                  <m:mr>
                    <m:e>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e>
                      </m:d>
                    </m:e>
                    <m:e>
                      <m:r>
                        <a:rPr>
                          <a:latin typeface="Cambria Math" panose="02040503050406030204" pitchFamily="18" charset="0"/>
                        </a:rPr>
                        <m:t>=</m:t>
                      </m:r>
                    </m:e>
                    <m:e>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e>
                      </m:d>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𝐵</m:t>
                          </m:r>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𝐵</m:t>
                          </m:r>
                          <m:r>
                            <a:rPr>
                              <a:latin typeface="Cambria Math" panose="02040503050406030204" pitchFamily="18" charset="0"/>
                            </a:rPr>
                            <m:t>|</m:t>
                          </m:r>
                          <m:r>
                            <a:rPr>
                              <a:latin typeface="Cambria Math" panose="02040503050406030204" pitchFamily="18" charset="0"/>
                            </a:rPr>
                            <m:t>𝐴</m:t>
                          </m:r>
                        </m:e>
                      </m:d>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e>
                      </m:d>
                    </m:e>
                  </m:mr>
                </m:m>
              </m:oMath>
            </a14:m>
            <a:endParaRPr/>
          </a:p>
          <a:p>
            <a:pPr lvl="0"/>
            <a:r>
              <a:t>This leads to the total probability rule</a:t>
            </a:r>
          </a:p>
          <a:p>
            <a:pPr lvl="0"/>
            <a14:m xmlns:a14="http://schemas.microsoft.com/office/drawing/2010/main">
              <m:oMath xmlns:m="http://schemas.openxmlformats.org/officeDocument/2006/math">
                <m:m>
                  <m:mPr>
                    <m:plcHide m:val="on"/>
                    <m:mcs>
                      <m:mc>
                        <m:mcPr>
                          <m:count m:val="3"/>
                          <m:mcJc m:val="center"/>
                        </m:mcPr>
                      </m:mc>
                    </m:mcs>
                    <m:ctrlPr>
                      <a:rPr>
                        <a:latin typeface="Cambria Math" panose="02040503050406030204" pitchFamily="18" charset="0"/>
                      </a:rPr>
                    </m:ctrlPr>
                  </m:mPr>
                  <m:mr>
                    <m:e>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𝐵</m:t>
                          </m:r>
                        </m:e>
                      </m:d>
                    </m:e>
                    <m:e>
                      <m:r>
                        <a:rPr>
                          <a:latin typeface="Cambria Math" panose="02040503050406030204" pitchFamily="18" charset="0"/>
                        </a:rPr>
                        <m:t>=</m:t>
                      </m:r>
                    </m:e>
                    <m:e>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𝐵</m:t>
                          </m:r>
                          <m:r>
                            <a:rPr>
                              <a:latin typeface="Cambria Math" panose="02040503050406030204" pitchFamily="18" charset="0"/>
                            </a:rPr>
                            <m:t>∩</m:t>
                          </m:r>
                          <m:r>
                            <a:rPr>
                              <a:latin typeface="Cambria Math" panose="02040503050406030204" pitchFamily="18" charset="0"/>
                            </a:rPr>
                            <m:t>𝐴</m:t>
                          </m:r>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𝐵</m:t>
                          </m:r>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𝐴</m:t>
                              </m:r>
                            </m:e>
                            <m:sup>
                              <m:r>
                                <a:rPr>
                                  <a:latin typeface="Cambria Math" panose="02040503050406030204" pitchFamily="18" charset="0"/>
                                </a:rPr>
                                <m:t>′</m:t>
                              </m:r>
                            </m:sup>
                          </m:sSup>
                        </m:e>
                      </m:d>
                    </m:e>
                  </m:mr>
                  <m:mr>
                    <m:e/>
                    <m:e>
                      <m:r>
                        <a:rPr>
                          <a:latin typeface="Cambria Math" panose="02040503050406030204" pitchFamily="18" charset="0"/>
                        </a:rPr>
                        <m:t>=</m:t>
                      </m:r>
                    </m:e>
                    <m:e>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𝐵</m:t>
                          </m:r>
                          <m:r>
                            <a:rPr>
                              <a:latin typeface="Cambria Math" panose="02040503050406030204" pitchFamily="18" charset="0"/>
                            </a:rPr>
                            <m:t>|</m:t>
                          </m:r>
                          <m:r>
                            <a:rPr>
                              <a:latin typeface="Cambria Math" panose="02040503050406030204" pitchFamily="18" charset="0"/>
                            </a:rPr>
                            <m:t>𝐴</m:t>
                          </m:r>
                        </m:e>
                      </m:d>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𝐵</m:t>
                          </m:r>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𝐴</m:t>
                              </m:r>
                            </m:e>
                            <m:sup>
                              <m:r>
                                <a:rPr>
                                  <a:latin typeface="Cambria Math" panose="02040503050406030204" pitchFamily="18" charset="0"/>
                                </a:rPr>
                                <m:t>′</m:t>
                              </m:r>
                            </m:sup>
                          </m:sSup>
                        </m:e>
                      </m:d>
                      <m:r>
                        <a:rPr>
                          <a:latin typeface="Cambria Math" panose="02040503050406030204" pitchFamily="18" charset="0"/>
                        </a:rPr>
                        <m:t>𝑃</m:t>
                      </m:r>
                      <m:d>
                        <m:dPr>
                          <m:ctrlPr>
                            <a:rPr i="1">
                              <a:latin typeface="Cambria Math" panose="02040503050406030204" pitchFamily="18" charset="0"/>
                            </a:rPr>
                          </m:ctrlPr>
                        </m:dPr>
                        <m:e>
                          <m:sSup>
                            <m:sSupPr>
                              <m:ctrlPr>
                                <a:rPr i="1">
                                  <a:latin typeface="Cambria Math" panose="02040503050406030204" pitchFamily="18" charset="0"/>
                                </a:rPr>
                              </m:ctrlPr>
                            </m:sSupPr>
                            <m:e>
                              <m:r>
                                <a:rPr>
                                  <a:latin typeface="Cambria Math" panose="02040503050406030204" pitchFamily="18" charset="0"/>
                                </a:rPr>
                                <m:t>𝐴</m:t>
                              </m:r>
                            </m:e>
                            <m:sup>
                              <m:r>
                                <a:rPr>
                                  <a:latin typeface="Cambria Math" panose="02040503050406030204" pitchFamily="18" charset="0"/>
                                </a:rPr>
                                <m:t>′</m:t>
                              </m:r>
                            </m:sup>
                          </m:sSup>
                        </m:e>
                      </m:d>
                    </m:e>
                  </m:mr>
                  <m:mr>
                    <m:e/>
                    <m:e/>
                    <m:e/>
                  </m:mr>
                </m:m>
              </m:oMath>
            </a14:m>
            <a:endParaRPr/>
          </a:p>
          <a:p>
            <a:pPr lvl="0"/>
            <a:r>
              <a:t>Consider problems from 3rd edition (next slide) and 2-129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Example Problem 2-76</a:t>
            </a:r>
          </a:p>
        </p:txBody>
      </p:sp>
      <p:pic>
        <p:nvPicPr>
          <p:cNvPr id="3" name="Picture 1" descr="images/p2_76.png"/>
          <p:cNvPicPr>
            <a:picLocks noGrp="1" noChangeAspect="1"/>
          </p:cNvPicPr>
          <p:nvPr/>
        </p:nvPicPr>
        <p:blipFill>
          <a:blip r:embed="rId2"/>
          <a:stretch>
            <a:fillRect/>
          </a:stretch>
        </p:blipFill>
        <p:spPr bwMode="auto">
          <a:xfrm>
            <a:off x="457200" y="1346200"/>
            <a:ext cx="8229600" cy="2590800"/>
          </a:xfrm>
          <a:prstGeom prst="rect">
            <a:avLst/>
          </a:prstGeom>
          <a:noFill/>
          <a:ln w="9525">
            <a:noFill/>
            <a:headEnd/>
            <a:tailEnd/>
          </a:ln>
        </p:spPr>
      </p:pic>
      <p:sp>
        <p:nvSpPr>
          <p:cNvPr id="4" name="TextBox 3"/>
          <p:cNvSpPr txBox="1"/>
          <p:nvPr/>
        </p:nvSpPr>
        <p:spPr>
          <a:xfrm>
            <a:off x="457200" y="4076700"/>
            <a:ext cx="8229600" cy="508000"/>
          </a:xfrm>
          <a:prstGeom prst="rect">
            <a:avLst/>
          </a:prstGeom>
          <a:noFill/>
        </p:spPr>
        <p:txBody>
          <a:bodyPr/>
          <a:lstStyle/>
          <a:p>
            <a:pPr marL="0" lvl="0" indent="0" algn="ctr">
              <a:buNone/>
            </a:pPr>
            <a:r>
              <a:t>problem 2-76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Independent Events</a:t>
            </a:r>
          </a:p>
        </p:txBody>
      </p:sp>
      <p:sp>
        <p:nvSpPr>
          <p:cNvPr id="3" name="Content Placeholder 2"/>
          <p:cNvSpPr>
            <a:spLocks noGrp="1"/>
          </p:cNvSpPr>
          <p:nvPr>
            <p:ph idx="1"/>
          </p:nvPr>
        </p:nvSpPr>
        <p:spPr/>
        <p:txBody>
          <a:bodyPr/>
          <a:lstStyle/>
          <a:p>
            <a:pPr lvl="0"/>
            <a:r>
              <a:t>Two events are independent if any one of the following is true:</a:t>
            </a:r>
          </a:p>
          <a:p>
            <a:pPr marL="685800" lvl="1" indent="-342900">
              <a:buAutoNum type="arabicPeriod"/>
            </a:pPr>
            <a14:m xmlns:a14="http://schemas.microsoft.com/office/drawing/2010/main">
              <m:oMath xmlns:m="http://schemas.openxmlformats.org/officeDocument/2006/math">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e>
                </m:d>
              </m:oMath>
            </a14:m>
            <a:endParaRPr/>
          </a:p>
          <a:p>
            <a:pPr marL="685800" lvl="1" indent="-342900">
              <a:buAutoNum type="arabicPeriod"/>
            </a:pPr>
            <a14:m xmlns:a14="http://schemas.microsoft.com/office/drawing/2010/main">
              <m:oMath xmlns:m="http://schemas.openxmlformats.org/officeDocument/2006/math">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𝐵</m:t>
                    </m:r>
                    <m:r>
                      <a:rPr>
                        <a:latin typeface="Cambria Math" panose="02040503050406030204" pitchFamily="18" charset="0"/>
                      </a:rPr>
                      <m:t>|</m:t>
                    </m:r>
                    <m:r>
                      <a:rPr>
                        <a:latin typeface="Cambria Math" panose="02040503050406030204" pitchFamily="18" charset="0"/>
                      </a:rPr>
                      <m:t>𝐴</m:t>
                    </m:r>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𝐵</m:t>
                    </m:r>
                  </m:e>
                </m:d>
              </m:oMath>
            </a14:m>
            <a:endParaRPr/>
          </a:p>
          <a:p>
            <a:pPr marL="685800" lvl="1" indent="-342900">
              <a:buAutoNum type="arabicPeriod"/>
            </a:pPr>
            <a14:m xmlns:a14="http://schemas.microsoft.com/office/drawing/2010/main">
              <m:oMath xmlns:m="http://schemas.openxmlformats.org/officeDocument/2006/math">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e>
                </m:d>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𝐵</m:t>
                    </m:r>
                  </m:e>
                </m:d>
              </m:oMath>
            </a14:m>
            <a:endParaRPr/>
          </a:p>
          <a:p>
            <a:pPr lvl="0"/>
            <a:r>
              <a:t>Consider problem 2-146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Reliability Analysis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Autofit/>
              </a:bodyPr>
              <a:lstStyle/>
              <a:p>
                <a:pPr lvl="0"/>
                <a:r>
                  <a:rPr sz="2000" dirty="0"/>
                  <a:t>Reliability is the application of statistics and probability to determine the probability that a system will be working properly</a:t>
                </a:r>
              </a:p>
              <a:p>
                <a:pPr lvl="0"/>
                <a:r>
                  <a:rPr sz="2000" dirty="0"/>
                  <a:t>Components can be arranged in series. All components must work for the system to work.</a:t>
                </a:r>
              </a:p>
              <a:p>
                <a:pPr marL="0" lvl="0" indent="0">
                  <a:buNone/>
                </a:pPr>
                <a14:m>
                  <m:oMathPara xmlns:m="http://schemas.openxmlformats.org/officeDocument/2006/math">
                    <m:oMathParaPr>
                      <m:jc m:val="center"/>
                    </m:oMathParaPr>
                    <m:oMath xmlns:m="http://schemas.openxmlformats.org/officeDocument/2006/math">
                      <m:r>
                        <a:rPr sz="2000">
                          <a:latin typeface="Cambria Math" panose="02040503050406030204" pitchFamily="18" charset="0"/>
                        </a:rPr>
                        <m:t>𝑃</m:t>
                      </m:r>
                      <m:d>
                        <m:dPr>
                          <m:ctrlPr>
                            <a:rPr sz="2000" i="1">
                              <a:latin typeface="Cambria Math" panose="02040503050406030204" pitchFamily="18" charset="0"/>
                            </a:rPr>
                          </m:ctrlPr>
                        </m:dPr>
                        <m:e>
                          <m:r>
                            <m:rPr>
                              <m:nor/>
                            </m:rPr>
                            <a:rPr sz="2000"/>
                            <m:t>system</m:t>
                          </m:r>
                          <m:r>
                            <m:rPr>
                              <m:nor/>
                            </m:rPr>
                            <a:rPr sz="2000"/>
                            <m:t> </m:t>
                          </m:r>
                          <m:r>
                            <m:rPr>
                              <m:nor/>
                            </m:rPr>
                            <a:rPr sz="2000"/>
                            <m:t>works</m:t>
                          </m:r>
                        </m:e>
                      </m:d>
                      <m:r>
                        <a:rPr sz="2000">
                          <a:latin typeface="Cambria Math" panose="02040503050406030204" pitchFamily="18" charset="0"/>
                        </a:rPr>
                        <m:t>=</m:t>
                      </m:r>
                      <m:r>
                        <a:rPr sz="2000">
                          <a:latin typeface="Cambria Math" panose="02040503050406030204" pitchFamily="18" charset="0"/>
                        </a:rPr>
                        <m:t>𝑃</m:t>
                      </m:r>
                      <m:d>
                        <m:dPr>
                          <m:ctrlPr>
                            <a:rPr sz="2000" i="1">
                              <a:latin typeface="Cambria Math" panose="02040503050406030204" pitchFamily="18" charset="0"/>
                            </a:rPr>
                          </m:ctrlPr>
                        </m:dPr>
                        <m:e>
                          <m:r>
                            <a:rPr sz="2000">
                              <a:latin typeface="Cambria Math" panose="02040503050406030204" pitchFamily="18" charset="0"/>
                            </a:rPr>
                            <m:t>𝐴</m:t>
                          </m:r>
                          <m:r>
                            <m:rPr>
                              <m:nor/>
                            </m:rPr>
                            <a:rPr sz="2000"/>
                            <m:t> </m:t>
                          </m:r>
                          <m:r>
                            <m:rPr>
                              <m:nor/>
                            </m:rPr>
                            <a:rPr sz="2000"/>
                            <m:t>works</m:t>
                          </m:r>
                        </m:e>
                      </m:d>
                      <m:r>
                        <a:rPr sz="2000">
                          <a:latin typeface="Cambria Math" panose="02040503050406030204" pitchFamily="18" charset="0"/>
                        </a:rPr>
                        <m:t>𝑃</m:t>
                      </m:r>
                      <m:d>
                        <m:dPr>
                          <m:ctrlPr>
                            <a:rPr sz="2000" i="1">
                              <a:latin typeface="Cambria Math" panose="02040503050406030204" pitchFamily="18" charset="0"/>
                            </a:rPr>
                          </m:ctrlPr>
                        </m:dPr>
                        <m:e>
                          <m:r>
                            <a:rPr sz="2000">
                              <a:latin typeface="Cambria Math" panose="02040503050406030204" pitchFamily="18" charset="0"/>
                            </a:rPr>
                            <m:t>𝐵</m:t>
                          </m:r>
                          <m:r>
                            <m:rPr>
                              <m:nor/>
                            </m:rPr>
                            <a:rPr sz="2000"/>
                            <m:t> </m:t>
                          </m:r>
                          <m:r>
                            <m:rPr>
                              <m:nor/>
                            </m:rPr>
                            <a:rPr sz="2000"/>
                            <m:t>works</m:t>
                          </m:r>
                        </m:e>
                      </m:d>
                    </m:oMath>
                  </m:oMathPara>
                </a14:m>
                <a:endParaRPr sz="2000" dirty="0"/>
              </a:p>
              <a:p>
                <a:pPr lvl="0"/>
                <a:r>
                  <a:rPr sz="2000" dirty="0"/>
                  <a:t>Components can be arranged in parallel. As long as one component works, the system works.</a:t>
                </a:r>
              </a:p>
              <a:p>
                <a:pPr marL="0" lvl="0" indent="0">
                  <a:buNone/>
                </a:pPr>
                <a14:m>
                  <m:oMathPara xmlns:m="http://schemas.openxmlformats.org/officeDocument/2006/math">
                    <m:oMathParaPr>
                      <m:jc m:val="center"/>
                    </m:oMathParaPr>
                    <m:oMath xmlns:m="http://schemas.openxmlformats.org/officeDocument/2006/math">
                      <m:r>
                        <a:rPr sz="2000">
                          <a:latin typeface="Cambria Math" panose="02040503050406030204" pitchFamily="18" charset="0"/>
                        </a:rPr>
                        <m:t>𝑃</m:t>
                      </m:r>
                      <m:d>
                        <m:dPr>
                          <m:ctrlPr>
                            <a:rPr sz="2000" i="1">
                              <a:latin typeface="Cambria Math" panose="02040503050406030204" pitchFamily="18" charset="0"/>
                            </a:rPr>
                          </m:ctrlPr>
                        </m:dPr>
                        <m:e>
                          <m:r>
                            <m:rPr>
                              <m:nor/>
                            </m:rPr>
                            <a:rPr sz="2000"/>
                            <m:t>system</m:t>
                          </m:r>
                          <m:r>
                            <m:rPr>
                              <m:nor/>
                            </m:rPr>
                            <a:rPr sz="2000"/>
                            <m:t> </m:t>
                          </m:r>
                          <m:r>
                            <m:rPr>
                              <m:nor/>
                            </m:rPr>
                            <a:rPr sz="2000"/>
                            <m:t>works</m:t>
                          </m:r>
                        </m:e>
                      </m:d>
                      <m:r>
                        <a:rPr sz="2000">
                          <a:latin typeface="Cambria Math" panose="02040503050406030204" pitchFamily="18" charset="0"/>
                        </a:rPr>
                        <m:t>=1−</m:t>
                      </m:r>
                      <m:d>
                        <m:dPr>
                          <m:ctrlPr>
                            <a:rPr sz="2000" i="1">
                              <a:latin typeface="Cambria Math" panose="02040503050406030204" pitchFamily="18" charset="0"/>
                            </a:rPr>
                          </m:ctrlPr>
                        </m:dPr>
                        <m:e>
                          <m:r>
                            <a:rPr sz="2000">
                              <a:latin typeface="Cambria Math" panose="02040503050406030204" pitchFamily="18" charset="0"/>
                            </a:rPr>
                            <m:t>1−</m:t>
                          </m:r>
                          <m:r>
                            <a:rPr sz="2000">
                              <a:latin typeface="Cambria Math" panose="02040503050406030204" pitchFamily="18" charset="0"/>
                            </a:rPr>
                            <m:t>𝑃</m:t>
                          </m:r>
                          <m:d>
                            <m:dPr>
                              <m:ctrlPr>
                                <a:rPr sz="2000" i="1">
                                  <a:latin typeface="Cambria Math" panose="02040503050406030204" pitchFamily="18" charset="0"/>
                                </a:rPr>
                              </m:ctrlPr>
                            </m:dPr>
                            <m:e>
                              <m:r>
                                <a:rPr sz="2000">
                                  <a:latin typeface="Cambria Math" panose="02040503050406030204" pitchFamily="18" charset="0"/>
                                </a:rPr>
                                <m:t>𝐴</m:t>
                              </m:r>
                              <m:r>
                                <m:rPr>
                                  <m:nor/>
                                </m:rPr>
                                <a:rPr sz="2000"/>
                                <m:t> </m:t>
                              </m:r>
                              <m:r>
                                <m:rPr>
                                  <m:nor/>
                                </m:rPr>
                                <a:rPr sz="2000"/>
                                <m:t>works</m:t>
                              </m:r>
                            </m:e>
                          </m:d>
                        </m:e>
                      </m:d>
                      <m:r>
                        <a:rPr sz="2000">
                          <a:latin typeface="Cambria Math" panose="02040503050406030204" pitchFamily="18" charset="0"/>
                        </a:rPr>
                        <m:t>×1−</m:t>
                      </m:r>
                      <m:r>
                        <a:rPr sz="2000">
                          <a:latin typeface="Cambria Math" panose="02040503050406030204" pitchFamily="18" charset="0"/>
                        </a:rPr>
                        <m:t>𝑃</m:t>
                      </m:r>
                      <m:d>
                        <m:dPr>
                          <m:ctrlPr>
                            <a:rPr sz="2000" i="1">
                              <a:latin typeface="Cambria Math" panose="02040503050406030204" pitchFamily="18" charset="0"/>
                            </a:rPr>
                          </m:ctrlPr>
                        </m:dPr>
                        <m:e>
                          <m:r>
                            <a:rPr sz="2000">
                              <a:latin typeface="Cambria Math" panose="02040503050406030204" pitchFamily="18" charset="0"/>
                            </a:rPr>
                            <m:t>𝐵</m:t>
                          </m:r>
                          <m:r>
                            <m:rPr>
                              <m:nor/>
                            </m:rPr>
                            <a:rPr sz="2000"/>
                            <m:t> </m:t>
                          </m:r>
                          <m:r>
                            <m:rPr>
                              <m:nor/>
                            </m:rPr>
                            <a:rPr sz="2000"/>
                            <m:t>works</m:t>
                          </m:r>
                        </m:e>
                      </m:d>
                      <m:r>
                        <a:rPr sz="2000">
                          <a:latin typeface="Cambria Math" panose="02040503050406030204" pitchFamily="18" charset="0"/>
                        </a:rPr>
                        <m:t>)</m:t>
                      </m:r>
                    </m:oMath>
                  </m:oMathPara>
                </a14:m>
                <a:endParaRPr sz="2000" dirty="0"/>
              </a:p>
              <a:p>
                <a:pPr lvl="0"/>
                <a:r>
                  <a:rPr sz="2000" dirty="0"/>
                  <a:t>Consider problem 2-157</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617" t="-1119" r="-1389"/>
                </a:stretch>
              </a:blipFill>
            </p:spPr>
            <p:txBody>
              <a:bodyPr/>
              <a:lstStyle/>
              <a:p>
                <a:r>
                  <a:rPr lang="en-US">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marL="0" lvl="0" indent="0">
              <a:buNone/>
            </a:pPr>
            <a:r>
              <a:t>Lecture 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Agenda</a:t>
            </a:r>
          </a:p>
        </p:txBody>
      </p:sp>
      <p:sp>
        <p:nvSpPr>
          <p:cNvPr id="3" name="Content Placeholder 2"/>
          <p:cNvSpPr>
            <a:spLocks noGrp="1"/>
          </p:cNvSpPr>
          <p:nvPr>
            <p:ph idx="1"/>
          </p:nvPr>
        </p:nvSpPr>
        <p:spPr/>
        <p:txBody>
          <a:bodyPr/>
          <a:lstStyle/>
          <a:p>
            <a:pPr lvl="0"/>
            <a:r>
              <a:t>Continue Chapter 2 Lecture</a:t>
            </a:r>
          </a:p>
          <a:p>
            <a:pPr lvl="0"/>
            <a:r>
              <a:t>Discuss Easy/Hard</a:t>
            </a:r>
          </a:p>
          <a:p>
            <a:pPr lvl="0"/>
            <a:r>
              <a:t>Single Event Quiz (assigned 9/11/2025, due 9/15/2025)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Handouts</a:t>
            </a:r>
          </a:p>
        </p:txBody>
      </p:sp>
      <p:sp>
        <p:nvSpPr>
          <p:cNvPr id="3" name="Content Placeholder 2"/>
          <p:cNvSpPr>
            <a:spLocks noGrp="1"/>
          </p:cNvSpPr>
          <p:nvPr>
            <p:ph idx="1"/>
          </p:nvPr>
        </p:nvSpPr>
        <p:spPr/>
        <p:txBody>
          <a:bodyPr/>
          <a:lstStyle/>
          <a:p>
            <a:pPr lvl="0"/>
            <a:r>
              <a:t>Lecture 4 Slides - Powerpoint</a:t>
            </a:r>
          </a:p>
          <a:p>
            <a:pPr lvl="0"/>
            <a:r>
              <a:t>Lecture 4 Slides - Marked (pdf)</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Axioms (Rules) of Probability</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Autofit/>
              </a:bodyPr>
              <a:lstStyle/>
              <a:p>
                <a:pPr marL="0" lvl="0" indent="0">
                  <a:buNone/>
                </a:pPr>
                <a:r>
                  <a:rPr sz="2000" dirty="0"/>
                  <a:t>Probability is a number that is assigned to each member of a collection of events from a random experiment that satisfies the following properties:</a:t>
                </a:r>
              </a:p>
              <a:p>
                <a:pPr marL="0" lvl="0" indent="0">
                  <a:buNone/>
                </a:pPr>
                <a:r>
                  <a:rPr sz="2000" dirty="0"/>
                  <a:t>If </a:t>
                </a:r>
                <a14:m>
                  <m:oMath xmlns:m="http://schemas.openxmlformats.org/officeDocument/2006/math">
                    <m:r>
                      <a:rPr sz="2000">
                        <a:latin typeface="Cambria Math" panose="02040503050406030204" pitchFamily="18" charset="0"/>
                      </a:rPr>
                      <m:t>𝑆</m:t>
                    </m:r>
                  </m:oMath>
                </a14:m>
                <a:r>
                  <a:rPr sz="2000" dirty="0"/>
                  <a:t> is the sample space and </a:t>
                </a:r>
                <a14:m>
                  <m:oMath xmlns:m="http://schemas.openxmlformats.org/officeDocument/2006/math">
                    <m:r>
                      <a:rPr sz="2000">
                        <a:latin typeface="Cambria Math" panose="02040503050406030204" pitchFamily="18" charset="0"/>
                      </a:rPr>
                      <m:t>𝐸</m:t>
                    </m:r>
                  </m:oMath>
                </a14:m>
                <a:r>
                  <a:rPr sz="2000" dirty="0"/>
                  <a:t> is any event in a random experiment,</a:t>
                </a:r>
              </a:p>
              <a:p>
                <a:pPr marL="342900" lvl="0" indent="-342900">
                  <a:buAutoNum type="arabicPeriod"/>
                </a:pPr>
                <a14:m>
                  <m:oMath xmlns:m="http://schemas.openxmlformats.org/officeDocument/2006/math">
                    <m:r>
                      <a:rPr sz="2000">
                        <a:latin typeface="Cambria Math" panose="02040503050406030204" pitchFamily="18" charset="0"/>
                      </a:rPr>
                      <m:t>𝑃</m:t>
                    </m:r>
                    <m:d>
                      <m:dPr>
                        <m:ctrlPr>
                          <a:rPr sz="2000" i="1">
                            <a:latin typeface="Cambria Math" panose="02040503050406030204" pitchFamily="18" charset="0"/>
                          </a:rPr>
                        </m:ctrlPr>
                      </m:dPr>
                      <m:e>
                        <m:r>
                          <a:rPr sz="2000">
                            <a:latin typeface="Cambria Math" panose="02040503050406030204" pitchFamily="18" charset="0"/>
                          </a:rPr>
                          <m:t>𝑆</m:t>
                        </m:r>
                      </m:e>
                    </m:d>
                    <m:r>
                      <a:rPr sz="2000">
                        <a:latin typeface="Cambria Math" panose="02040503050406030204" pitchFamily="18" charset="0"/>
                      </a:rPr>
                      <m:t>=1</m:t>
                    </m:r>
                  </m:oMath>
                </a14:m>
                <a:endParaRPr sz="2000" dirty="0"/>
              </a:p>
              <a:p>
                <a:pPr marL="342900" lvl="0" indent="-342900">
                  <a:buAutoNum type="arabicPeriod"/>
                </a:pPr>
                <a14:m>
                  <m:oMath xmlns:m="http://schemas.openxmlformats.org/officeDocument/2006/math">
                    <m:r>
                      <a:rPr sz="2000">
                        <a:latin typeface="Cambria Math" panose="02040503050406030204" pitchFamily="18" charset="0"/>
                      </a:rPr>
                      <m:t>0≤</m:t>
                    </m:r>
                    <m:r>
                      <a:rPr sz="2000">
                        <a:latin typeface="Cambria Math" panose="02040503050406030204" pitchFamily="18" charset="0"/>
                      </a:rPr>
                      <m:t>𝑃</m:t>
                    </m:r>
                    <m:d>
                      <m:dPr>
                        <m:ctrlPr>
                          <a:rPr sz="2000" i="1">
                            <a:latin typeface="Cambria Math" panose="02040503050406030204" pitchFamily="18" charset="0"/>
                          </a:rPr>
                        </m:ctrlPr>
                      </m:dPr>
                      <m:e>
                        <m:r>
                          <a:rPr sz="2000">
                            <a:latin typeface="Cambria Math" panose="02040503050406030204" pitchFamily="18" charset="0"/>
                          </a:rPr>
                          <m:t>𝐸</m:t>
                        </m:r>
                      </m:e>
                    </m:d>
                    <m:r>
                      <a:rPr sz="2000">
                        <a:latin typeface="Cambria Math" panose="02040503050406030204" pitchFamily="18" charset="0"/>
                      </a:rPr>
                      <m:t>≤1</m:t>
                    </m:r>
                  </m:oMath>
                </a14:m>
                <a:endParaRPr sz="2000" dirty="0"/>
              </a:p>
              <a:p>
                <a:pPr marL="342900" lvl="0" indent="-342900">
                  <a:buAutoNum type="arabicPeriod"/>
                </a:pPr>
                <a:r>
                  <a:rPr sz="2000" dirty="0"/>
                  <a:t>For two events </a:t>
                </a:r>
                <a14:m>
                  <m:oMath xmlns:m="http://schemas.openxmlformats.org/officeDocument/2006/math">
                    <m:sSub>
                      <m:sSubPr>
                        <m:ctrlPr>
                          <a:rPr sz="2000">
                            <a:latin typeface="Cambria Math" panose="02040503050406030204" pitchFamily="18" charset="0"/>
                          </a:rPr>
                        </m:ctrlPr>
                      </m:sSubPr>
                      <m:e>
                        <m:r>
                          <a:rPr sz="2000">
                            <a:latin typeface="Cambria Math" panose="02040503050406030204" pitchFamily="18" charset="0"/>
                          </a:rPr>
                          <m:t>𝐸</m:t>
                        </m:r>
                      </m:e>
                      <m:sub>
                        <m:r>
                          <a:rPr sz="2000">
                            <a:latin typeface="Cambria Math" panose="02040503050406030204" pitchFamily="18" charset="0"/>
                          </a:rPr>
                          <m:t>1</m:t>
                        </m:r>
                      </m:sub>
                    </m:sSub>
                  </m:oMath>
                </a14:m>
                <a:r>
                  <a:rPr sz="2000" dirty="0"/>
                  <a:t> and </a:t>
                </a:r>
                <a14:m>
                  <m:oMath xmlns:m="http://schemas.openxmlformats.org/officeDocument/2006/math">
                    <m:sSub>
                      <m:sSubPr>
                        <m:ctrlPr>
                          <a:rPr sz="2000">
                            <a:latin typeface="Cambria Math" panose="02040503050406030204" pitchFamily="18" charset="0"/>
                          </a:rPr>
                        </m:ctrlPr>
                      </m:sSubPr>
                      <m:e>
                        <m:r>
                          <a:rPr sz="2000">
                            <a:latin typeface="Cambria Math" panose="02040503050406030204" pitchFamily="18" charset="0"/>
                          </a:rPr>
                          <m:t>𝐸</m:t>
                        </m:r>
                      </m:e>
                      <m:sub>
                        <m:r>
                          <a:rPr sz="2000">
                            <a:latin typeface="Cambria Math" panose="02040503050406030204" pitchFamily="18" charset="0"/>
                          </a:rPr>
                          <m:t>2</m:t>
                        </m:r>
                      </m:sub>
                    </m:sSub>
                  </m:oMath>
                </a14:m>
                <a:r>
                  <a:rPr sz="2000" dirty="0"/>
                  <a:t> with </a:t>
                </a:r>
                <a14:m>
                  <m:oMath xmlns:m="http://schemas.openxmlformats.org/officeDocument/2006/math">
                    <m:sSub>
                      <m:sSubPr>
                        <m:ctrlPr>
                          <a:rPr sz="2000">
                            <a:latin typeface="Cambria Math" panose="02040503050406030204" pitchFamily="18" charset="0"/>
                          </a:rPr>
                        </m:ctrlPr>
                      </m:sSubPr>
                      <m:e>
                        <m:r>
                          <a:rPr sz="2000">
                            <a:latin typeface="Cambria Math" panose="02040503050406030204" pitchFamily="18" charset="0"/>
                          </a:rPr>
                          <m:t>𝐸</m:t>
                        </m:r>
                      </m:e>
                      <m:sub>
                        <m:r>
                          <a:rPr sz="2000">
                            <a:latin typeface="Cambria Math" panose="02040503050406030204" pitchFamily="18" charset="0"/>
                          </a:rPr>
                          <m:t>1</m:t>
                        </m:r>
                      </m:sub>
                    </m:sSub>
                    <m:r>
                      <a:rPr sz="2000">
                        <a:latin typeface="Cambria Math" panose="02040503050406030204" pitchFamily="18" charset="0"/>
                      </a:rPr>
                      <m:t>∩</m:t>
                    </m:r>
                    <m:sSub>
                      <m:sSubPr>
                        <m:ctrlPr>
                          <a:rPr sz="2000" i="1">
                            <a:latin typeface="Cambria Math" panose="02040503050406030204" pitchFamily="18" charset="0"/>
                          </a:rPr>
                        </m:ctrlPr>
                      </m:sSubPr>
                      <m:e>
                        <m:r>
                          <a:rPr sz="2000">
                            <a:latin typeface="Cambria Math" panose="02040503050406030204" pitchFamily="18" charset="0"/>
                          </a:rPr>
                          <m:t>𝐸</m:t>
                        </m:r>
                      </m:e>
                      <m:sub>
                        <m:r>
                          <a:rPr sz="2000">
                            <a:latin typeface="Cambria Math" panose="02040503050406030204" pitchFamily="18" charset="0"/>
                          </a:rPr>
                          <m:t>2</m:t>
                        </m:r>
                      </m:sub>
                    </m:sSub>
                    <m:r>
                      <a:rPr sz="2000">
                        <a:latin typeface="Cambria Math" panose="02040503050406030204" pitchFamily="18" charset="0"/>
                      </a:rPr>
                      <m:t>=∅</m:t>
                    </m:r>
                  </m:oMath>
                </a14:m>
                <a:endParaRPr sz="2000" dirty="0"/>
              </a:p>
              <a:p>
                <a:pPr marL="0" lvl="0" indent="0">
                  <a:buNone/>
                </a:pPr>
                <a14:m>
                  <m:oMathPara xmlns:m="http://schemas.openxmlformats.org/officeDocument/2006/math">
                    <m:oMathParaPr>
                      <m:jc m:val="center"/>
                    </m:oMathParaPr>
                    <m:oMath xmlns:m="http://schemas.openxmlformats.org/officeDocument/2006/math">
                      <m:r>
                        <a:rPr sz="2000">
                          <a:latin typeface="Cambria Math" panose="02040503050406030204" pitchFamily="18" charset="0"/>
                        </a:rPr>
                        <m:t>𝑃</m:t>
                      </m:r>
                      <m:d>
                        <m:dPr>
                          <m:ctrlPr>
                            <a:rPr sz="2000" i="1">
                              <a:latin typeface="Cambria Math" panose="02040503050406030204" pitchFamily="18" charset="0"/>
                            </a:rPr>
                          </m:ctrlPr>
                        </m:dPr>
                        <m:e>
                          <m:sSub>
                            <m:sSubPr>
                              <m:ctrlPr>
                                <a:rPr sz="2000" i="1">
                                  <a:latin typeface="Cambria Math" panose="02040503050406030204" pitchFamily="18" charset="0"/>
                                </a:rPr>
                              </m:ctrlPr>
                            </m:sSubPr>
                            <m:e>
                              <m:r>
                                <a:rPr sz="2000">
                                  <a:latin typeface="Cambria Math" panose="02040503050406030204" pitchFamily="18" charset="0"/>
                                </a:rPr>
                                <m:t>𝐸</m:t>
                              </m:r>
                            </m:e>
                            <m:sub>
                              <m:r>
                                <a:rPr sz="2000">
                                  <a:latin typeface="Cambria Math" panose="02040503050406030204" pitchFamily="18" charset="0"/>
                                </a:rPr>
                                <m:t>1</m:t>
                              </m:r>
                            </m:sub>
                          </m:sSub>
                          <m:r>
                            <a:rPr sz="2000">
                              <a:latin typeface="Cambria Math" panose="02040503050406030204" pitchFamily="18" charset="0"/>
                            </a:rPr>
                            <m:t>∪</m:t>
                          </m:r>
                          <m:sSub>
                            <m:sSubPr>
                              <m:ctrlPr>
                                <a:rPr sz="2000" i="1">
                                  <a:latin typeface="Cambria Math" panose="02040503050406030204" pitchFamily="18" charset="0"/>
                                </a:rPr>
                              </m:ctrlPr>
                            </m:sSubPr>
                            <m:e>
                              <m:r>
                                <a:rPr sz="2000">
                                  <a:latin typeface="Cambria Math" panose="02040503050406030204" pitchFamily="18" charset="0"/>
                                </a:rPr>
                                <m:t>𝐸</m:t>
                              </m:r>
                            </m:e>
                            <m:sub>
                              <m:r>
                                <a:rPr sz="2000">
                                  <a:latin typeface="Cambria Math" panose="02040503050406030204" pitchFamily="18" charset="0"/>
                                </a:rPr>
                                <m:t>2</m:t>
                              </m:r>
                            </m:sub>
                          </m:sSub>
                        </m:e>
                      </m:d>
                      <m:r>
                        <a:rPr sz="2000">
                          <a:latin typeface="Cambria Math" panose="02040503050406030204" pitchFamily="18" charset="0"/>
                        </a:rPr>
                        <m:t>=</m:t>
                      </m:r>
                      <m:r>
                        <a:rPr sz="2000">
                          <a:latin typeface="Cambria Math" panose="02040503050406030204" pitchFamily="18" charset="0"/>
                        </a:rPr>
                        <m:t>𝑃</m:t>
                      </m:r>
                      <m:d>
                        <m:dPr>
                          <m:ctrlPr>
                            <a:rPr sz="2000" i="1">
                              <a:latin typeface="Cambria Math" panose="02040503050406030204" pitchFamily="18" charset="0"/>
                            </a:rPr>
                          </m:ctrlPr>
                        </m:dPr>
                        <m:e>
                          <m:sSub>
                            <m:sSubPr>
                              <m:ctrlPr>
                                <a:rPr sz="2000" i="1">
                                  <a:latin typeface="Cambria Math" panose="02040503050406030204" pitchFamily="18" charset="0"/>
                                </a:rPr>
                              </m:ctrlPr>
                            </m:sSubPr>
                            <m:e>
                              <m:r>
                                <a:rPr sz="2000">
                                  <a:latin typeface="Cambria Math" panose="02040503050406030204" pitchFamily="18" charset="0"/>
                                </a:rPr>
                                <m:t>𝐸</m:t>
                              </m:r>
                            </m:e>
                            <m:sub>
                              <m:r>
                                <a:rPr sz="2000">
                                  <a:latin typeface="Cambria Math" panose="02040503050406030204" pitchFamily="18" charset="0"/>
                                </a:rPr>
                                <m:t>1</m:t>
                              </m:r>
                            </m:sub>
                          </m:sSub>
                        </m:e>
                      </m:d>
                      <m:r>
                        <a:rPr sz="2000">
                          <a:latin typeface="Cambria Math" panose="02040503050406030204" pitchFamily="18" charset="0"/>
                        </a:rPr>
                        <m:t>+</m:t>
                      </m:r>
                      <m:r>
                        <a:rPr sz="2000">
                          <a:latin typeface="Cambria Math" panose="02040503050406030204" pitchFamily="18" charset="0"/>
                        </a:rPr>
                        <m:t>𝑃</m:t>
                      </m:r>
                      <m:d>
                        <m:dPr>
                          <m:ctrlPr>
                            <a:rPr sz="2000" i="1">
                              <a:latin typeface="Cambria Math" panose="02040503050406030204" pitchFamily="18" charset="0"/>
                            </a:rPr>
                          </m:ctrlPr>
                        </m:dPr>
                        <m:e>
                          <m:sSub>
                            <m:sSubPr>
                              <m:ctrlPr>
                                <a:rPr sz="2000" i="1">
                                  <a:latin typeface="Cambria Math" panose="02040503050406030204" pitchFamily="18" charset="0"/>
                                </a:rPr>
                              </m:ctrlPr>
                            </m:sSubPr>
                            <m:e>
                              <m:r>
                                <a:rPr sz="2000">
                                  <a:latin typeface="Cambria Math" panose="02040503050406030204" pitchFamily="18" charset="0"/>
                                </a:rPr>
                                <m:t>𝐸</m:t>
                              </m:r>
                            </m:e>
                            <m:sub>
                              <m:r>
                                <a:rPr sz="2000">
                                  <a:latin typeface="Cambria Math" panose="02040503050406030204" pitchFamily="18" charset="0"/>
                                </a:rPr>
                                <m:t>2</m:t>
                              </m:r>
                            </m:sub>
                          </m:sSub>
                        </m:e>
                      </m:d>
                    </m:oMath>
                  </m:oMathPara>
                </a14:m>
                <a:endParaRPr sz="2000" dirty="0"/>
              </a:p>
              <a:p>
                <a:pPr lvl="0"/>
                <a:r>
                  <a:rPr sz="2000" dirty="0"/>
                  <a:t>Consider problem 2-70</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772" t="-1119"/>
                </a:stretch>
              </a:blipFill>
            </p:spPr>
            <p:txBody>
              <a:bodyPr/>
              <a:lstStyle/>
              <a:p>
                <a:r>
                  <a:rPr lang="en-US">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Practice Problems - Single Event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A Word of Warning</a:t>
            </a:r>
          </a:p>
        </p:txBody>
      </p:sp>
      <p:sp>
        <p:nvSpPr>
          <p:cNvPr id="3" name="Content Placeholder 2"/>
          <p:cNvSpPr>
            <a:spLocks noGrp="1"/>
          </p:cNvSpPr>
          <p:nvPr>
            <p:ph idx="1"/>
          </p:nvPr>
        </p:nvSpPr>
        <p:spPr/>
        <p:txBody>
          <a:bodyPr/>
          <a:lstStyle/>
          <a:p>
            <a:pPr lvl="0"/>
            <a:r>
              <a:t>It usually looks very easy when I work a problem</a:t>
            </a:r>
          </a:p>
          <a:p>
            <a:pPr lvl="0"/>
            <a:r>
              <a:t>I have been using statistics for almost 40 years</a:t>
            </a:r>
          </a:p>
          <a:p>
            <a:pPr lvl="0"/>
            <a:r>
              <a:t>This is something you MUST practice</a:t>
            </a:r>
          </a:p>
          <a:p>
            <a:pPr lvl="0"/>
            <a:r>
              <a:t>Rework class room examples and textbook examples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Probability of Multiple Events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Autofit/>
              </a:bodyPr>
              <a:lstStyle/>
              <a:p>
                <a:pPr marL="0" lvl="0" indent="0">
                  <a:spcBef>
                    <a:spcPts val="3000"/>
                  </a:spcBef>
                  <a:buNone/>
                </a:pPr>
                <a:r>
                  <a:rPr sz="2000" b="1" dirty="0"/>
                  <a:t>Intersection:</a:t>
                </a:r>
              </a:p>
              <a:p>
                <a:pPr marL="1270000" lvl="0" indent="0">
                  <a:buNone/>
                </a:pPr>
                <a14:m>
                  <m:oMath xmlns:m="http://schemas.openxmlformats.org/officeDocument/2006/math">
                    <m:r>
                      <a:rPr sz="2000">
                        <a:latin typeface="Cambria Math" panose="02040503050406030204" pitchFamily="18" charset="0"/>
                      </a:rPr>
                      <m:t>𝑃</m:t>
                    </m:r>
                    <m:d>
                      <m:dPr>
                        <m:ctrlPr>
                          <a:rPr sz="2000" i="1">
                            <a:latin typeface="Cambria Math" panose="02040503050406030204" pitchFamily="18" charset="0"/>
                          </a:rPr>
                        </m:ctrlPr>
                      </m:dPr>
                      <m:e>
                        <m:r>
                          <a:rPr sz="2000">
                            <a:latin typeface="Cambria Math" panose="02040503050406030204" pitchFamily="18" charset="0"/>
                          </a:rPr>
                          <m:t>𝐴</m:t>
                        </m:r>
                        <m:r>
                          <a:rPr sz="2000">
                            <a:latin typeface="Cambria Math" panose="02040503050406030204" pitchFamily="18" charset="0"/>
                          </a:rPr>
                          <m:t>∩</m:t>
                        </m:r>
                        <m:r>
                          <a:rPr sz="2000">
                            <a:latin typeface="Cambria Math" panose="02040503050406030204" pitchFamily="18" charset="0"/>
                          </a:rPr>
                          <m:t>𝐵</m:t>
                        </m:r>
                      </m:e>
                    </m:d>
                  </m:oMath>
                </a14:m>
                <a:r>
                  <a:rPr sz="1800" dirty="0"/>
                  <a:t> is “the probability of </a:t>
                </a:r>
                <a14:m>
                  <m:oMath xmlns:m="http://schemas.openxmlformats.org/officeDocument/2006/math">
                    <m:r>
                      <a:rPr sz="2000">
                        <a:latin typeface="Cambria Math" panose="02040503050406030204" pitchFamily="18" charset="0"/>
                      </a:rPr>
                      <m:t>𝐴</m:t>
                    </m:r>
                  </m:oMath>
                </a14:m>
                <a:r>
                  <a:rPr sz="1800" dirty="0"/>
                  <a:t> and </a:t>
                </a:r>
                <a14:m>
                  <m:oMath xmlns:m="http://schemas.openxmlformats.org/officeDocument/2006/math">
                    <m:r>
                      <a:rPr sz="2000">
                        <a:latin typeface="Cambria Math" panose="02040503050406030204" pitchFamily="18" charset="0"/>
                      </a:rPr>
                      <m:t>𝐵</m:t>
                    </m:r>
                  </m:oMath>
                </a14:m>
                <a:r>
                  <a:rPr sz="1800" dirty="0"/>
                  <a:t> occurring</a:t>
                </a:r>
              </a:p>
              <a:p>
                <a:pPr marL="0" lvl="0" indent="0">
                  <a:spcBef>
                    <a:spcPts val="3000"/>
                  </a:spcBef>
                  <a:buNone/>
                </a:pPr>
                <a:r>
                  <a:rPr sz="2000" b="1" dirty="0"/>
                  <a:t>Union:</a:t>
                </a:r>
              </a:p>
              <a:p>
                <a:pPr marL="1270000" lvl="0" indent="0">
                  <a:buNone/>
                </a:pPr>
                <a14:m>
                  <m:oMath xmlns:m="http://schemas.openxmlformats.org/officeDocument/2006/math">
                    <m:r>
                      <a:rPr sz="2000">
                        <a:latin typeface="Cambria Math" panose="02040503050406030204" pitchFamily="18" charset="0"/>
                      </a:rPr>
                      <m:t>𝑃</m:t>
                    </m:r>
                    <m:d>
                      <m:dPr>
                        <m:ctrlPr>
                          <a:rPr sz="2000" i="1">
                            <a:latin typeface="Cambria Math" panose="02040503050406030204" pitchFamily="18" charset="0"/>
                          </a:rPr>
                        </m:ctrlPr>
                      </m:dPr>
                      <m:e>
                        <m:r>
                          <a:rPr sz="2000">
                            <a:latin typeface="Cambria Math" panose="02040503050406030204" pitchFamily="18" charset="0"/>
                          </a:rPr>
                          <m:t>𝐴</m:t>
                        </m:r>
                        <m:r>
                          <a:rPr sz="2000">
                            <a:latin typeface="Cambria Math" panose="02040503050406030204" pitchFamily="18" charset="0"/>
                          </a:rPr>
                          <m:t>∪</m:t>
                        </m:r>
                        <m:r>
                          <a:rPr sz="2000">
                            <a:latin typeface="Cambria Math" panose="02040503050406030204" pitchFamily="18" charset="0"/>
                          </a:rPr>
                          <m:t>𝐵</m:t>
                        </m:r>
                      </m:e>
                    </m:d>
                  </m:oMath>
                </a14:m>
                <a:r>
                  <a:rPr sz="1800" dirty="0"/>
                  <a:t> is “the probability of </a:t>
                </a:r>
                <a14:m>
                  <m:oMath xmlns:m="http://schemas.openxmlformats.org/officeDocument/2006/math">
                    <m:r>
                      <a:rPr sz="2000">
                        <a:latin typeface="Cambria Math" panose="02040503050406030204" pitchFamily="18" charset="0"/>
                      </a:rPr>
                      <m:t>𝐴</m:t>
                    </m:r>
                  </m:oMath>
                </a14:m>
                <a:r>
                  <a:rPr sz="1800" dirty="0"/>
                  <a:t> or </a:t>
                </a:r>
                <a14:m>
                  <m:oMath xmlns:m="http://schemas.openxmlformats.org/officeDocument/2006/math">
                    <m:r>
                      <a:rPr sz="2000">
                        <a:latin typeface="Cambria Math" panose="02040503050406030204" pitchFamily="18" charset="0"/>
                      </a:rPr>
                      <m:t>𝐵</m:t>
                    </m:r>
                  </m:oMath>
                </a14:m>
                <a:r>
                  <a:rPr sz="1800" dirty="0"/>
                  <a:t> (or both)”</a:t>
                </a:r>
              </a:p>
              <a:p>
                <a:pPr marL="0" lvl="0" indent="0">
                  <a:spcBef>
                    <a:spcPts val="3000"/>
                  </a:spcBef>
                  <a:buNone/>
                </a:pPr>
                <a:r>
                  <a:rPr sz="2000" b="1" dirty="0"/>
                  <a:t>Complement:</a:t>
                </a:r>
              </a:p>
              <a:p>
                <a:pPr marL="1270000" lvl="0" indent="0">
                  <a:buNone/>
                </a:pPr>
                <a14:m>
                  <m:oMath xmlns:m="http://schemas.openxmlformats.org/officeDocument/2006/math">
                    <m:r>
                      <a:rPr sz="2000">
                        <a:latin typeface="Cambria Math" panose="02040503050406030204" pitchFamily="18" charset="0"/>
                      </a:rPr>
                      <m:t>𝑃</m:t>
                    </m:r>
                    <m:d>
                      <m:dPr>
                        <m:ctrlPr>
                          <a:rPr sz="2000" i="1">
                            <a:latin typeface="Cambria Math" panose="02040503050406030204" pitchFamily="18" charset="0"/>
                          </a:rPr>
                        </m:ctrlPr>
                      </m:dPr>
                      <m:e>
                        <m:sSup>
                          <m:sSupPr>
                            <m:ctrlPr>
                              <a:rPr sz="2000" i="1">
                                <a:latin typeface="Cambria Math" panose="02040503050406030204" pitchFamily="18" charset="0"/>
                              </a:rPr>
                            </m:ctrlPr>
                          </m:sSupPr>
                          <m:e>
                            <m:r>
                              <a:rPr sz="2000">
                                <a:latin typeface="Cambria Math" panose="02040503050406030204" pitchFamily="18" charset="0"/>
                              </a:rPr>
                              <m:t>𝐴</m:t>
                            </m:r>
                          </m:e>
                          <m:sup>
                            <m:r>
                              <a:rPr sz="2000">
                                <a:latin typeface="Cambria Math" panose="02040503050406030204" pitchFamily="18" charset="0"/>
                              </a:rPr>
                              <m:t>′</m:t>
                            </m:r>
                          </m:sup>
                        </m:sSup>
                      </m:e>
                    </m:d>
                  </m:oMath>
                </a14:m>
                <a:r>
                  <a:rPr sz="1800" dirty="0"/>
                  <a:t> is “the probability of not </a:t>
                </a:r>
                <a14:m>
                  <m:oMath xmlns:m="http://schemas.openxmlformats.org/officeDocument/2006/math">
                    <m:r>
                      <a:rPr sz="2000">
                        <a:latin typeface="Cambria Math" panose="02040503050406030204" pitchFamily="18" charset="0"/>
                      </a:rPr>
                      <m:t>𝐴</m:t>
                    </m:r>
                  </m:oMath>
                </a14:m>
                <a:r>
                  <a:rPr sz="1800" dirty="0"/>
                  <a:t>”</a:t>
                </a:r>
              </a:p>
              <a:p>
                <a:pPr lvl="0"/>
                <a:r>
                  <a:rPr sz="2000" dirty="0"/>
                  <a:t>Venn diagrams are a very useful tool for understanding multiple events and calculating probabilities</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772" t="-1119" b="-6716"/>
                </a:stretch>
              </a:blipFill>
            </p:spPr>
            <p:txBody>
              <a:bodyPr/>
              <a:lstStyle/>
              <a:p>
                <a:r>
                  <a:rPr lang="en-US">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Addition Rules</a:t>
            </a:r>
          </a:p>
        </p:txBody>
      </p:sp>
      <p:sp>
        <p:nvSpPr>
          <p:cNvPr id="3" name="Content Placeholder 2"/>
          <p:cNvSpPr>
            <a:spLocks noGrp="1"/>
          </p:cNvSpPr>
          <p:nvPr>
            <p:ph idx="1"/>
          </p:nvPr>
        </p:nvSpPr>
        <p:spPr/>
        <p:txBody>
          <a:bodyPr/>
          <a:lstStyle/>
          <a:p>
            <a:pPr lvl="0"/>
            <a:r>
              <a:t>Used to calculate the union of two events</a:t>
            </a:r>
          </a:p>
          <a:p>
            <a:pPr marL="342900" lvl="1" indent="0">
              <a:buNone/>
            </a:pPr>
            <a14:m xmlns:a14="http://schemas.microsoft.com/office/drawing/2010/main">
              <m:oMathPara xmlns:m="http://schemas.openxmlformats.org/officeDocument/2006/math">
                <m:oMathParaPr>
                  <m:jc m:val="center"/>
                </m:oMathParaPr>
                <m:oMath xmlns:m="http://schemas.openxmlformats.org/officeDocument/2006/math">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𝐵</m:t>
                      </m:r>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e>
                  </m:d>
                </m:oMath>
              </m:oMathPara>
            </a14:m>
            <a:endParaRPr/>
          </a:p>
          <a:p>
            <a:pPr lvl="0"/>
            <a:r>
              <a:t>If two events are mutually exclusive (</a:t>
            </a:r>
            <a14:m xmlns:a14="http://schemas.microsoft.com/office/drawing/2010/main">
              <m:oMath xmlns:m="http://schemas.openxmlformats.org/officeDocument/2006/math">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r>
                  <a:rPr>
                    <a:latin typeface="Cambria Math" panose="02040503050406030204" pitchFamily="18" charset="0"/>
                  </a:rPr>
                  <m:t>=∅</m:t>
                </m:r>
              </m:oMath>
            </a14:m>
            <a:r>
              <a:t>)</a:t>
            </a:r>
          </a:p>
          <a:p>
            <a:pPr marL="0" lvl="0" indent="0">
              <a:buNone/>
            </a:pPr>
            <a14:m xmlns:a14="http://schemas.microsoft.com/office/drawing/2010/main">
              <m:oMathPara xmlns:m="http://schemas.openxmlformats.org/officeDocument/2006/math">
                <m:oMathParaPr>
                  <m:jc m:val="center"/>
                </m:oMathParaPr>
                <m:oMath xmlns:m="http://schemas.openxmlformats.org/officeDocument/2006/math">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𝐴</m:t>
                      </m:r>
                    </m:e>
                  </m:d>
                  <m:r>
                    <a:rPr>
                      <a:latin typeface="Cambria Math" panose="02040503050406030204" pitchFamily="18" charset="0"/>
                    </a:rPr>
                    <m:t>+</m:t>
                  </m:r>
                  <m:r>
                    <a:rPr>
                      <a:latin typeface="Cambria Math" panose="02040503050406030204" pitchFamily="18" charset="0"/>
                    </a:rPr>
                    <m:t>𝑃</m:t>
                  </m:r>
                  <m:d>
                    <m:dPr>
                      <m:ctrlPr>
                        <a:rPr i="1">
                          <a:latin typeface="Cambria Math" panose="02040503050406030204" pitchFamily="18" charset="0"/>
                        </a:rPr>
                      </m:ctrlPr>
                    </m:dPr>
                    <m:e>
                      <m:r>
                        <a:rPr>
                          <a:latin typeface="Cambria Math" panose="02040503050406030204" pitchFamily="18" charset="0"/>
                        </a:rPr>
                        <m:t>𝐵</m:t>
                      </m:r>
                    </m:e>
                  </m:d>
                </m:oMath>
              </m:oMathPara>
            </a14:m>
            <a:endParaRPr/>
          </a:p>
          <a:p>
            <a:pPr lvl="0"/>
            <a:r>
              <a:t>Consider problems 2-82 and 2-85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542</Words>
  <Application>Microsoft Macintosh PowerPoint</Application>
  <PresentationFormat>On-screen Show (16:9)</PresentationFormat>
  <Paragraphs>70</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Cambria Math</vt:lpstr>
      <vt:lpstr>Office Theme</vt:lpstr>
      <vt:lpstr>MANE 3332.05</vt:lpstr>
      <vt:lpstr>Lecture 4</vt:lpstr>
      <vt:lpstr>Agenda</vt:lpstr>
      <vt:lpstr>Handouts</vt:lpstr>
      <vt:lpstr>Axioms (Rules) of Probability</vt:lpstr>
      <vt:lpstr>Practice Problems - Single Event</vt:lpstr>
      <vt:lpstr>A Word of Warning</vt:lpstr>
      <vt:lpstr>Probability of Multiple Events</vt:lpstr>
      <vt:lpstr>Addition Rules</vt:lpstr>
      <vt:lpstr>Addition Rule for 3 or More Events</vt:lpstr>
      <vt:lpstr>Conditional Probability</vt:lpstr>
      <vt:lpstr>Multiplication Rules</vt:lpstr>
      <vt:lpstr>Example Problem 2-76</vt:lpstr>
      <vt:lpstr>Independent Events</vt:lpstr>
      <vt:lpstr>Reliability Analysis</vt:lpstr>
    </vt:vector>
  </TitlesOfParts>
  <LinksUpToDate>false</LinksUpToDate>
  <SharedDoc>false</SharedDoc>
  <HyperlinksChanged>false</HyperlinksChanged>
  <AppVersion>16.0000</AppVersion>
</Properties>
</file>

<file path=docProps/app0.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Douglas Timmer</cp:lastModifiedBy>
  <cp:revision>1</cp:revision>
  <dcterms:created xsi:type="dcterms:W3CDTF">2025-09-10T18:32:55Z</dcterms:created>
  <dcterms:modified xsi:type="dcterms:W3CDTF">2025-09-10T18:34:06Z</dcterms:modified>
</cp:coreProperties>
</file>