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26" autoAdjust="0"/>
  </p:normalViewPr>
  <p:slideViewPr>
    <p:cSldViewPr snapToGrid="0" snapToObjects="1">
      <p:cViewPr varScale="1">
        <p:scale>
          <a:sx n="160" d="100"/>
          <a:sy n="160" d="100"/>
        </p:scale>
        <p:origin x="776"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9/8/25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9/8/25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9/8/25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MANE 3332.05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Axioms (Rules) of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lvl="0" indent="0">
                  <a:buNone/>
                </a:pPr>
                <a:r>
                  <a:rPr sz="2000" dirty="0"/>
                  <a:t>Probability is a number that is assigned to each member of a collection of events from a random experiment that satisfies the following properties:</a:t>
                </a:r>
              </a:p>
              <a:p>
                <a:pPr marL="0" lvl="0" indent="0">
                  <a:buNone/>
                </a:pPr>
                <a:r>
                  <a:rPr sz="2000" dirty="0"/>
                  <a:t>If </a:t>
                </a:r>
                <a14:m>
                  <m:oMath xmlns:m="http://schemas.openxmlformats.org/officeDocument/2006/math">
                    <m:r>
                      <a:rPr sz="2000">
                        <a:latin typeface="Cambria Math" panose="02040503050406030204" pitchFamily="18" charset="0"/>
                      </a:rPr>
                      <m:t>𝑆</m:t>
                    </m:r>
                  </m:oMath>
                </a14:m>
                <a:r>
                  <a:rPr sz="2000" dirty="0"/>
                  <a:t> is the sample space and </a:t>
                </a:r>
                <a14:m>
                  <m:oMath xmlns:m="http://schemas.openxmlformats.org/officeDocument/2006/math">
                    <m:r>
                      <a:rPr sz="2000">
                        <a:latin typeface="Cambria Math" panose="02040503050406030204" pitchFamily="18" charset="0"/>
                      </a:rPr>
                      <m:t>𝐸</m:t>
                    </m:r>
                  </m:oMath>
                </a14:m>
                <a:r>
                  <a:rPr sz="2000" dirty="0"/>
                  <a:t> is any event in a random experiment,</a:t>
                </a:r>
              </a:p>
              <a:p>
                <a:pPr marL="342900" lvl="0" indent="-342900">
                  <a:buAutoNum type="arabicPeriod"/>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𝑆</m:t>
                        </m:r>
                      </m:e>
                    </m:d>
                    <m:r>
                      <a:rPr sz="2000">
                        <a:latin typeface="Cambria Math" panose="02040503050406030204" pitchFamily="18" charset="0"/>
                      </a:rPr>
                      <m:t>=1</m:t>
                    </m:r>
                  </m:oMath>
                </a14:m>
                <a:endParaRPr sz="2000" dirty="0"/>
              </a:p>
              <a:p>
                <a:pPr marL="342900" lvl="0" indent="-342900">
                  <a:buAutoNum type="arabicPeriod"/>
                </a:pPr>
                <a14:m>
                  <m:oMath xmlns:m="http://schemas.openxmlformats.org/officeDocument/2006/math">
                    <m:r>
                      <a:rPr sz="2000">
                        <a:latin typeface="Cambria Math" panose="02040503050406030204" pitchFamily="18" charset="0"/>
                      </a:rPr>
                      <m:t>0≤</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𝐸</m:t>
                        </m:r>
                      </m:e>
                    </m:d>
                    <m:r>
                      <a:rPr sz="2000">
                        <a:latin typeface="Cambria Math" panose="02040503050406030204" pitchFamily="18" charset="0"/>
                      </a:rPr>
                      <m:t>≤1</m:t>
                    </m:r>
                  </m:oMath>
                </a14:m>
                <a:endParaRPr sz="2000" dirty="0"/>
              </a:p>
              <a:p>
                <a:pPr marL="342900" lvl="0" indent="-342900">
                  <a:buAutoNum type="arabicPeriod"/>
                </a:pPr>
                <a:r>
                  <a:rPr sz="2000" dirty="0"/>
                  <a:t>For two events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oMath>
                </a14:m>
                <a:r>
                  <a:rPr sz="2000" dirty="0"/>
                  <a:t> and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oMath>
                </a14:m>
                <a:r>
                  <a:rPr sz="2000" dirty="0"/>
                  <a:t> with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r>
                      <a:rPr sz="2000">
                        <a:latin typeface="Cambria Math" panose="02040503050406030204" pitchFamily="18" charset="0"/>
                      </a:rPr>
                      <m:t>∩</m:t>
                    </m:r>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r>
                      <a:rPr sz="2000">
                        <a:latin typeface="Cambria Math" panose="02040503050406030204" pitchFamily="18" charset="0"/>
                      </a:rPr>
                      <m:t>=∅</m:t>
                    </m:r>
                  </m:oMath>
                </a14:m>
                <a:endParaRPr sz="2000" dirty="0"/>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r>
                            <a:rPr sz="2000">
                              <a:latin typeface="Cambria Math" panose="02040503050406030204" pitchFamily="18" charset="0"/>
                            </a:rPr>
                            <m:t>∪</m:t>
                          </m:r>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e>
                      </m:d>
                    </m:oMath>
                  </m:oMathPara>
                </a14:m>
                <a:endParaRPr sz="2000" dirty="0"/>
              </a:p>
              <a:p>
                <a:pPr lvl="0"/>
                <a:r>
                  <a:rPr sz="2000" dirty="0"/>
                  <a:t>Consider problem 2-70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119"/>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Practice Problems - Single Event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 Word of Warning</a:t>
            </a:r>
          </a:p>
        </p:txBody>
      </p:sp>
      <p:sp>
        <p:nvSpPr>
          <p:cNvPr id="3" name="Content Placeholder 2"/>
          <p:cNvSpPr>
            <a:spLocks noGrp="1"/>
          </p:cNvSpPr>
          <p:nvPr>
            <p:ph idx="1"/>
          </p:nvPr>
        </p:nvSpPr>
        <p:spPr/>
        <p:txBody>
          <a:bodyPr/>
          <a:lstStyle/>
          <a:p>
            <a:pPr lvl="0"/>
            <a:r>
              <a:t>It usually looks very easy when I work a problem</a:t>
            </a:r>
          </a:p>
          <a:p>
            <a:pPr lvl="0"/>
            <a:r>
              <a:t>I have been using statistics for almost 40 years</a:t>
            </a:r>
          </a:p>
          <a:p>
            <a:pPr lvl="0"/>
            <a:r>
              <a:t>This is something you MUST practice</a:t>
            </a:r>
          </a:p>
          <a:p>
            <a:pPr lvl="0"/>
            <a:r>
              <a:t>Rework class room examples and textbook examples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Probability of Multiple Events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lvl="0" indent="0">
                  <a:spcBef>
                    <a:spcPts val="3000"/>
                  </a:spcBef>
                  <a:buNone/>
                </a:pPr>
                <a:r>
                  <a:rPr sz="2000" b="1" dirty="0"/>
                  <a:t>Intersection:</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a:rPr sz="2000">
                            <a:latin typeface="Cambria Math" panose="02040503050406030204" pitchFamily="18" charset="0"/>
                          </a:rPr>
                          <m:t>∩</m:t>
                        </m:r>
                        <m:r>
                          <a:rPr sz="2000">
                            <a:latin typeface="Cambria Math" panose="02040503050406030204" pitchFamily="18" charset="0"/>
                          </a:rPr>
                          <m:t>𝐵</m:t>
                        </m:r>
                      </m:e>
                    </m:d>
                  </m:oMath>
                </a14:m>
                <a:r>
                  <a:rPr sz="1800" dirty="0"/>
                  <a:t> is “the probability of </a:t>
                </a:r>
                <a14:m>
                  <m:oMath xmlns:m="http://schemas.openxmlformats.org/officeDocument/2006/math">
                    <m:r>
                      <a:rPr sz="2000">
                        <a:latin typeface="Cambria Math" panose="02040503050406030204" pitchFamily="18" charset="0"/>
                      </a:rPr>
                      <m:t>𝐴</m:t>
                    </m:r>
                  </m:oMath>
                </a14:m>
                <a:r>
                  <a:rPr sz="1800" dirty="0"/>
                  <a:t> and </a:t>
                </a:r>
                <a14:m>
                  <m:oMath xmlns:m="http://schemas.openxmlformats.org/officeDocument/2006/math">
                    <m:r>
                      <a:rPr sz="2000">
                        <a:latin typeface="Cambria Math" panose="02040503050406030204" pitchFamily="18" charset="0"/>
                      </a:rPr>
                      <m:t>𝐵</m:t>
                    </m:r>
                  </m:oMath>
                </a14:m>
                <a:r>
                  <a:rPr sz="1800" dirty="0"/>
                  <a:t> occurring</a:t>
                </a:r>
              </a:p>
              <a:p>
                <a:pPr marL="0" lvl="0" indent="0">
                  <a:spcBef>
                    <a:spcPts val="3000"/>
                  </a:spcBef>
                  <a:buNone/>
                </a:pPr>
                <a:r>
                  <a:rPr sz="2000" b="1" dirty="0"/>
                  <a:t>Union:</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a:rPr sz="2000">
                            <a:latin typeface="Cambria Math" panose="02040503050406030204" pitchFamily="18" charset="0"/>
                          </a:rPr>
                          <m:t>∪</m:t>
                        </m:r>
                        <m:r>
                          <a:rPr sz="2000">
                            <a:latin typeface="Cambria Math" panose="02040503050406030204" pitchFamily="18" charset="0"/>
                          </a:rPr>
                          <m:t>𝐵</m:t>
                        </m:r>
                      </m:e>
                    </m:d>
                  </m:oMath>
                </a14:m>
                <a:r>
                  <a:rPr sz="1800" dirty="0"/>
                  <a:t> is “the probability of </a:t>
                </a:r>
                <a14:m>
                  <m:oMath xmlns:m="http://schemas.openxmlformats.org/officeDocument/2006/math">
                    <m:r>
                      <a:rPr sz="2000">
                        <a:latin typeface="Cambria Math" panose="02040503050406030204" pitchFamily="18" charset="0"/>
                      </a:rPr>
                      <m:t>𝐴</m:t>
                    </m:r>
                  </m:oMath>
                </a14:m>
                <a:r>
                  <a:rPr sz="1800" dirty="0"/>
                  <a:t> or </a:t>
                </a:r>
                <a14:m>
                  <m:oMath xmlns:m="http://schemas.openxmlformats.org/officeDocument/2006/math">
                    <m:r>
                      <a:rPr sz="2000">
                        <a:latin typeface="Cambria Math" panose="02040503050406030204" pitchFamily="18" charset="0"/>
                      </a:rPr>
                      <m:t>𝐵</m:t>
                    </m:r>
                  </m:oMath>
                </a14:m>
                <a:r>
                  <a:rPr sz="1800" dirty="0"/>
                  <a:t> (or both)”</a:t>
                </a:r>
              </a:p>
              <a:p>
                <a:pPr marL="0" lvl="0" indent="0">
                  <a:spcBef>
                    <a:spcPts val="3000"/>
                  </a:spcBef>
                  <a:buNone/>
                </a:pPr>
                <a:r>
                  <a:rPr sz="2000" b="1" dirty="0"/>
                  <a:t>Complement:</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panose="02040503050406030204" pitchFamily="18" charset="0"/>
                              </a:rPr>
                              <m:t>𝐴</m:t>
                            </m:r>
                          </m:e>
                          <m:sup>
                            <m:r>
                              <a:rPr sz="2000">
                                <a:latin typeface="Cambria Math" panose="02040503050406030204" pitchFamily="18" charset="0"/>
                              </a:rPr>
                              <m:t>′</m:t>
                            </m:r>
                          </m:sup>
                        </m:sSup>
                      </m:e>
                    </m:d>
                  </m:oMath>
                </a14:m>
                <a:r>
                  <a:rPr sz="1800" dirty="0"/>
                  <a:t> is “the probability of not </a:t>
                </a:r>
                <a14:m>
                  <m:oMath xmlns:m="http://schemas.openxmlformats.org/officeDocument/2006/math">
                    <m:r>
                      <a:rPr sz="2000">
                        <a:latin typeface="Cambria Math" panose="02040503050406030204" pitchFamily="18" charset="0"/>
                      </a:rPr>
                      <m:t>𝐴</m:t>
                    </m:r>
                  </m:oMath>
                </a14:m>
                <a:r>
                  <a:rPr sz="1800" dirty="0"/>
                  <a:t>”</a:t>
                </a:r>
              </a:p>
              <a:p>
                <a:pPr lvl="0"/>
                <a:r>
                  <a:rPr sz="2000" dirty="0"/>
                  <a:t>Venn diagrams are a very useful tool for understanding multiple events and calculating probabilities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119" b="-671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Addition Rules</a:t>
            </a:r>
          </a:p>
        </p:txBody>
      </p:sp>
      <p:sp>
        <p:nvSpPr>
          <p:cNvPr id="3" name="Content Placeholder 2"/>
          <p:cNvSpPr>
            <a:spLocks noGrp="1"/>
          </p:cNvSpPr>
          <p:nvPr>
            <p:ph idx="1"/>
          </p:nvPr>
        </p:nvSpPr>
        <p:spPr/>
        <p:txBody>
          <a:bodyPr/>
          <a:lstStyle/>
          <a:p>
            <a:pPr lvl="0"/>
            <a:r>
              <a:t>Used to calculate the union of two events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m:oMathPara>
            </a14:m>
            <a:endParaRPr/>
          </a:p>
          <a:p>
            <a:pPr lvl="0"/>
            <a:r>
              <a:t>If two events are mutually exclusive (</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m:oMathPara>
            </a14:m>
            <a:endParaRPr/>
          </a:p>
          <a:p>
            <a:pPr lvl="0"/>
            <a:r>
              <a:t>Consider problems 2-82 and 2-85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Addition Rule for 3 or More Events</a:t>
            </a:r>
          </a:p>
        </p:txBody>
      </p:sp>
      <p:sp>
        <p:nvSpPr>
          <p:cNvPr id="3" name="Content Placeholder 2"/>
          <p:cNvSpPr>
            <a:spLocks noGrp="1"/>
          </p:cNvSpPr>
          <p:nvPr>
            <p:ph idx="1"/>
          </p:nvPr>
        </p:nvSpPr>
        <p:spPr/>
        <p:txBody>
          <a:bodyPr/>
          <a:lstStyle/>
          <a:p>
            <a:pPr lvl="0"/>
            <a:r>
              <a:t>For three events</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𝐶</m:t>
                            </m:r>
                          </m:e>
                        </m:d>
                      </m:e>
                    </m:mr>
                    <m:mr>
                      <m:e/>
                      <m:e/>
                      <m:e>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𝐶</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mr>
                    <m:mr>
                      <m:e/>
                      <m:e/>
                      <m:e>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mr>
                    <m:mr>
                      <m:e/>
                      <m:e/>
                      <m:e/>
                    </m:mr>
                  </m:m>
                </m:oMath>
              </m:oMathPara>
            </a14:m>
            <a:endParaRPr/>
          </a:p>
          <a:p>
            <a:pPr lvl="0"/>
            <a:r>
              <a:t>For a set of events to mutually exclusive all pairs of variables must satisfy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oMath>
            </a14:m>
            <a:endParaRPr/>
          </a:p>
          <a:p>
            <a:pPr lvl="0"/>
            <a:r>
              <a:t>For a collection of mutually exclusive events,</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𝑘</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𝑘</m:t>
                          </m:r>
                        </m:sub>
                      </m:sSub>
                    </m:e>
                  </m:d>
                </m:oMath>
              </m:oMathPara>
            </a14: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Conditional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sz="2000" dirty="0"/>
                  <a:t>Hayter (2002) states that “For experiments with two or more events of interest, attention is often directed not only at the probabilities of individual events but also at the probability of an event occurring </a:t>
                </a:r>
                <a:r>
                  <a:rPr sz="2000" b="1" dirty="0"/>
                  <a:t>conditional</a:t>
                </a:r>
                <a:r>
                  <a:rPr sz="2000" dirty="0"/>
                  <a:t> on the knowledge that another event has occurred.”</a:t>
                </a:r>
              </a:p>
              <a:p>
                <a:pPr lvl="0"/>
                <a:r>
                  <a:rPr sz="2000" dirty="0"/>
                  <a:t>The </a:t>
                </a:r>
                <a:r>
                  <a:rPr sz="2000" b="1" dirty="0"/>
                  <a:t>conditional probability</a:t>
                </a:r>
                <a:r>
                  <a:rPr sz="2000" dirty="0"/>
                  <a:t> of an event </a:t>
                </a:r>
                <a14:m>
                  <m:oMath xmlns:m="http://schemas.openxmlformats.org/officeDocument/2006/math">
                    <m:r>
                      <a:rPr sz="2000">
                        <a:latin typeface="Cambria Math" panose="02040503050406030204" pitchFamily="18" charset="0"/>
                      </a:rPr>
                      <m:t>𝐵</m:t>
                    </m:r>
                  </m:oMath>
                </a14:m>
                <a:r>
                  <a:rPr sz="2000" dirty="0"/>
                  <a:t> given an event </a:t>
                </a:r>
                <a14:m>
                  <m:oMath xmlns:m="http://schemas.openxmlformats.org/officeDocument/2006/math">
                    <m:r>
                      <a:rPr sz="2000">
                        <a:latin typeface="Cambria Math" panose="02040503050406030204" pitchFamily="18" charset="0"/>
                      </a:rPr>
                      <m:t>𝐴</m:t>
                    </m:r>
                  </m:oMath>
                </a14:m>
                <a:r>
                  <a:rPr sz="2000" dirty="0"/>
                  <a:t>, denoted </a:t>
                </a: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a:rPr sz="2000">
                            <a:latin typeface="Cambria Math" panose="02040503050406030204" pitchFamily="18" charset="0"/>
                          </a:rPr>
                          <m:t>|</m:t>
                        </m:r>
                        <m:r>
                          <a:rPr sz="2000">
                            <a:latin typeface="Cambria Math" panose="02040503050406030204" pitchFamily="18" charset="0"/>
                          </a:rPr>
                          <m:t>𝐴</m:t>
                        </m:r>
                      </m:e>
                    </m:d>
                  </m:oMath>
                </a14:m>
                <a:r>
                  <a:rPr sz="2000" dirty="0"/>
                  <a:t> is</a:t>
                </a:r>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a:rPr sz="2000">
                              <a:latin typeface="Cambria Math" panose="02040503050406030204" pitchFamily="18" charset="0"/>
                            </a:rPr>
                            <m:t>|</m:t>
                          </m:r>
                          <m:r>
                            <a:rPr sz="2000">
                              <a:latin typeface="Cambria Math" panose="02040503050406030204" pitchFamily="18" charset="0"/>
                            </a:rPr>
                            <m:t>𝐴</m:t>
                          </m:r>
                        </m:e>
                      </m:d>
                      <m:r>
                        <a:rPr sz="2000">
                          <a:latin typeface="Cambria Math" panose="02040503050406030204" pitchFamily="18" charset="0"/>
                        </a:rPr>
                        <m:t>=</m:t>
                      </m:r>
                      <m:f>
                        <m:fPr>
                          <m:ctrlPr>
                            <a:rPr sz="2000" i="1">
                              <a:latin typeface="Cambria Math" panose="02040503050406030204" pitchFamily="18" charset="0"/>
                            </a:rPr>
                          </m:ctrlPr>
                        </m:fPr>
                        <m:num>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a:rPr sz="2000">
                                  <a:latin typeface="Cambria Math" panose="02040503050406030204" pitchFamily="18" charset="0"/>
                                </a:rPr>
                                <m:t>∩</m:t>
                              </m:r>
                              <m:r>
                                <a:rPr sz="2000">
                                  <a:latin typeface="Cambria Math" panose="02040503050406030204" pitchFamily="18" charset="0"/>
                                </a:rPr>
                                <m:t>𝐵</m:t>
                              </m:r>
                            </m:e>
                          </m:d>
                        </m:num>
                        <m:den>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e>
                          </m:d>
                        </m:den>
                      </m:f>
                    </m:oMath>
                  </m:oMathPara>
                </a14:m>
                <a:endParaRPr sz="2000" dirty="0"/>
              </a:p>
              <a:p>
                <a:pPr marL="0" lvl="0" indent="0">
                  <a:buNone/>
                </a:pPr>
                <a:r>
                  <a:rPr sz="2000" dirty="0"/>
                  <a:t>for </a:t>
                </a: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e>
                    </m:d>
                    <m:r>
                      <a:rPr sz="2000">
                        <a:latin typeface="Cambria Math" panose="02040503050406030204" pitchFamily="18" charset="0"/>
                      </a:rPr>
                      <m:t>&gt;0</m:t>
                    </m:r>
                  </m:oMath>
                </a14:m>
                <a:endParaRPr sz="2000" dirty="0"/>
              </a:p>
              <a:p>
                <a:pPr lvl="0"/>
                <a:r>
                  <a:rPr sz="2000" dirty="0"/>
                  <a:t>Consider problems 2-99</a:t>
                </a:r>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119" b="-186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Multiplication Rules</a:t>
            </a:r>
          </a:p>
        </p:txBody>
      </p:sp>
      <p:sp>
        <p:nvSpPr>
          <p:cNvPr id="3" name="Content Placeholder 2"/>
          <p:cNvSpPr>
            <a:spLocks noGrp="1"/>
          </p:cNvSpPr>
          <p:nvPr>
            <p:ph idx="1"/>
          </p:nvPr>
        </p:nvSpPr>
        <p:spPr/>
        <p:txBody>
          <a:bodyPr/>
          <a:lstStyle/>
          <a:p>
            <a:pPr lvl="0"/>
            <a:r>
              <a:t>This rule provides another method for calculating </a:t>
            </a: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a14:m>
            <a:endParaRPr/>
          </a:p>
          <a:p>
            <a:pPr lvl="0"/>
            <a14:m xmlns:a14="http://schemas.microsoft.com/office/drawing/2010/main">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e>
                  </m:mr>
                </m:m>
              </m:oMath>
            </a14:m>
            <a:endParaRPr/>
          </a:p>
          <a:p>
            <a:pPr lvl="0"/>
            <a:r>
              <a:t>This leads to the total probability rule</a:t>
            </a:r>
          </a:p>
          <a:p>
            <a:pPr lvl="0"/>
            <a14:m xmlns:a14="http://schemas.microsoft.com/office/drawing/2010/main">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e>
                  </m:mr>
                  <m:mr>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r>
                        <a:rPr>
                          <a:latin typeface="Cambria Math" panose="02040503050406030204" pitchFamily="18" charset="0"/>
                        </a:rPr>
                        <m:t>𝑃</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e>
                  </m:mr>
                  <m:mr>
                    <m:e/>
                    <m:e/>
                    <m:e/>
                  </m:mr>
                </m:m>
              </m:oMath>
            </a14:m>
            <a:endParaRPr/>
          </a:p>
          <a:p>
            <a:pPr lvl="0"/>
            <a:r>
              <a:t>Consider problems from 3rd edition (next slide) and 2-129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Example Problem 2-76</a:t>
            </a:r>
          </a:p>
        </p:txBody>
      </p:sp>
      <p:pic>
        <p:nvPicPr>
          <p:cNvPr id="3" name="Picture 1" descr="images/p2_76.png"/>
          <p:cNvPicPr>
            <a:picLocks noGrp="1" noChangeAspect="1"/>
          </p:cNvPicPr>
          <p:nvPr/>
        </p:nvPicPr>
        <p:blipFill>
          <a:blip r:embed="rId2"/>
          <a:stretch>
            <a:fillRect/>
          </a:stretch>
        </p:blipFill>
        <p:spPr bwMode="auto">
          <a:xfrm>
            <a:off x="457200" y="1346200"/>
            <a:ext cx="8229600" cy="25908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problem 2-76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Independent Events</a:t>
            </a:r>
          </a:p>
        </p:txBody>
      </p:sp>
      <p:sp>
        <p:nvSpPr>
          <p:cNvPr id="3" name="Content Placeholder 2"/>
          <p:cNvSpPr>
            <a:spLocks noGrp="1"/>
          </p:cNvSpPr>
          <p:nvPr>
            <p:ph idx="1"/>
          </p:nvPr>
        </p:nvSpPr>
        <p:spPr/>
        <p:txBody>
          <a:bodyPr/>
          <a:lstStyle/>
          <a:p>
            <a:pPr lvl="0"/>
            <a:r>
              <a:t>Two events are independent if any one of the following is true:</a:t>
            </a: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oMath>
            </a14:m>
            <a:endParaRP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a14:m>
            <a:endParaRP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a14:m>
            <a:endParaRPr/>
          </a:p>
          <a:p>
            <a:pPr lvl="0"/>
            <a:r>
              <a:t>Consider problem 2-146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Lecture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Reliability Analysis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lvl="0"/>
                <a:r>
                  <a:rPr sz="2000" dirty="0"/>
                  <a:t>Reliability is the application of statistics and probability to determine the probability that a system will be working properly</a:t>
                </a:r>
              </a:p>
              <a:p>
                <a:pPr lvl="0"/>
                <a:r>
                  <a:rPr sz="2000" dirty="0"/>
                  <a:t>Components can be arranged in series. All components must work for the system to work.</a:t>
                </a:r>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m:rPr>
                              <m:nor/>
                            </m:rPr>
                            <a:rPr sz="2000"/>
                            <m:t>system</m:t>
                          </m:r>
                          <m:r>
                            <m:rPr>
                              <m:nor/>
                            </m:rPr>
                            <a:rPr sz="2000"/>
                            <m:t> </m:t>
                          </m:r>
                          <m:r>
                            <m:rPr>
                              <m:nor/>
                            </m:rPr>
                            <a:rPr sz="2000"/>
                            <m:t>works</m:t>
                          </m:r>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m:rPr>
                              <m:nor/>
                            </m:rPr>
                            <a:rPr sz="2000"/>
                            <m:t> </m:t>
                          </m:r>
                          <m:r>
                            <m:rPr>
                              <m:nor/>
                            </m:rPr>
                            <a:rPr sz="2000"/>
                            <m:t>works</m:t>
                          </m:r>
                        </m:e>
                      </m:d>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m:rPr>
                              <m:nor/>
                            </m:rPr>
                            <a:rPr sz="2000"/>
                            <m:t> </m:t>
                          </m:r>
                          <m:r>
                            <m:rPr>
                              <m:nor/>
                            </m:rPr>
                            <a:rPr sz="2000"/>
                            <m:t>works</m:t>
                          </m:r>
                        </m:e>
                      </m:d>
                    </m:oMath>
                  </m:oMathPara>
                </a14:m>
                <a:endParaRPr sz="2000" dirty="0"/>
              </a:p>
              <a:p>
                <a:pPr lvl="0"/>
                <a:r>
                  <a:rPr sz="2000" dirty="0"/>
                  <a:t>Components can be arranged in parallel. As long as one component works, the system works.</a:t>
                </a:r>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m:rPr>
                              <m:nor/>
                            </m:rPr>
                            <a:rPr sz="2000"/>
                            <m:t>system</m:t>
                          </m:r>
                          <m:r>
                            <m:rPr>
                              <m:nor/>
                            </m:rPr>
                            <a:rPr sz="2000"/>
                            <m:t> </m:t>
                          </m:r>
                          <m:r>
                            <m:rPr>
                              <m:nor/>
                            </m:rPr>
                            <a:rPr sz="2000"/>
                            <m:t>works</m:t>
                          </m:r>
                        </m:e>
                      </m:d>
                      <m:r>
                        <a:rPr sz="2000">
                          <a:latin typeface="Cambria Math" panose="02040503050406030204" pitchFamily="18" charset="0"/>
                        </a:rPr>
                        <m:t>=1−</m:t>
                      </m:r>
                      <m:d>
                        <m:dPr>
                          <m:ctrlPr>
                            <a:rPr sz="2000" i="1">
                              <a:latin typeface="Cambria Math" panose="02040503050406030204" pitchFamily="18" charset="0"/>
                            </a:rPr>
                          </m:ctrlPr>
                        </m:dPr>
                        <m:e>
                          <m:r>
                            <a:rPr sz="2000">
                              <a:latin typeface="Cambria Math" panose="02040503050406030204" pitchFamily="18" charset="0"/>
                            </a:rPr>
                            <m:t>1−</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m:rPr>
                                  <m:nor/>
                                </m:rPr>
                                <a:rPr sz="2000"/>
                                <m:t> </m:t>
                              </m:r>
                              <m:r>
                                <m:rPr>
                                  <m:nor/>
                                </m:rPr>
                                <a:rPr sz="2000"/>
                                <m:t>works</m:t>
                              </m:r>
                            </m:e>
                          </m:d>
                        </m:e>
                      </m:d>
                      <m:r>
                        <a:rPr sz="2000">
                          <a:latin typeface="Cambria Math" panose="02040503050406030204" pitchFamily="18" charset="0"/>
                        </a:rPr>
                        <m:t>×1−</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m:rPr>
                              <m:nor/>
                            </m:rPr>
                            <a:rPr sz="2000"/>
                            <m:t> </m:t>
                          </m:r>
                          <m:r>
                            <m:rPr>
                              <m:nor/>
                            </m:rPr>
                            <a:rPr sz="2000"/>
                            <m:t>works</m:t>
                          </m:r>
                        </m:e>
                      </m:d>
                      <m:r>
                        <a:rPr sz="2000">
                          <a:latin typeface="Cambria Math" panose="02040503050406030204" pitchFamily="18" charset="0"/>
                        </a:rPr>
                        <m:t>)</m:t>
                      </m:r>
                    </m:oMath>
                  </m:oMathPara>
                </a14:m>
                <a:endParaRPr sz="2000" dirty="0"/>
              </a:p>
              <a:p>
                <a:pPr lvl="0"/>
                <a:r>
                  <a:rPr sz="2000" dirty="0"/>
                  <a:t>Consider problem 2-157</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7" t="-1119" r="-138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Agenda</a:t>
            </a:r>
          </a:p>
        </p:txBody>
      </p:sp>
      <p:sp>
        <p:nvSpPr>
          <p:cNvPr id="3" name="Content Placeholder 2"/>
          <p:cNvSpPr>
            <a:spLocks noGrp="1"/>
          </p:cNvSpPr>
          <p:nvPr>
            <p:ph idx="1"/>
          </p:nvPr>
        </p:nvSpPr>
        <p:spPr/>
        <p:txBody>
          <a:bodyPr/>
          <a:lstStyle/>
          <a:p>
            <a:pPr lvl="0"/>
            <a:r>
              <a:t>Continue Chapter 2 Lecture</a:t>
            </a:r>
          </a:p>
          <a:p>
            <a:pPr lvl="0"/>
            <a:r>
              <a:t>Search function in course website</a:t>
            </a:r>
          </a:p>
          <a:p>
            <a:pPr lvl="0"/>
            <a:r>
              <a:t>Single Event Practice Problems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Handouts</a:t>
            </a:r>
          </a:p>
        </p:txBody>
      </p:sp>
      <p:sp>
        <p:nvSpPr>
          <p:cNvPr id="3" name="Content Placeholder 2"/>
          <p:cNvSpPr>
            <a:spLocks noGrp="1"/>
          </p:cNvSpPr>
          <p:nvPr>
            <p:ph idx="1"/>
          </p:nvPr>
        </p:nvSpPr>
        <p:spPr/>
        <p:txBody>
          <a:bodyPr/>
          <a:lstStyle/>
          <a:p>
            <a:pPr lvl="0"/>
            <a:r>
              <a:t>Lecture 3 Slides - Powerpoint</a:t>
            </a:r>
          </a:p>
          <a:p>
            <a:pPr lvl="0"/>
            <a:r>
              <a:t>Lecture 3 Slides - Marked (pdf)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Examples of Random Experiments, Sample Space, Events</a:t>
            </a:r>
          </a:p>
        </p:txBody>
      </p:sp>
      <p:sp>
        <p:nvSpPr>
          <p:cNvPr id="3" name="Content Placeholder 2"/>
          <p:cNvSpPr>
            <a:spLocks noGrp="1"/>
          </p:cNvSpPr>
          <p:nvPr>
            <p:ph idx="1"/>
          </p:nvPr>
        </p:nvSpPr>
        <p:spPr/>
        <p:txBody>
          <a:bodyPr/>
          <a:lstStyle/>
          <a:p>
            <a:pPr lvl="0"/>
            <a:r>
              <a:t>Consider the bead bowl</a:t>
            </a:r>
          </a:p>
          <a:p>
            <a:pPr lvl="0"/>
            <a:r>
              <a:t>Consider the Texas Lottery’s Pick Three game (I am not encouraging gambling)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ick3_1.png"/>
          <p:cNvPicPr>
            <a:picLocks noGrp="1" noChangeAspect="1"/>
          </p:cNvPicPr>
          <p:nvPr/>
        </p:nvPicPr>
        <p:blipFill>
          <a:blip r:embed="rId2"/>
          <a:stretch>
            <a:fillRect/>
          </a:stretch>
        </p:blipFill>
        <p:spPr bwMode="auto">
          <a:xfrm>
            <a:off x="3454400" y="1193800"/>
            <a:ext cx="2247900"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Pick 3 Front Page</a:t>
            </a:r>
          </a:p>
        </p:txBody>
      </p:sp>
      <p:sp>
        <p:nvSpPr>
          <p:cNvPr id="3" name="Content Placeholder 2"/>
          <p:cNvSpPr>
            <a:spLocks noGrp="1"/>
          </p:cNvSpPr>
          <p:nvPr>
            <p:ph idx="1"/>
          </p:nvPr>
        </p:nvSpPr>
        <p:spPr/>
        <p:txBody>
          <a:bodyPr/>
          <a:lstStyle/>
          <a:p>
            <a:pPr marL="0" lvl="0" indent="0">
              <a:buNone/>
            </a:pPr>
            <a:r>
              <a:t>–</a:t>
            </a:r>
          </a:p>
        </p:txBody>
      </p:sp>
      <p:pic>
        <p:nvPicPr>
          <p:cNvPr id="5" name="Picture 1" descr="images/pick3_2.png"/>
          <p:cNvPicPr>
            <a:picLocks noGrp="1" noChangeAspect="1"/>
          </p:cNvPicPr>
          <p:nvPr/>
        </p:nvPicPr>
        <p:blipFill>
          <a:blip r:embed="rId3"/>
          <a:stretch>
            <a:fillRect/>
          </a:stretch>
        </p:blipFill>
        <p:spPr bwMode="auto">
          <a:xfrm>
            <a:off x="3441700" y="1193800"/>
            <a:ext cx="2247900" cy="2882900"/>
          </a:xfrm>
          <a:prstGeom prst="rect">
            <a:avLst/>
          </a:prstGeom>
          <a:noFill/>
          <a:ln w="9525">
            <a:noFill/>
            <a:headEnd/>
            <a:tailEnd/>
          </a:ln>
        </p:spPr>
      </p:pic>
      <p:sp>
        <p:nvSpPr>
          <p:cNvPr id="6" name="TextBox 3"/>
          <p:cNvSpPr txBox="1"/>
          <p:nvPr/>
        </p:nvSpPr>
        <p:spPr>
          <a:xfrm>
            <a:off x="457200" y="4076700"/>
            <a:ext cx="8229600" cy="508000"/>
          </a:xfrm>
          <a:prstGeom prst="rect">
            <a:avLst/>
          </a:prstGeom>
          <a:noFill/>
        </p:spPr>
        <p:txBody>
          <a:bodyPr/>
          <a:lstStyle/>
          <a:p>
            <a:pPr marL="0" lvl="0" indent="0" algn="ctr">
              <a:buNone/>
            </a:pPr>
            <a:r>
              <a:t>Pick 3 Back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Tree Diagrams</a:t>
            </a:r>
          </a:p>
        </p:txBody>
      </p:sp>
      <p:sp>
        <p:nvSpPr>
          <p:cNvPr id="3" name="Content Placeholder 2"/>
          <p:cNvSpPr>
            <a:spLocks noGrp="1"/>
          </p:cNvSpPr>
          <p:nvPr>
            <p:ph idx="1"/>
          </p:nvPr>
        </p:nvSpPr>
        <p:spPr/>
        <p:txBody>
          <a:bodyPr/>
          <a:lstStyle/>
          <a:p>
            <a:pPr lvl="0"/>
            <a:r>
              <a:t>Tree diagrams are a useful tool for understanding sample spaces and events. Apply to Pick Three game.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Probability</a:t>
            </a:r>
          </a:p>
        </p:txBody>
      </p:sp>
      <p:sp>
        <p:nvSpPr>
          <p:cNvPr id="3" name="Content Placeholder 2"/>
          <p:cNvSpPr>
            <a:spLocks noGrp="1"/>
          </p:cNvSpPr>
          <p:nvPr>
            <p:ph idx="1"/>
          </p:nvPr>
        </p:nvSpPr>
        <p:spPr/>
        <p:txBody>
          <a:bodyPr/>
          <a:lstStyle/>
          <a:p>
            <a:pPr lvl="0"/>
            <a:r>
              <a:t>The probability of an event is the likelihood that it occurs</a:t>
            </a:r>
          </a:p>
          <a:p>
            <a:pPr lvl="0"/>
            <a:r>
              <a:t>Probability is expressed as a number between 0 and 1</a:t>
            </a:r>
          </a:p>
          <a:p>
            <a:pPr lvl="0"/>
            <a:r>
              <a:t>Probability of an event can be found by dividing the number of outcomes of the desired events divided by the total number of outcomes in the sample space (if all events are equally likely)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Counting Techniques</a:t>
            </a:r>
          </a:p>
        </p:txBody>
      </p:sp>
      <p:sp>
        <p:nvSpPr>
          <p:cNvPr id="3" name="Content Placeholder 2"/>
          <p:cNvSpPr>
            <a:spLocks noGrp="1"/>
          </p:cNvSpPr>
          <p:nvPr>
            <p:ph idx="1"/>
          </p:nvPr>
        </p:nvSpPr>
        <p:spPr/>
        <p:txBody>
          <a:bodyPr/>
          <a:lstStyle/>
          <a:p>
            <a:pPr lvl="0"/>
            <a:r>
              <a:t>Consider ordered versus unordered subsets</a:t>
            </a:r>
          </a:p>
          <a:p>
            <a:pPr lvl="0"/>
            <a:r>
              <a:t>Ordered subsets (Permutations)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𝑃</m:t>
                      </m:r>
                    </m:e>
                    <m:sub>
                      <m:r>
                        <a:rPr>
                          <a:latin typeface="Cambria Math" panose="02040503050406030204" pitchFamily="18" charset="0"/>
                        </a:rPr>
                        <m:t>𝑟</m:t>
                      </m:r>
                    </m:sub>
                    <m:sup>
                      <m:r>
                        <a:rPr>
                          <a:latin typeface="Cambria Math" panose="02040503050406030204" pitchFamily="18" charset="0"/>
                        </a:rPr>
                        <m:t>𝑛</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den>
                  </m:f>
                </m:oMath>
              </m:oMathPara>
            </a14:m>
            <a:endParaRPr/>
          </a:p>
          <a:p>
            <a:pPr lvl="0"/>
            <a:r>
              <a:t>Unordered subsets (Combinations)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𝐶</m:t>
                      </m:r>
                    </m:e>
                    <m:sub>
                      <m:r>
                        <a:rPr>
                          <a:latin typeface="Cambria Math" panose="02040503050406030204" pitchFamily="18" charset="0"/>
                        </a:rPr>
                        <m:t>𝑟</m:t>
                      </m:r>
                    </m:sub>
                    <m:sup>
                      <m:r>
                        <a:rPr>
                          <a:latin typeface="Cambria Math" panose="02040503050406030204" pitchFamily="18" charset="0"/>
                        </a:rPr>
                        <m:t>𝑛</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𝑟</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den>
                  </m:f>
                </m:oMath>
              </m:oMathPara>
            </a14:m>
            <a:endParaRPr/>
          </a:p>
          <a:p>
            <a:pPr lvl="0"/>
            <a:r>
              <a:t>Good idea to do a calculator check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Macintosh PowerPoint</Application>
  <PresentationFormat>On-screen Show (16:9)</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Office Theme</vt:lpstr>
      <vt:lpstr>MANE 3332.05</vt:lpstr>
      <vt:lpstr>Lecture 3</vt:lpstr>
      <vt:lpstr>Agenda</vt:lpstr>
      <vt:lpstr>Handouts</vt:lpstr>
      <vt:lpstr>Examples of Random Experiments, Sample Space, Events</vt:lpstr>
      <vt:lpstr>PowerPoint Presentation</vt:lpstr>
      <vt:lpstr>Tree Diagrams</vt:lpstr>
      <vt:lpstr>Probability</vt:lpstr>
      <vt:lpstr>Counting Techniques</vt:lpstr>
      <vt:lpstr>Axioms (Rules) of Probability</vt:lpstr>
      <vt:lpstr>Practice Problems - Single Event</vt:lpstr>
      <vt:lpstr>A Word of Warning</vt:lpstr>
      <vt:lpstr>Probability of Multiple Events</vt:lpstr>
      <vt:lpstr>Addition Rules</vt:lpstr>
      <vt:lpstr>Addition Rule for 3 or More Events</vt:lpstr>
      <vt:lpstr>Conditional Probability</vt:lpstr>
      <vt:lpstr>Multiplication Rules</vt:lpstr>
      <vt:lpstr>Example Problem 2-76</vt:lpstr>
      <vt:lpstr>Independent Events</vt:lpstr>
      <vt:lpstr>Reliability Analysis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Douglas Timmer</cp:lastModifiedBy>
  <cp:revision>1</cp:revision>
  <dcterms:created xsi:type="dcterms:W3CDTF">2025-09-08T19:28:40Z</dcterms:created>
  <dcterms:modified xsi:type="dcterms:W3CDTF">2025-09-08T19:29:38Z</dcterms:modified>
</cp:coreProperties>
</file>