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85" autoAdjust="0"/>
  </p:normalViewPr>
  <p:slideViewPr>
    <p:cSldViewPr snapToGrid="0" snapToObjects="1">
      <p:cViewPr varScale="1">
        <p:scale>
          <a:sx n="119" d="100"/>
          <a:sy n="119" d="100"/>
        </p:scale>
        <p:origin x="69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 normal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  <m:r>
                  <a:rPr>
                    <a:latin typeface="Cambria Math" panose="02040503050406030204" pitchFamily="18" charset="0"/>
                  </a:rPr>
                  <m:t>=0</m:t>
                </m:r>
              </m:oMath>
            </a14:m>
            <a:r>
              <a:rPr dirty="0"/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r>
              <a:rPr dirty="0"/>
              <a:t> is called a </a:t>
            </a:r>
            <a:r>
              <a:rPr b="1" dirty="0"/>
              <a:t>standard normal</a:t>
            </a:r>
            <a:r>
              <a:rPr dirty="0"/>
              <a:t> random variable</a:t>
            </a:r>
          </a:p>
          <a:p>
            <a:pPr lvl="0"/>
            <a:r>
              <a:rPr dirty="0"/>
              <a:t>A standard normal random variable is denoted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endParaRPr dirty="0"/>
          </a:p>
          <a:p>
            <a:pPr lvl="0"/>
            <a:r>
              <a:rPr dirty="0"/>
              <a:t>The cumulative distribution function for a standard normal is defined to be the function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 dirty="0"/>
          </a:p>
          <a:p>
            <a:pPr lvl="0"/>
            <a:r>
              <a:rPr dirty="0"/>
              <a:t>These probabilities are contained in Appendix Table III on pages A-8 and A-9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5200" y="1193800"/>
            <a:ext cx="2133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900" y="1193800"/>
            <a:ext cx="2120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Problem</a:t>
            </a:r>
          </a:p>
        </p:txBody>
      </p:sp>
      <p:pic>
        <p:nvPicPr>
          <p:cNvPr id="2" name="Picture 1" descr="images/std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7500" y="1193800"/>
            <a:ext cx="59563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Practice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3BD2-BF7C-A130-78A1-5F0AF7FE7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0D943-D1DE-D792-7663-D8FE27502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Binomial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binomial random variable,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num>
                    <m:den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 Consequently, probabilities computed from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𝑍</m:t>
                </m:r>
              </m:oMath>
            </a14:m>
            <a:r>
              <a:t> can be used to approximate probabilities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Usually holds when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  <m:r>
                    <a:rPr>
                      <a:latin typeface="Cambria Math" panose="02040503050406030204" pitchFamily="18" charset="0"/>
                    </a:rPr>
                    <m:t>&gt;5  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&gt;5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193800"/>
            <a:ext cx="6870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940C-2F1B-6DAE-29C6-267BB343B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12175-CB17-78D8-EA27-4423758BB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38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Exponential Distribution</a:t>
            </a:r>
          </a:p>
          <a:p>
            <a:pPr lvl="0"/>
            <a:r>
              <a:t>The PDF for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0≤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Note that other authors define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den>
                </m:f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/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sup>
                </m:sSup>
              </m:oMath>
            </a14:m>
            <a:r>
              <a:t>. Either definition is acceptable. However one must be aware of which definition is being used.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The Exponential CDF</a:t>
            </a:r>
          </a:p>
          <a:p>
            <a:pPr marL="0" lvl="0" indent="0">
              <a:buNone/>
            </a:pPr>
            <a:r>
              <a:t>The CDF for the exponential distribution is easy to derive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25600"/>
            <a:ext cx="82296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9400" y="1193800"/>
            <a:ext cx="604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Continue Chapter 4 lectures</a:t>
            </a:r>
          </a:p>
          <a:p>
            <a:pPr lvl="0"/>
            <a:r>
              <a:t>Poisson Practice Problems (assigned 9/30/2025, due 10/2/2025)</a:t>
            </a:r>
          </a:p>
          <a:p>
            <a:pPr lvl="0"/>
            <a:r>
              <a:t>Poisson Quiz (assigned 10/2/2025, due 10/7/2025)</a:t>
            </a:r>
          </a:p>
          <a:p>
            <a:pPr lvl="0"/>
            <a:r>
              <a:t>Standard Normal Practice Problems (assigned 10/2/2025, due 10/7/2025)</a:t>
            </a:r>
          </a:p>
          <a:p>
            <a:pPr lvl="0"/>
            <a: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𝑊</m:t>
                </m:r>
              </m:oMath>
            </a14:m>
            <a:r>
              <a:t> have a normal distribution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𝜔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; then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exp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e>
                </m:d>
              </m:oMath>
            </a14:m>
            <a:r>
              <a:t> is a </a:t>
            </a:r>
            <a:r>
              <a:rPr b="1"/>
              <a:t>lognormal random variable</a:t>
            </a:r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𝜔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den>
                  </m:f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  0&lt;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sup>
                  </m:sSup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87500"/>
            <a:ext cx="82296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den>
                  </m:f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gamma random variable</a:t>
            </a:r>
            <a:r>
              <a:t>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.</a:t>
            </a:r>
          </a:p>
          <a:p>
            <a:pPr lvl="0"/>
            <a:r>
              <a:t>The gamma function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∞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e>
                  </m:nary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𝑑𝑥</m:t>
                  </m:r>
                  <m:r>
                    <a:rPr>
                      <a:latin typeface="Cambria Math" panose="02040503050406030204" pitchFamily="18" charset="0"/>
                    </a:rPr>
                    <m:t>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with special properties: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</m:oMath>
            </a14:m>
            <a:r>
              <a:t> is finite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</m:oMath>
            </a14:m>
            <a:endParaRPr/>
          </a:p>
          <a:p>
            <a:pPr lvl="0"/>
            <a:r>
              <a:t>For any positive integer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t>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!</m:t>
                </m:r>
              </m:oMath>
            </a14:m>
            <a:endParaRPr/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sup>
                </m:sSup>
              </m:oMath>
            </a14:m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90900" y="1193800"/>
            <a:ext cx="2362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den>
                  </m:f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Weibull random variable</a:t>
            </a:r>
            <a:r>
              <a:t> with scale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𝛿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shape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endParaRPr/>
          </a:p>
          <a:p>
            <a:pPr lvl="0"/>
            <a:r>
              <a:t>The CDF for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=1−</m:t>
                  </m:r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</m:oMath>
              </m:oMathPara>
            </a14:m>
            <a:endParaRPr/>
          </a:p>
          <a:p>
            <a:pPr lvl="0"/>
            <a:r>
              <a:t>The mean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𝛿𝛤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</m:oMath>
              </m:oMathPara>
            </a14:m>
            <a:endParaRPr/>
          </a:p>
          <a:p>
            <a:pPr lvl="0"/>
            <a:r>
              <a:t>The variance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1300" y="1193800"/>
            <a:ext cx="3581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10 Slides - Powerpoint</a:t>
            </a:r>
          </a:p>
          <a:p>
            <a:pPr lvl="0"/>
            <a:r>
              <a:t>Lecture 10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9/30:</a:t>
                      </a:r>
                      <a:r>
                        <a:t> Poisson Distribution, Chapter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10/2:</a:t>
                      </a:r>
                      <a:r>
                        <a:t> standard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The normal distribution is the most widely used and important distribution in statistics.</a:t>
                </a:r>
              </a:p>
              <a:p>
                <a:pPr lvl="0"/>
                <a:r>
                  <a:rPr sz="1800" dirty="0"/>
                  <a:t>You must master this!</a:t>
                </a:r>
              </a:p>
              <a:p>
                <a:pPr lvl="0"/>
                <a:r>
                  <a:rPr sz="1800" dirty="0"/>
                  <a:t>A random variable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sz="180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 sz="1800"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1800"/>
                        <m:t> 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sz="1800" dirty="0"/>
              </a:p>
              <a:p>
                <a:pPr marL="0" lvl="0" indent="0">
                  <a:buNone/>
                </a:pPr>
                <a:r>
                  <a:rPr sz="1800" dirty="0"/>
                  <a:t>has a </a:t>
                </a:r>
                <a:r>
                  <a:rPr sz="1800" b="1" dirty="0"/>
                  <a:t>normal distribution</a:t>
                </a:r>
                <a:r>
                  <a:rPr sz="1800" dirty="0"/>
                  <a:t>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where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−∞&lt;</m:t>
                    </m:r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  <m:r>
                      <a:rPr sz="180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  <m:r>
                      <a:rPr sz="1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sz="1800" dirty="0"/>
              </a:p>
              <a:p>
                <a:pPr lvl="0"/>
                <a:r>
                  <a:rPr sz="1800" dirty="0"/>
                  <a:t>The normal distribution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is denoted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sz="1800" dirty="0"/>
              </a:p>
              <a:p>
                <a:pPr lvl="0"/>
                <a:r>
                  <a:rPr sz="1800" dirty="0"/>
                  <a:t>An interesting web-site is </a:t>
                </a:r>
                <a:r>
                  <a:rPr sz="1800" dirty="0"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746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Mean and Variance of the Normal Distribution</a:t>
            </a:r>
          </a:p>
          <a:p>
            <a:pPr lvl="0"/>
            <a:r>
              <a:t>The mean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</m:oMath>
              </m:oMathPara>
            </a14:m>
            <a:endParaRPr/>
          </a:p>
          <a:p>
            <a:pPr lvl="0"/>
            <a:r>
              <a:t>The variance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Central Limit Theorem</a:t>
            </a:r>
          </a:p>
          <a:p>
            <a:pPr lvl="0"/>
            <a:r>
              <a:t>Brief introduction</a:t>
            </a:r>
          </a:p>
          <a:p>
            <a:pPr lvl="0"/>
            <a:r>
              <a:t>States that the distribution of the average of independent random variables will tend towards a normal distribution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gets large</a:t>
            </a:r>
          </a:p>
          <a:p>
            <a:pPr lvl="0"/>
            <a:r>
              <a:t>More details later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Calculating Normal Probabilities</a:t>
            </a:r>
          </a:p>
          <a:p>
            <a:pPr lvl="0"/>
            <a:r>
              <a:rPr dirty="0"/>
              <a:t>Is somewhat complicated</a:t>
            </a:r>
          </a:p>
          <a:p>
            <a:pPr lvl="0"/>
            <a:r>
              <a:rPr dirty="0"/>
              <a:t>The difficulty is </a:t>
            </a:r>
            <a14:m xmlns:a14="http://schemas.microsoft.com/office/drawing/2010/main">
              <m:oMath xmlns:m="http://schemas.openxmlformats.org/officeDocument/2006/math">
                <m:nary>
                  <m:naryPr>
                    <m:limLoc m:val="subSup"/>
                    <m:ctrlPr>
                      <a:rPr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</m:oMath>
            </a14:m>
            <a:r>
              <a:rPr dirty="0"/>
              <a:t> does not have a closed form solution</a:t>
            </a:r>
          </a:p>
          <a:p>
            <a:pPr lvl="0"/>
            <a:r>
              <a:rPr dirty="0"/>
              <a:t>Probabilities must be found by numerical techniques (tabled values)</a:t>
            </a:r>
          </a:p>
          <a:p>
            <a:pPr lvl="0"/>
            <a:r>
              <a:rPr dirty="0"/>
              <a:t>It is very helpful to draw a sketch of the desired probabilities (I require this)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Macintosh PowerPoint</Application>
  <PresentationFormat>On-screen Show (16:9)</PresentationFormat>
  <Paragraphs>147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MANE 3332.05</vt:lpstr>
      <vt:lpstr>Lecture 10</vt:lpstr>
      <vt:lpstr>Agenda</vt:lpstr>
      <vt:lpstr>Handouts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The Standard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2025-10-01T18:18:45Z</dcterms:created>
  <dcterms:modified xsi:type="dcterms:W3CDTF">2025-10-01T18:20:00Z</dcterms:modified>
</cp:coreProperties>
</file>