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726" autoAdjust="0"/>
  </p:normalViewPr>
  <p:slideViewPr>
    <p:cSldViewPr snapToGrid="0" snapToObjects="1">
      <p:cViewPr varScale="1">
        <p:scale>
          <a:sx n="160" d="100"/>
          <a:sy n="160" d="100"/>
        </p:scale>
        <p:origin x="77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eeingstatistics.com/seeingTour/normal/shape3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MANE 3332.05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Normal Probability Problem</a:t>
            </a:r>
          </a:p>
        </p:txBody>
      </p:sp>
      <p:pic>
        <p:nvPicPr>
          <p:cNvPr id="3" name="Picture 1" descr="images/normalProble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31900" y="1193800"/>
            <a:ext cx="66929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Normal Practice Problems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 dirty="0"/>
                  <a:t>Normal Approximation to the Binomial Distribution</a:t>
                </a:r>
              </a:p>
              <a:p>
                <a:pPr lvl="0"/>
                <a:r>
                  <a:rPr sz="2000" dirty="0"/>
                  <a:t>If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sz="2000" dirty="0"/>
                  <a:t> is a binomial random variable,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200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00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sz="2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sz="2000">
                              <a:latin typeface="Cambria Math" panose="02040503050406030204" pitchFamily="18" charset="0"/>
                            </a:rPr>
                            <m:t>𝑛𝑝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𝑛𝑝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sz="200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sz="2000" dirty="0"/>
              </a:p>
              <a:p>
                <a:pPr marL="0" lvl="0" indent="0">
                  <a:buNone/>
                </a:pPr>
                <a:r>
                  <a:rPr sz="2000" dirty="0"/>
                  <a:t>is approximately a standard normal random variable. Consequently, probabilities computed from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sz="2000" dirty="0"/>
                  <a:t> can be used to approximate probabilities for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sz="2000" dirty="0"/>
              </a:p>
              <a:p>
                <a:pPr lvl="0"/>
                <a:r>
                  <a:rPr sz="2000" dirty="0"/>
                  <a:t>Usually holds when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2000">
                          <a:latin typeface="Cambria Math" panose="02040503050406030204" pitchFamily="18" charset="0"/>
                        </a:rPr>
                        <m:t>𝑛𝑝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&gt;5  </m:t>
                      </m:r>
                      <m:r>
                        <m:rPr>
                          <m:nor/>
                        </m:rPr>
                        <a:rPr sz="2000"/>
                        <m:t> </m:t>
                      </m:r>
                      <m:r>
                        <m:rPr>
                          <m:nor/>
                        </m:rPr>
                        <a:rPr sz="2000"/>
                        <m:t>and</m:t>
                      </m:r>
                      <m:r>
                        <m:rPr>
                          <m:nor/>
                        </m:rPr>
                        <a:rPr sz="2000"/>
                        <m:t> 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200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sz="200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sz="2000">
                          <a:latin typeface="Cambria Math" panose="02040503050406030204" pitchFamily="18" charset="0"/>
                        </a:rPr>
                        <m:t>&gt;5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</a:t>
            </a:r>
          </a:p>
        </p:txBody>
      </p:sp>
      <p:pic>
        <p:nvPicPr>
          <p:cNvPr id="2" name="Picture 1" descr="images/binProble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066800"/>
            <a:ext cx="5105400" cy="2146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How good are the approximations?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F2BD9-6D71-C1CB-28D0-9FBE5F64C5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8D1D36-D4E6-F484-5427-2A23390B49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Normal Approximation - Figure</a:t>
            </a:r>
          </a:p>
        </p:txBody>
      </p:sp>
      <p:pic>
        <p:nvPicPr>
          <p:cNvPr id="2" name="Picture 1" descr="images/binApprox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838200"/>
            <a:ext cx="5105400" cy="260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Rework Problem using Continuity Correction Factor</a:t>
            </a:r>
          </a:p>
          <a:p>
            <a:pPr lvl="0"/>
            <a:r>
              <a:t>Are the approximations improved?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Normal Approximation to the Poisson Distribution</a:t>
            </a:r>
          </a:p>
          <a:p>
            <a:pPr lvl="0"/>
            <a:r>
              <a:t>If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 a Poisson random variable with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𝐸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r>
                  <a:rPr>
                    <a:latin typeface="Cambria Math" panose="02040503050406030204" pitchFamily="18" charset="0"/>
                  </a:rPr>
                  <m:t>𝜆</m:t>
                </m:r>
              </m:oMath>
            </a14:m>
            <a:r>
              <a:t>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𝑉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r>
                  <a:rPr>
                    <a:latin typeface="Cambria Math" panose="02040503050406030204" pitchFamily="18" charset="0"/>
                  </a:rPr>
                  <m:t>𝜆</m:t>
                </m:r>
              </m:oMath>
            </a14:m>
            <a:r>
              <a:t>,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𝑍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𝜆</m:t>
                      </m:r>
                    </m:num>
                    <m:den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rad>
                    </m:den>
                  </m:f>
                </m:oMath>
              </m:oMathPara>
            </a14:m>
            <a:endParaRPr/>
          </a:p>
          <a:p>
            <a:pPr marL="0" lvl="0" indent="0">
              <a:buNone/>
            </a:pPr>
            <a:r>
              <a:t>is approximately a standard normal random variable.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Exponential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t>The exponential distribution is widely used in the area of reliability and life-test data.</a:t>
            </a:r>
          </a:p>
          <a:p>
            <a:pPr lvl="0"/>
            <a:r>
              <a:t>Ostle, et. al. (1996) list the following applications of the exponential distribution</a:t>
            </a:r>
          </a:p>
          <a:p>
            <a:pPr lvl="1"/>
            <a:r>
              <a:t>the number of feet between two consecutive erroneous records on a computer tape,</a:t>
            </a:r>
          </a:p>
          <a:p>
            <a:pPr lvl="1"/>
            <a:r>
              <a:t>the lifetime of a component of a particular device,</a:t>
            </a:r>
          </a:p>
          <a:p>
            <a:pPr lvl="1"/>
            <a:r>
              <a:t>the length of a life of a radioactive material and</a:t>
            </a:r>
          </a:p>
          <a:p>
            <a:pPr lvl="1"/>
            <a:r>
              <a:t>the time to the next customer service call at a service desk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/>
                  <a:t>Exponential Distribution</a:t>
                </a:r>
              </a:p>
              <a:p>
                <a:pPr lvl="0"/>
                <a:r>
                  <a:t>The PDF for an exponential distribution with parameter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𝜆</m:t>
                    </m:r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t>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,  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m:rPr>
                          <m:nor/>
                        </m:rPr>
                        <a:rPr/>
                        <m:t>for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a:rPr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&lt;∞</m:t>
                      </m:r>
                    </m:oMath>
                  </m:oMathPara>
                </a14:m>
                <a:endParaRPr/>
              </a:p>
              <a:p>
                <a:pPr lvl="0"/>
                <a:r>
                  <a:t>The mean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t>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/>
              </a:p>
              <a:p>
                <a:pPr lvl="0"/>
                <a:r>
                  <a:t>The variance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t>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/>
              </a:p>
              <a:p>
                <a:pPr marL="0" lvl="0" indent="0">
                  <a:buNone/>
                </a:pPr>
                <a:r>
                  <a:t>Note that other authors define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t>. Either definition is acceptable. However one must be aware of which definition is being used.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Lecture 10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/>
                  <a:t>The Exponential CDF</a:t>
                </a:r>
              </a:p>
              <a:p>
                <a:pPr marL="0" lvl="0" indent="0">
                  <a:buNone/>
                </a:pPr>
                <a:r>
                  <a:t>The CDF for the exponential distribution is easy to derive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subSup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−∞</m:t>
                                </m:r>
                              </m:sub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nary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</m:mr>
                        <m:mr>
                          <m:e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nary>
                              <m:naryPr>
                                <m:limLoc m:val="subSup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nary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</m:mr>
                        <m:mr>
                          <m:e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sSubSup>
                              <m:sSub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  <m:r>
                                              <a:rPr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bSup>
                          </m:e>
                        </m:mr>
                        <m:mr>
                          <m:e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mr>
                        <m:mr>
                          <m:e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3" t="-17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4-79</a:t>
            </a:r>
          </a:p>
        </p:txBody>
      </p:sp>
      <p:pic>
        <p:nvPicPr>
          <p:cNvPr id="2" name="Picture 1" descr="images/p4_79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511300"/>
            <a:ext cx="5105400" cy="1257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Lack of Memory Property</a:t>
            </a:r>
          </a:p>
          <a:p>
            <a:pPr lvl="0"/>
            <a:r>
              <a:t>The mathematical definition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|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e>
                  </m:d>
                </m:oMath>
              </m:oMathPara>
            </a14:m>
            <a:endParaRPr/>
          </a:p>
          <a:p>
            <a:pPr lvl="0"/>
            <a:r>
              <a:t>That is “the probability of a failure time that is less than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>
                    <a:latin typeface="Cambria Math" panose="02040503050406030204" pitchFamily="18" charset="0"/>
                  </a:rPr>
                  <m:t>+</m:t>
                </m:r>
                <m:sSub>
                  <m:sSubPr>
                    <m:ctrlPr>
                      <a:rPr i="1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  <a:r>
              <a:t> given the failure time is greater than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r>
              <a:t> is the probability that the item’s failure time is less than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  <a:endParaRPr/>
          </a:p>
          <a:p>
            <a:pPr lvl="0"/>
            <a:r>
              <a:t>This property is unique to the exponential distribution</a:t>
            </a:r>
          </a:p>
          <a:p>
            <a:pPr lvl="0"/>
            <a:r>
              <a:t>Often used to model the reliability of electronic components.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4–80</a:t>
            </a:r>
          </a:p>
        </p:txBody>
      </p:sp>
      <p:pic>
        <p:nvPicPr>
          <p:cNvPr id="2" name="Picture 1" descr="images/p4_80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927100"/>
            <a:ext cx="5105400" cy="2438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Relationship to the Poisson Distribution</a:t>
            </a:r>
          </a:p>
          <a:p>
            <a:pPr lvl="0"/>
            <a:r>
              <a:t>Let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 be a Poisson random variable with parameter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𝜆</m:t>
                </m:r>
              </m:oMath>
            </a14:m>
            <a:r>
              <a:t>. Note: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 represents the number of occurrences per unit</a:t>
            </a:r>
          </a:p>
          <a:p>
            <a:pPr lvl="0"/>
            <a:r>
              <a:t>Let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be a random variable that records the time between occurrences for the same process as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𝑌</m:t>
                </m:r>
              </m:oMath>
            </a14:m>
            <a:endParaRPr/>
          </a:p>
          <a:p>
            <a:pPr lvl="0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has an exponential distribution with parameter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𝜆</m:t>
                </m:r>
              </m:oMath>
            </a14:m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Lognormal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lvl="0"/>
                <a:r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t> have a normal distribution with mean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t>;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r>
                  <a:t> is a </a:t>
                </a:r>
                <a:r>
                  <a:rPr b="1"/>
                  <a:t>lognormal random variable</a:t>
                </a:r>
                <a:r>
                  <a:t> with pdf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𝜔</m:t>
                          </m:r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  <m:d>
                                        <m:d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  0&lt;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&lt;∞</m:t>
                      </m:r>
                    </m:oMath>
                  </m:oMathPara>
                </a14:m>
                <a:endParaRPr/>
              </a:p>
              <a:p>
                <a:pPr lvl="0"/>
                <a:r>
                  <a:t>The mean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t>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/>
              </a:p>
              <a:p>
                <a:pPr lvl="0"/>
                <a:r>
                  <a:t>The variance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t>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Example Problem</a:t>
            </a:r>
          </a:p>
        </p:txBody>
      </p:sp>
      <p:pic>
        <p:nvPicPr>
          <p:cNvPr id="2" name="Picture 1" descr="images/lognormal002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485900"/>
            <a:ext cx="5105400" cy="1308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Gamma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lvl="0"/>
                <a:r>
                  <a:t>The random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t> with pdf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,  </m:t>
                      </m:r>
                      <m:r>
                        <m:rPr>
                          <m:nor/>
                        </m:rPr>
                        <a:rPr/>
                        <m:t>for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/>
              </a:p>
              <a:p>
                <a:pPr marL="0" lvl="0" indent="0">
                  <a:buNone/>
                </a:pPr>
                <a:r>
                  <a:t>is a </a:t>
                </a:r>
                <a:r>
                  <a:rPr b="1"/>
                  <a:t>gamma random variable</a:t>
                </a:r>
                <a:r>
                  <a:t> with parameters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𝜆</m:t>
                    </m:r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t>.</a:t>
                </a:r>
              </a:p>
              <a:p>
                <a:pPr lvl="0"/>
                <a:r>
                  <a:t>The gamma function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𝛤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  </m:t>
                      </m:r>
                      <m:r>
                        <m:rPr>
                          <m:nor/>
                        </m:rPr>
                        <a:rPr/>
                        <m:t>for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/>
              </a:p>
              <a:p>
                <a:pPr marL="0" lvl="0" indent="0">
                  <a:buNone/>
                </a:pPr>
                <a:r>
                  <a:t>with special properties:</a:t>
                </a:r>
              </a:p>
              <a:p>
                <a:pPr lvl="0"/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𝛤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t> is finite</a:t>
                </a:r>
              </a:p>
              <a:p>
                <a:pPr lvl="0"/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𝛤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𝛤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/>
              </a:p>
              <a:p>
                <a:pPr lvl="0"/>
                <a:r>
                  <a:t>For any positive integer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𝛤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/>
              </a:p>
              <a:p>
                <a:pPr lvl="1"/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𝛤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1/2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3" t="-2239" b="-4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Gamma Distribution</a:t>
            </a:r>
          </a:p>
          <a:p>
            <a:pPr lvl="0"/>
            <a:r>
              <a:t>The mean and variance are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𝜇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𝑟</m:t>
                  </m:r>
                  <m:r>
                    <a:rPr>
                      <a:latin typeface="Cambria Math" panose="02040503050406030204" pitchFamily="18" charset="0"/>
                    </a:rPr>
                    <m:t>/</m:t>
                  </m:r>
                  <m:r>
                    <a:rPr>
                      <a:latin typeface="Cambria Math" panose="02040503050406030204" pitchFamily="18" charset="0"/>
                    </a:rPr>
                    <m:t>𝜆</m:t>
                  </m:r>
                  <m:r>
                    <m:rPr>
                      <m:nor/>
                    </m:rPr>
                    <a:rPr/>
                    <m:t> </m:t>
                  </m:r>
                  <m:r>
                    <m:rPr>
                      <m:nor/>
                    </m:rPr>
                    <a:rPr/>
                    <m:t>and</m:t>
                  </m:r>
                  <m:r>
                    <m:rPr>
                      <m:nor/>
                    </m:rPr>
                    <a:rPr/>
                    <m:t> 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𝑉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𝑟</m:t>
                  </m:r>
                  <m:r>
                    <a:rPr>
                      <a:latin typeface="Cambria Math" panose="02040503050406030204" pitchFamily="18" charset="0"/>
                    </a:rPr>
                    <m:t>/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𝜆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/>
          </a:p>
          <a:p>
            <a:pPr lvl="0"/>
            <a:r>
              <a:t>We will not work any probability problems using the gamma distribution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Gamma Tables</a:t>
            </a:r>
          </a:p>
        </p:txBody>
      </p:sp>
      <p:pic>
        <p:nvPicPr>
          <p:cNvPr id="2" name="Picture 1" descr="images/gammaTable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33900" y="203200"/>
            <a:ext cx="31750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sz="2000" dirty="0"/>
              <a:t>Continue Chapter 4 lectures</a:t>
            </a:r>
          </a:p>
          <a:p>
            <a:pPr lvl="0"/>
            <a:r>
              <a:rPr sz="2000" dirty="0"/>
              <a:t>Standard Normal Recap</a:t>
            </a:r>
          </a:p>
          <a:p>
            <a:pPr lvl="0"/>
            <a:r>
              <a:rPr sz="2000" dirty="0"/>
              <a:t>Poisson Quiz (assigned 10/2/2025, due 10/7/2025)</a:t>
            </a:r>
          </a:p>
          <a:p>
            <a:pPr lvl="0"/>
            <a:r>
              <a:rPr sz="2000" dirty="0"/>
              <a:t>Standard Normal Practice Problems (assigned 10/2/2025, due 10/7/2025)</a:t>
            </a:r>
          </a:p>
          <a:p>
            <a:pPr lvl="0"/>
            <a:r>
              <a:rPr sz="2000" dirty="0"/>
              <a:t>Standard Normal Quiz (assigned 10/7/2025, due 10/9/2025)</a:t>
            </a:r>
          </a:p>
          <a:p>
            <a:pPr lvl="0"/>
            <a:r>
              <a:rPr sz="2000" dirty="0"/>
              <a:t>Normal Practice Problems (assigned 10/7/2025, due 10/9/2025)</a:t>
            </a:r>
          </a:p>
          <a:p>
            <a:pPr lvl="0"/>
            <a:r>
              <a:rPr sz="2000" dirty="0"/>
              <a:t>Schedule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Weibull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lvl="0"/>
                <a:r>
                  <a:t>The random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t> with pdf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,  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m:rPr>
                          <m:nor/>
                        </m:rPr>
                        <a:rPr/>
                        <m:t>for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/>
              </a:p>
              <a:p>
                <a:pPr marL="0" lvl="0" indent="0">
                  <a:buNone/>
                </a:pPr>
                <a:r>
                  <a:t>is a </a:t>
                </a:r>
                <a:r>
                  <a:rPr b="1"/>
                  <a:t>Weibull random variable</a:t>
                </a:r>
                <a:r>
                  <a:t> with scale parameter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t> and shape parameter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𝛽</m:t>
                    </m:r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/>
              </a:p>
              <a:p>
                <a:pPr lvl="0"/>
                <a:r>
                  <a:t>The CDF for the Weibull distribution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=1−</m:t>
                      </m:r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/>
              </a:p>
              <a:p>
                <a:pPr lvl="0"/>
                <a:r>
                  <a:t>The mean of the Weibull distribution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𝛿𝛤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/>
              </a:p>
              <a:p>
                <a:pPr lvl="0"/>
                <a:r>
                  <a:t>The variance of the Weibull distribution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𝛤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Weibull Problem</a:t>
            </a:r>
          </a:p>
        </p:txBody>
      </p:sp>
      <p:pic>
        <p:nvPicPr>
          <p:cNvPr id="2" name="Picture 1" descr="images/weibull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08400" y="203200"/>
            <a:ext cx="48133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Weibull Practice Problems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Handouts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Lecture 11 Slides - Powerpoint</a:t>
            </a:r>
          </a:p>
          <a:p>
            <a:pPr lvl="0"/>
            <a:r>
              <a:t>Lecture 11 Slides - marked (pdf)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93800"/>
          <a:ext cx="82296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Tuesday Date and Topic(s)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Thursday Date and Topic(s)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10/7:</a:t>
                      </a:r>
                      <a:r>
                        <a:t> normal 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10/9:</a:t>
                      </a:r>
                      <a:r>
                        <a:t> Exponential and Weibull distributions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10/14:</a:t>
                      </a:r>
                      <a:r>
                        <a:t> Chapter 5 (not on midterm)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10/16:</a:t>
                      </a:r>
                      <a:r>
                        <a:t> Midterm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10/21: </a:t>
                      </a:r>
                      <a:r>
                        <a:t> Midterm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10/23:</a:t>
                      </a:r>
                      <a:r>
                        <a:t> Continue Part Two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Normal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lvl="0"/>
                <a:r>
                  <a:rPr sz="1800" dirty="0"/>
                  <a:t>The normal distribution is the most widely used and important distribution in statistics.</a:t>
                </a:r>
              </a:p>
              <a:p>
                <a:pPr lvl="0"/>
                <a:r>
                  <a:rPr sz="1800" dirty="0"/>
                  <a:t>You must master this!</a:t>
                </a:r>
              </a:p>
              <a:p>
                <a:pPr lvl="0"/>
                <a:r>
                  <a:rPr sz="1800" dirty="0"/>
                  <a:t>A random variable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sz="1800" dirty="0"/>
                  <a:t> with probability density function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180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sz="180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180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sz="18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sz="1800">
                          <a:latin typeface="Cambria Math" panose="02040503050406030204" pitchFamily="18" charset="0"/>
                        </a:rPr>
                        <m:t>  </m:t>
                      </m:r>
                      <m:r>
                        <m:rPr>
                          <m:nor/>
                        </m:rPr>
                        <a:rPr sz="1800"/>
                        <m:t>for</m:t>
                      </m:r>
                    </m:oMath>
                  </m:oMathPara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sz="1800"/>
                        <m:t> 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−∞&lt;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1800">
                          <a:latin typeface="Cambria Math" panose="02040503050406030204" pitchFamily="18" charset="0"/>
                        </a:rPr>
                        <m:t>&lt;∞</m:t>
                      </m:r>
                    </m:oMath>
                  </m:oMathPara>
                </a14:m>
                <a:endParaRPr sz="1800" dirty="0"/>
              </a:p>
              <a:p>
                <a:pPr marL="0" lvl="0" indent="0">
                  <a:buNone/>
                </a:pPr>
                <a:r>
                  <a:rPr sz="1800" dirty="0"/>
                  <a:t>has a </a:t>
                </a:r>
                <a:r>
                  <a:rPr sz="1800" b="1" dirty="0"/>
                  <a:t>normal distribution</a:t>
                </a:r>
                <a:r>
                  <a:rPr sz="1800" dirty="0"/>
                  <a:t> with parameters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sz="1800" dirty="0"/>
                  <a:t> and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sz="1800" dirty="0"/>
                  <a:t> where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−∞&lt;</m:t>
                    </m:r>
                    <m:r>
                      <a:rPr sz="1800">
                        <a:latin typeface="Cambria Math" panose="02040503050406030204" pitchFamily="18" charset="0"/>
                      </a:rPr>
                      <m:t>𝜇</m:t>
                    </m:r>
                    <m:r>
                      <a:rPr sz="180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sz="1800" dirty="0"/>
                  <a:t> and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𝜎</m:t>
                    </m:r>
                    <m:r>
                      <a:rPr sz="180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sz="1800" dirty="0"/>
              </a:p>
              <a:p>
                <a:pPr lvl="0"/>
                <a:r>
                  <a:rPr sz="1800" dirty="0"/>
                  <a:t>The normal distribution with parameters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sz="1800" dirty="0"/>
                  <a:t> and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sz="1800" dirty="0"/>
                  <a:t> is denoted </a:t>
                </a:r>
                <a14:m>
                  <m:oMath xmlns:m="http://schemas.openxmlformats.org/officeDocument/2006/math">
                    <m:r>
                      <a:rPr sz="180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180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sz="18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sz="1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sz="1800" dirty="0"/>
              </a:p>
              <a:p>
                <a:pPr lvl="0"/>
                <a:r>
                  <a:rPr sz="1800" dirty="0"/>
                  <a:t>An interesting web-site is </a:t>
                </a:r>
                <a:r>
                  <a:rPr sz="1800" dirty="0">
                    <a:hlinkClick r:id="rId2"/>
                  </a:rPr>
                  <a:t>http://www.seeingstatistics.com/seeingTour/normal/shape3.html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7" t="-746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Cumulative Standard Normal Distribution</a:t>
            </a:r>
          </a:p>
        </p:txBody>
      </p:sp>
      <p:pic>
        <p:nvPicPr>
          <p:cNvPr id="2" name="Picture 1" descr="images/negStdNormal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86300" y="203200"/>
            <a:ext cx="28575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page A-8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Cumulative Standard Normal Distribution</a:t>
            </a:r>
          </a:p>
        </p:txBody>
      </p:sp>
      <p:pic>
        <p:nvPicPr>
          <p:cNvPr id="2" name="Picture 1" descr="images/posStdNormal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99000" y="203200"/>
            <a:ext cx="28448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page A-9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Standardizing (the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𝑧</m:t>
                </m:r>
              </m:oMath>
            </a14:m>
            <a:r>
              <a:t>-transform)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Suppose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 a normal random variable with mean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𝜇</m:t>
                </m:r>
              </m:oMath>
            </a14:m>
            <a:r>
              <a:t> and variance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𝜎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endParaRPr/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𝑧</m:t>
                      </m:r>
                    </m:e>
                  </m:d>
                </m:oMath>
              </m:oMathPara>
            </a14:m>
            <a:endParaRPr/>
          </a:p>
          <a:p>
            <a:pPr lvl="0"/>
            <a:r>
              <a:t>The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𝑧</m:t>
                </m:r>
              </m:oMath>
            </a14:m>
            <a:r>
              <a:t>-value is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𝑧</m:t>
                </m:r>
                <m:r>
                  <a:rPr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𝜇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/</m:t>
                </m:r>
                <m:r>
                  <a:rPr>
                    <a:latin typeface="Cambria Math" panose="02040503050406030204" pitchFamily="18" charset="0"/>
                  </a:rPr>
                  <m:t>𝜎</m:t>
                </m:r>
              </m:oMath>
            </a14:m>
            <a:endParaRPr/>
          </a:p>
          <a:p>
            <a:pPr lvl="0"/>
            <a:r>
              <a:t>Result allows the standard normal tables to be used to calculate probabilities for any normal distribution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945</Words>
  <Application>Microsoft Macintosh PowerPoint</Application>
  <PresentationFormat>On-screen Show (16:9)</PresentationFormat>
  <Paragraphs>129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Cambria Math</vt:lpstr>
      <vt:lpstr>Office Theme</vt:lpstr>
      <vt:lpstr>MANE 3332.05</vt:lpstr>
      <vt:lpstr>Lecture 10</vt:lpstr>
      <vt:lpstr>Agenda</vt:lpstr>
      <vt:lpstr>Handouts</vt:lpstr>
      <vt:lpstr>PowerPoint Presentation</vt:lpstr>
      <vt:lpstr>The Normal Distribution</vt:lpstr>
      <vt:lpstr>PowerPoint Presentation</vt:lpstr>
      <vt:lpstr>PowerPoint Presentation</vt:lpstr>
      <vt:lpstr>Standardizing (the z-transform)</vt:lpstr>
      <vt:lpstr>Normal Probability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Exponential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Lognormal Distribution</vt:lpstr>
      <vt:lpstr>PowerPoint Presentation</vt:lpstr>
      <vt:lpstr>Gamma Distribution</vt:lpstr>
      <vt:lpstr>PowerPoint Presentation</vt:lpstr>
      <vt:lpstr>PowerPoint Presentation</vt:lpstr>
      <vt:lpstr>Weibull Distribution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Douglas Timmer</cp:lastModifiedBy>
  <cp:revision>1</cp:revision>
  <dcterms:created xsi:type="dcterms:W3CDTF">2025-10-06T20:45:07Z</dcterms:created>
  <dcterms:modified xsi:type="dcterms:W3CDTF">2025-10-06T20:46:16Z</dcterms:modified>
</cp:coreProperties>
</file>