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g" ContentType="image/jpeg"/>
  <Override PartName="/docProps/app.xml" ContentType="application/vnd.openxmlformats-officedocument.extended-properties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theme/theme2.xml" ContentType="application/vnd.openxmlformats-officedocument.theme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entation.xml" ContentType="application/vnd.openxmlformats-officedocument.presentationml.presentation.main+xml"/>
  <Override PartName="/ppt/viewProps.xml" ContentType="application/vnd.openxmlformats-officedocument.presentationml.viewPro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</Types>
</file>

<file path=_rels/.rels><?xml version="1.0" encoding="UTF-8"?><Relationships xmlns="http://schemas.openxmlformats.org/package/2006/relationships"><Relationship Id="rId1" Type="http://schemas.openxmlformats.org/officeDocument/2006/relationships/officeDocument" Target="ppt/presentation.xml" /><Relationship Id="rId2" Type="http://schemas.openxmlformats.org/package/2006/relationships/metadata/core-properties" Target="docProps/core.xml" /><Relationship Id="rId3" Type="http://schemas.openxmlformats.org/package/2006/relationships/metadata/extended-properties" Target="docProps/app.xml" /><Relationship Id="rId4" Type="http://schemas.openxmlformats.org/officeDocument/2006/relationships/custom-properties" Target="docProps/custom.xml" />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autoCompressPictures="0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5143500" type="screen16x9"/>
  <p:notesSz cx="6858000" cy="9144000"/>
  <p:defaultTextStyle>
    <a:defPPr>
      <a:defRPr lang="en-US"/>
    </a:defPPr>
    <a:lvl1pPr algn="l" defTabSz="4572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4572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4572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4572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4572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4572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4572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4572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4572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p="http://schemas.openxmlformats.org/presentationml/2006/main" xmlns:r="http://schemas.openxmlformats.org/officeDocument/2006/relationships">
  <p:normalViewPr>
    <p:restoredLeft autoAdjust="0" sz="15643"/>
    <p:restoredTop autoAdjust="0" sz="94694"/>
  </p:normalViewPr>
  <p:slideViewPr>
    <p:cSldViewPr snapToGrid="0" snapToObjects="1">
      <p:cViewPr varScale="1">
        <p:scale>
          <a:sx d="100" n="161"/>
          <a:sy d="100" n="161"/>
        </p:scale>
        <p:origin x="560" y="200"/>
      </p:cViewPr>
      <p:guideLst>
        <p:guide orient="horz" pos="1620"/>
        <p:guide pos="2880"/>
      </p:guideLst>
    </p:cSldViewPr>
  </p:slideViewPr>
  <p:outlineViewPr>
    <p:cViewPr>
      <p:scale>
        <a:sx d="100" n="33"/>
        <a:sy d="100" n="33"/>
      </p:scale>
      <p:origin x="0" y="0"/>
    </p:cViewPr>
  </p:outlineViewPr>
  <p:notesTextViewPr>
    <p:cViewPr>
      <p:scale>
        <a:sx d="100" n="100"/>
        <a:sy d="100" n="100"/>
      </p:scale>
      <p:origin x="0" y="0"/>
    </p:cViewPr>
  </p:notesTextViewPr>
  <p:gridSpacing cx="76200" cy="76200"/>
</p:viewPr>
</file>

<file path=ppt/_rels/presentation.xml.rels><?xml version="1.0" encoding="UTF-8"?><Relationships xmlns="http://schemas.openxmlformats.org/package/2006/relationships"><Relationship Id="rId2" Type="http://schemas.openxmlformats.org/officeDocument/2006/relationships/slide" Target="slides/slide1.xml" /><Relationship Id="rId3" Type="http://schemas.openxmlformats.org/officeDocument/2006/relationships/slide" Target="slides/slide2.xml" /><Relationship Id="rId4" Type="http://schemas.openxmlformats.org/officeDocument/2006/relationships/slide" Target="slides/slide3.xml" /><Relationship Id="rId5" Type="http://schemas.openxmlformats.org/officeDocument/2006/relationships/slide" Target="slides/slide4.xml" /><Relationship Id="rId6" Type="http://schemas.openxmlformats.org/officeDocument/2006/relationships/slide" Target="slides/slide5.xml" /><Relationship Id="rId7" Type="http://schemas.openxmlformats.org/officeDocument/2006/relationships/slide" Target="slides/slide6.xml" /><Relationship Id="rId8" Type="http://schemas.openxmlformats.org/officeDocument/2006/relationships/slide" Target="slides/slide7.xml" /><Relationship Id="rId9" Type="http://schemas.openxmlformats.org/officeDocument/2006/relationships/slide" Target="slides/slide8.xml" /><Relationship Id="rId10" Type="http://schemas.openxmlformats.org/officeDocument/2006/relationships/slide" Target="slides/slide9.xml" /><Relationship Id="rId11" Type="http://schemas.openxmlformats.org/officeDocument/2006/relationships/slide" Target="slides/slide10.xml" /><Relationship Id="rId12" Type="http://schemas.openxmlformats.org/officeDocument/2006/relationships/slide" Target="slides/slide11.xml" /><Relationship Id="rId13" Type="http://schemas.openxmlformats.org/officeDocument/2006/relationships/slide" Target="slides/slide12.xml" /><Relationship Id="rId14" Type="http://schemas.openxmlformats.org/officeDocument/2006/relationships/slide" Target="slides/slide13.xml" /><Relationship Id="rId15" Type="http://schemas.openxmlformats.org/officeDocument/2006/relationships/slide" Target="slides/slide14.xml" /><Relationship Id="rId16" Type="http://schemas.openxmlformats.org/officeDocument/2006/relationships/slide" Target="slides/slide15.xml" /><Relationship Id="rId17" Type="http://schemas.openxmlformats.org/officeDocument/2006/relationships/slide" Target="slides/slide16.xml" /><Relationship Id="rId18" Type="http://schemas.openxmlformats.org/officeDocument/2006/relationships/slide" Target="slides/slide17.xml" /><Relationship Id="rId19" Type="http://schemas.openxmlformats.org/officeDocument/2006/relationships/slide" Target="slides/slide18.xml" /><Relationship Id="rId20" Type="http://schemas.openxmlformats.org/officeDocument/2006/relationships/slide" Target="slides/slide19.xml" /><Relationship Id="rId22" Type="http://schemas.openxmlformats.org/officeDocument/2006/relationships/viewProps" Target="viewProps.xml" /><Relationship Id="rId21" Type="http://schemas.openxmlformats.org/officeDocument/2006/relationships/presProps" Target="presProps.xml" /><Relationship Id="rId1" Type="http://schemas.openxmlformats.org/officeDocument/2006/relationships/slideMaster" Target="slideMasters/slideMaster1.xml" /><Relationship Id="rId24" Type="http://schemas.openxmlformats.org/officeDocument/2006/relationships/tableStyles" Target="tableStyles.xml" /><Relationship Id="rId23" Type="http://schemas.openxmlformats.org/officeDocument/2006/relationships/theme" Target="theme/theme1.xml" 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3429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685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0287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7145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057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24003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43575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914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81529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460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3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0690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100"/>
            </a:lvl1pPr>
            <a:lvl2pPr>
              <a:defRPr sz="1800"/>
            </a:lvl2pPr>
            <a:lvl3pPr>
              <a:defRPr sz="1500"/>
            </a:lvl3pPr>
            <a:lvl4pPr>
              <a:defRPr sz="1350"/>
            </a:lvl4pPr>
            <a:lvl5pPr>
              <a:defRPr sz="1350"/>
            </a:lvl5pPr>
            <a:lvl6pPr>
              <a:defRPr sz="1350"/>
            </a:lvl6pPr>
            <a:lvl7pPr>
              <a:defRPr sz="1350"/>
            </a:lvl7pPr>
            <a:lvl8pPr>
              <a:defRPr sz="1350"/>
            </a:lvl8pPr>
            <a:lvl9pPr>
              <a:defRPr sz="135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9886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180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57939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272125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09010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08956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15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050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6899855"/>
      </p:ext>
    </p:extLst>
  </p:cSld>
  <p:clrMapOvr>
    <a:masterClrMapping/>
  </p:clrMapOvr>
</p:sldLayout>
</file>

<file path=ppt/slideMasters/_rels/slideMaster1.xml.rels><?xml version="1.0" encoding="UTF-8"?><Relationships xmlns="http://schemas.openxmlformats.org/package/2006/relationships"><Relationship Id="rId8" Target="../slideLayouts/slideLayout8.xml" Type="http://schemas.openxmlformats.org/officeDocument/2006/relationships/slideLayout" /><Relationship Id="rId3" Target="../slideLayouts/slideLayout3.xml" Type="http://schemas.openxmlformats.org/officeDocument/2006/relationships/slideLayout" /><Relationship Id="rId7" Target="../slideLayouts/slideLayout7.xml" Type="http://schemas.openxmlformats.org/officeDocument/2006/relationships/slideLayout" /><Relationship Id="rId12" Target="../theme/theme1.xml" Type="http://schemas.openxmlformats.org/officeDocument/2006/relationships/theme" /><Relationship Id="rId2" Target="../slideLayouts/slideLayout2.xml" Type="http://schemas.openxmlformats.org/officeDocument/2006/relationships/slideLayout" /><Relationship Id="rId1" Target="../slideLayouts/slideLayout1.xml" Type="http://schemas.openxmlformats.org/officeDocument/2006/relationships/slideLayout" /><Relationship Id="rId6" Target="../slideLayouts/slideLayout6.xml" Type="http://schemas.openxmlformats.org/officeDocument/2006/relationships/slideLayout" /><Relationship Id="rId11" Target="../slideLayouts/slideLayout11.xml" Type="http://schemas.openxmlformats.org/officeDocument/2006/relationships/slideLayout" /><Relationship Id="rId5" Target="../slideLayouts/slideLayout5.xml" Type="http://schemas.openxmlformats.org/officeDocument/2006/relationships/slideLayout" /><Relationship Id="rId10" Target="../slideLayouts/slideLayout10.xml" Type="http://schemas.openxmlformats.org/officeDocument/2006/relationships/slideLayout" /><Relationship Id="rId4" Target="../slideLayouts/slideLayout4.xml" Type="http://schemas.openxmlformats.org/officeDocument/2006/relationships/slideLayout" /><Relationship Id="rId9" Target="../slideLayouts/slideLayout9.xml" Type="http://schemas.openxmlformats.org/officeDocument/2006/relationships/slideLayout" />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anchor="ctr" bIns="45720" lIns="91440" rIns="91440" rtlCol="0" tIns="45720" vert="horz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idx="1" type="body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bIns="45720" lIns="91440" rIns="91440" rtlCol="0" tIns="45720" vert="horz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idx="2" sz="half" type="dt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41EB5C9-1307-BA42-ABA2-0BC069CD8E7F}" type="datetimeFigureOut">
              <a:rPr lang="en-US" smtClean="0"/>
              <a:t>1/2/22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idx="3" sz="quarter" type="ftr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idx="4" sz="quarter" type="sldNum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anchor="ctr" bIns="45720" lIns="91440" rIns="91440" rtlCol="0" tIns="45720" vert="horz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EF2332-01BF-834F-8236-50238282D5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76200875"/>
      </p:ext>
    </p:extLst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342900" eaLnBrk="1" hangingPunct="1" latinLnBrk="0" rtl="0">
        <a:spcBef>
          <a:spcPct val="0"/>
        </a:spcBef>
        <a:buNone/>
        <a:defRPr kern="1200" sz="33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algn="l" defTabSz="342900" eaLnBrk="1" hangingPunct="1" indent="-342900" latinLnBrk="0" marL="342900" rtl="0">
        <a:spcBef>
          <a:spcPct val="20000"/>
        </a:spcBef>
        <a:buFont typeface="Arial"/>
        <a:buChar char="•"/>
        <a:defRPr kern="1200" sz="240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indent="-342900" latinLnBrk="0" marL="685800" rtl="0">
        <a:spcBef>
          <a:spcPct val="20000"/>
        </a:spcBef>
        <a:buFont typeface="Arial"/>
        <a:buChar char="–"/>
        <a:defRPr kern="1200" sz="210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indent="-342900" latinLnBrk="0" marL="1028700" rtl="0">
        <a:spcBef>
          <a:spcPct val="20000"/>
        </a:spcBef>
        <a:buFont typeface="Arial"/>
        <a:buChar char="•"/>
        <a:defRPr kern="1200" sz="180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indent="-342900" latinLnBrk="0" marL="1371600" rtl="0">
        <a:spcBef>
          <a:spcPct val="20000"/>
        </a:spcBef>
        <a:buFont typeface="Arial"/>
        <a:buChar char="–"/>
        <a:defRPr kern="1200" sz="150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indent="-342900" latinLnBrk="0" marL="1714500" rtl="0">
        <a:spcBef>
          <a:spcPct val="20000"/>
        </a:spcBef>
        <a:buFont typeface="Arial"/>
        <a:buChar char="»"/>
        <a:defRPr kern="1200" sz="150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indent="-342900" latinLnBrk="0" marL="20574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indent="-342900" latinLnBrk="0" marL="24003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indent="-342900" latinLnBrk="0" marL="27432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indent="-342900" latinLnBrk="0" marL="3086100" rtl="0">
        <a:spcBef>
          <a:spcPct val="20000"/>
        </a:spcBef>
        <a:buFont typeface="Arial"/>
        <a:buChar char="•"/>
        <a:defRPr kern="1200" sz="15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algn="l" defTabSz="342900" eaLnBrk="1" hangingPunct="1" latinLnBrk="0" marL="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1pPr>
      <a:lvl2pPr algn="l" defTabSz="342900" eaLnBrk="1" hangingPunct="1" latinLnBrk="0" marL="3429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2pPr>
      <a:lvl3pPr algn="l" defTabSz="342900" eaLnBrk="1" hangingPunct="1" latinLnBrk="0" marL="6858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3pPr>
      <a:lvl4pPr algn="l" defTabSz="342900" eaLnBrk="1" hangingPunct="1" latinLnBrk="0" marL="10287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4pPr>
      <a:lvl5pPr algn="l" defTabSz="342900" eaLnBrk="1" hangingPunct="1" latinLnBrk="0" marL="13716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5pPr>
      <a:lvl6pPr algn="l" defTabSz="342900" eaLnBrk="1" hangingPunct="1" latinLnBrk="0" marL="17145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6pPr>
      <a:lvl7pPr algn="l" defTabSz="342900" eaLnBrk="1" hangingPunct="1" latinLnBrk="0" marL="20574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7pPr>
      <a:lvl8pPr algn="l" defTabSz="342900" eaLnBrk="1" hangingPunct="1" latinLnBrk="0" marL="24003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8pPr>
      <a:lvl9pPr algn="l" defTabSz="342900" eaLnBrk="1" hangingPunct="1" latinLnBrk="0" marL="2743200" rtl="0">
        <a:defRPr kern="1200" sz="135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10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2.png" /></Relationships>
</file>

<file path=ppt/slides/_rels/slide12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3.jpg" /></Relationships>
</file>

<file path=ppt/slides/_rels/slide1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7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4.png" /></Relationships>
</file>

<file path=ppt/slides/_rels/slide1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5.png" /></Relationships>
</file>

<file path=ppt/slides/_rels/slide2.xml.rels><?xml version="1.0" encoding="UTF-8"?><Relationships xmlns="http://schemas.openxmlformats.org/package/2006/relationships"><Relationship Id="rId1" Type="http://schemas.openxmlformats.org/officeDocument/2006/relationships/slideLayout" Target="../slideLayouts/slideLayout3.xml" /></Relationships>
</file>

<file path=ppt/slides/_rels/slide3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Relationship Id="rId2" Type="http://schemas.openxmlformats.org/officeDocument/2006/relationships/hyperlink" Target="images/lecture13_05.pptx" TargetMode="External" /></Relationships>
</file>

<file path=ppt/slides/_rels/slide5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?>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?><Relationships xmlns="http://schemas.openxmlformats.org/package/2006/relationships"><Relationship Id="rId1" Type="http://schemas.openxmlformats.org/officeDocument/2006/relationships/slideLayout" Target="../slideLayouts/slideLayout8.xml" /><Relationship Id="rId2" Type="http://schemas.openxmlformats.org/officeDocument/2006/relationships/image" Target="../media/image1.pn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MANE 3332.05</a:t>
            </a:r>
          </a:p>
        </p:txBody>
      </p:sp>
    </p:spTree>
  </p:cSld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Lack of Memory Property</a:t>
                </a:r>
              </a:p>
              <a:p>
                <a:pPr lvl="0"/>
                <a:r>
                  <a:rPr/>
                  <a:t>The mathematical definition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P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&lt;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+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|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&gt;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1</m:t>
                          </m:r>
                        </m:sub>
                      </m:sSub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P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&lt;</m:t>
                      </m:r>
                      <m:sSub>
                        <m:e>
                          <m:r>
                            <m:t>t</m:t>
                          </m:r>
                        </m:e>
                        <m:sub>
                          <m:r>
                            <m:t>2</m:t>
                          </m:r>
                        </m:sub>
                      </m:sSub>
                      <m:r>
                        <m:rPr>
                          <m:sty m:val="p"/>
                        </m:rPr>
                        <m:t>)</m:t>
                      </m:r>
                    </m:oMath>
                  </m:oMathPara>
                </a14:m>
              </a:p>
              <a:p>
                <a:pPr lvl="0"/>
                <a:r>
                  <a:rPr/>
                  <a:t>That is “the probability of a failure time that is less than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1</m:t>
                        </m:r>
                      </m:sub>
                    </m:sSub>
                    <m:r>
                      <m:rPr>
                        <m:sty m:val="p"/>
                      </m:rPr>
                      <m:t>+</m:t>
                    </m:r>
                    <m:sSub>
                      <m:e>
                        <m:r>
                          <m:t>t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  <a:r>
                  <a:rPr/>
                  <a:t> given the failure time is greater than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1</m:t>
                        </m:r>
                      </m:sub>
                    </m:sSub>
                  </m:oMath>
                </a14:m>
                <a:r>
                  <a:rPr/>
                  <a:t> is the probability that the item’s failure time is less than </a:t>
                </a:r>
                <a14:m>
                  <m:oMath xmlns:m="http://schemas.openxmlformats.org/officeDocument/2006/math">
                    <m:sSub>
                      <m:e>
                        <m:r>
                          <m:t>t</m:t>
                        </m:r>
                      </m:e>
                      <m:sub>
                        <m:r>
                          <m:t>2</m:t>
                        </m:r>
                      </m:sub>
                    </m:sSub>
                  </m:oMath>
                </a14:m>
              </a:p>
              <a:p>
                <a:pPr lvl="0"/>
                <a:r>
                  <a:rPr/>
                  <a:t>This property is unique to the exponential distribution</a:t>
                </a:r>
              </a:p>
              <a:p>
                <a:pPr lvl="0"/>
                <a:r>
                  <a:rPr/>
                  <a:t>Often used to model the reliability of electronic components.</a:t>
                </a:r>
              </a:p>
            </p:txBody>
          </p:sp>
        </mc:Choice>
      </mc:AlternateContent>
    </p:spTree>
  </p:cSld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4–80</a:t>
            </a:r>
          </a:p>
        </p:txBody>
      </p:sp>
      <p:pic>
        <p:nvPicPr>
          <p:cNvPr descr="images/p4_80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927100"/>
            <a:ext cx="5105400" cy="24384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Relationship to the Poisson Distribution</a:t>
                </a:r>
              </a:p>
              <a:p>
                <a:pPr lvl="0"/>
                <a:r>
                  <a:rPr/>
                  <a:t>Let </a:t>
                </a:r>
                <a14:m>
                  <m:oMath xmlns:m="http://schemas.openxmlformats.org/officeDocument/2006/math">
                    <m:r>
                      <m:t>Y</m:t>
                    </m:r>
                  </m:oMath>
                </a14:m>
                <a:r>
                  <a:rPr/>
                  <a:t> be a Poisson random variable with parameter </a:t>
                </a:r>
                <a14:m>
                  <m:oMath xmlns:m="http://schemas.openxmlformats.org/officeDocument/2006/math">
                    <m:r>
                      <m:t>λ</m:t>
                    </m:r>
                  </m:oMath>
                </a14:m>
                <a:r>
                  <a:rPr/>
                  <a:t>. Note: </a:t>
                </a:r>
                <a14:m>
                  <m:oMath xmlns:m="http://schemas.openxmlformats.org/officeDocument/2006/math">
                    <m:r>
                      <m:t>Y</m:t>
                    </m:r>
                  </m:oMath>
                </a14:m>
                <a:r>
                  <a:rPr/>
                  <a:t> represents the number of occurrences per unit</a:t>
                </a:r>
              </a:p>
              <a:p>
                <a:pPr lvl="0"/>
                <a:r>
                  <a:rPr/>
                  <a:t>Let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be a random variable that records the time between occurrences for the same process as </a:t>
                </a:r>
                <a14:m>
                  <m:oMath xmlns:m="http://schemas.openxmlformats.org/officeDocument/2006/math">
                    <m:r>
                      <m:t>Y</m:t>
                    </m:r>
                  </m:oMath>
                </a14:m>
              </a:p>
              <a:p>
                <a:pPr lvl="0"/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has an exponential distribution with parameter </a:t>
                </a:r>
                <a14:m>
                  <m:oMath xmlns:m="http://schemas.openxmlformats.org/officeDocument/2006/math">
                    <m:r>
                      <m:t>λ</m:t>
                    </m:r>
                  </m:oMath>
                </a14:m>
              </a:p>
            </p:txBody>
          </p:sp>
        </mc:Choice>
      </mc:AlternateContent>
    </p:spTree>
  </p:cSld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Lognormal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Let </a:t>
                </a:r>
                <a14:m>
                  <m:oMath xmlns:m="http://schemas.openxmlformats.org/officeDocument/2006/math">
                    <m:r>
                      <m:t>W</m:t>
                    </m:r>
                  </m:oMath>
                </a14:m>
                <a:r>
                  <a:rPr/>
                  <a:t> have a normal distribution with mean </a:t>
                </a:r>
                <a14:m>
                  <m:oMath xmlns:m="http://schemas.openxmlformats.org/officeDocument/2006/math">
                    <m:r>
                      <m:t>θ</m:t>
                    </m:r>
                  </m:oMath>
                </a14:m>
                <a:r>
                  <a:rPr/>
                  <a:t> and variance </a:t>
                </a:r>
                <a14:m>
                  <m:oMath xmlns:m="http://schemas.openxmlformats.org/officeDocument/2006/math">
                    <m:sSup>
                      <m:e>
                        <m:r>
                          <m:t>ω</m:t>
                        </m:r>
                      </m:e>
                      <m:sup>
                        <m:r>
                          <m:t>2</m:t>
                        </m:r>
                      </m:sup>
                    </m:sSup>
                  </m:oMath>
                </a14:m>
                <a:r>
                  <a:rPr/>
                  <a:t>; then </a:t>
                </a:r>
                <a14:m>
                  <m:oMath xmlns:m="http://schemas.openxmlformats.org/officeDocument/2006/math">
                    <m:r>
                      <m:t>X</m:t>
                    </m:r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exp</m:t>
                    </m:r>
                    <m:r>
                      <m:rPr>
                        <m:sty m:val="p"/>
                      </m:rPr>
                      <m:t>(</m:t>
                    </m:r>
                    <m:r>
                      <m:t>W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/>
                  <a:t> is a </a:t>
                </a:r>
                <a:r>
                  <a:rPr b="1"/>
                  <a:t>lognormal random variable</a:t>
                </a:r>
                <a:r>
                  <a:rPr/>
                  <a:t> with pdf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f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1</m:t>
                          </m:r>
                        </m:num>
                        <m:den>
                          <m:r>
                            <m:t>x</m:t>
                          </m:r>
                          <m:r>
                            <m:t>ω</m:t>
                          </m:r>
                          <m:rad>
                            <m:radPr>
                              <m:degHide m:val="on"/>
                            </m:radPr>
                            <m:deg/>
                            <m:e>
                              <m:r>
                                <m:t>2</m:t>
                              </m:r>
                              <m:r>
                                <m:t>π</m:t>
                              </m:r>
                            </m:e>
                          </m:rad>
                        </m:den>
                      </m:f>
                      <m:r>
                        <m:rPr>
                          <m:sty m:val="p"/>
                        </m:rPr>
                        <m:t>exp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−</m:t>
                          </m:r>
                          <m:f>
                            <m:fPr>
                              <m:type m:val="bar"/>
                            </m:fPr>
                            <m:num>
                              <m:sSup>
                                <m:e>
                                  <m:d>
                                    <m:dPr>
                                      <m:begChr m:val="("/>
                                      <m:sepChr m:val=""/>
                                      <m:endChr m:val=")"/>
                                      <m:grow/>
                                    </m:dPr>
                                    <m:e>
                                      <m:r>
                                        <m:rPr>
                                          <m:sty m:val="p"/>
                                        </m:rPr>
                                        <m:t>ln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(</m:t>
                                      </m:r>
                                      <m:r>
                                        <m:t>x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)</m:t>
                                      </m:r>
                                      <m:r>
                                        <m:rPr>
                                          <m:sty m:val="p"/>
                                        </m:rPr>
                                        <m:t>−</m:t>
                                      </m:r>
                                      <m:r>
                                        <m:t>θ</m:t>
                                      </m:r>
                                    </m:e>
                                  </m:d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num>
                            <m:den>
                              <m:r>
                                <m:t>2</m:t>
                              </m:r>
                              <m:sSup>
                                <m:e>
                                  <m:r>
                                    <m:t>ω</m:t>
                                  </m:r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den>
                          </m:f>
                        </m:e>
                      </m:d>
                      <m:r>
                        <m:t> </m:t>
                      </m:r>
                      <m:r>
                        <m:t> </m:t>
                      </m:r>
                      <m:r>
                        <m:t>0</m:t>
                      </m:r>
                      <m:r>
                        <m:rPr>
                          <m:sty m:val="p"/>
                        </m:rPr>
                        <m:t>&lt;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&lt;</m:t>
                      </m:r>
                      <m:r>
                        <m:rPr>
                          <m:sty m:val="p"/>
                        </m:rPr>
                        <m:t>∞</m:t>
                      </m:r>
                    </m:oMath>
                  </m:oMathPara>
                </a14:m>
              </a:p>
              <a:p>
                <a:pPr lvl="0"/>
                <a:r>
                  <a:rPr/>
                  <a:t>The mean of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E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r>
                            <m:t>e</m:t>
                          </m:r>
                        </m:e>
                        <m:sup>
                          <m:r>
                            <m:t>θ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sSup>
                            <m:e>
                              <m:r>
                                <m:t>ω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  <m:r>
                            <m:rPr>
                              <m:sty m:val="p"/>
                            </m:rPr>
                            <m:t>/</m:t>
                          </m:r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  <a:p>
                <a:pPr lvl="0"/>
                <a:r>
                  <a:rPr/>
                  <a:t>The variance of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V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r>
                            <m:t>e</m:t>
                          </m:r>
                        </m:e>
                        <m:sup>
                          <m:r>
                            <m:t>2</m:t>
                          </m:r>
                          <m:r>
                            <m:t>θ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sSup>
                            <m:e>
                              <m:r>
                                <m:t>ω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sup>
                      </m:sSup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sSup>
                            <m:e>
                              <m:r>
                                <m:t>e</m:t>
                              </m:r>
                            </m:e>
                            <m:sup>
                              <m:sSup>
                                <m:e>
                                  <m:r>
                                    <m:t>ω</m:t>
                                  </m:r>
                                </m:e>
                                <m:sup>
                                  <m:r>
                                    <m:t>2</m:t>
                                  </m:r>
                                </m:sup>
                              </m:sSup>
                            </m:sup>
                          </m:sSup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e>
                      </m:d>
                    </m:oMath>
                  </m:oMathPara>
                </a14:m>
              </a:p>
            </p:txBody>
          </p:sp>
        </mc:Choice>
      </mc:AlternateContent>
    </p:spTree>
  </p:cSld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Example Problem</a:t>
            </a:r>
          </a:p>
        </p:txBody>
      </p:sp>
      <p:pic>
        <p:nvPicPr>
          <p:cNvPr descr="images/lognormal002.jp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485900"/>
            <a:ext cx="5105400" cy="13081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Gamma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The random variable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with pdf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f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sSup>
                            <m:e>
                              <m:r>
                                <m:t>λ</m:t>
                              </m:r>
                            </m:e>
                            <m:sup>
                              <m:r>
                                <m:t>r</m:t>
                              </m:r>
                            </m:sup>
                          </m:sSup>
                          <m:sSup>
                            <m:e>
                              <m:r>
                                <m:t>x</m:t>
                              </m:r>
                            </m:e>
                            <m:sup>
                              <m: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sup>
                          </m:sSup>
                          <m:sSup>
                            <m:e>
                              <m:r>
                                <m:t>e</m:t>
                              </m:r>
                            </m:e>
                            <m:sup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λ</m:t>
                              </m:r>
                              <m:r>
                                <m:t>x</m:t>
                              </m:r>
                            </m:sup>
                          </m:sSup>
                        </m:num>
                        <m:den>
                          <m:r>
                            <m:rPr>
                              <m:sty m:val="p"/>
                            </m:rPr>
                            <m:t>Γ</m:t>
                          </m:r>
                          <m:r>
                            <m:rPr>
                              <m:sty m:val="p"/>
                            </m:rPr>
                            <m:t>(</m:t>
                          </m:r>
                          <m:r>
                            <m:t>r</m:t>
                          </m:r>
                          <m:r>
                            <m:rPr>
                              <m:sty m:val="p"/>
                            </m:rPr>
                            <m:t>)</m:t>
                          </m:r>
                        </m:den>
                      </m:f>
                      <m:r>
                        <m:rPr>
                          <m:sty m:val="p"/>
                        </m:rPr>
                        <m:t>,</m:t>
                      </m:r>
                      <m:r>
                        <m:t> </m:t>
                      </m:r>
                      <m:r>
                        <m:t> </m:t>
                      </m:r>
                      <m:r>
                        <m:rPr>
                          <m:nor/>
                          <m:sty m:val="p"/>
                        </m:rPr>
                        <m:t>for 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&gt;</m:t>
                      </m:r>
                      <m:r>
                        <m:t>0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is a </a:t>
                </a:r>
                <a:r>
                  <a:rPr b="1"/>
                  <a:t>gamma random variable</a:t>
                </a:r>
                <a:r>
                  <a:rPr/>
                  <a:t> with parameters </a:t>
                </a:r>
                <a14:m>
                  <m:oMath xmlns:m="http://schemas.openxmlformats.org/officeDocument/2006/math">
                    <m:r>
                      <m:t>λ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  <a:r>
                  <a:rPr/>
                  <a:t> and </a:t>
                </a:r>
                <a14:m>
                  <m:oMath xmlns:m="http://schemas.openxmlformats.org/officeDocument/2006/math">
                    <m:r>
                      <m:t>r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  <a:r>
                  <a:rPr/>
                  <a:t>.</a:t>
                </a:r>
              </a:p>
              <a:p>
                <a:pPr lvl="0"/>
                <a:r>
                  <a:rPr/>
                  <a:t>The gamma function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rPr>
                          <m:sty m:val="p"/>
                        </m:rPr>
                        <m:t>Γ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r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nary>
                        <m:naryPr>
                          <m:chr m:val="∫"/>
                          <m:limLoc m:val="subSup"/>
                          <m:subHide m:val="off"/>
                          <m:supHide m:val="off"/>
                        </m:naryPr>
                        <m:sub>
                          <m:r>
                            <m:t>0</m:t>
                          </m:r>
                        </m:sub>
                        <m:sup>
                          <m:r>
                            <m:rPr>
                              <m:sty m:val="p"/>
                            </m:rPr>
                            <m:t>∞</m:t>
                          </m:r>
                        </m:sup>
                        <m:e>
                          <m:sSup>
                            <m:e>
                              <m:r>
                                <m:t>x</m:t>
                              </m:r>
                            </m:e>
                            <m:sup>
                              <m:r>
                                <m:t>r</m:t>
                              </m:r>
                              <m:r>
                                <m:rPr>
                                  <m:sty m:val="p"/>
                                </m:rPr>
                                <m:t>−</m:t>
                              </m:r>
                              <m:r>
                                <m:t>1</m:t>
                              </m:r>
                            </m:sup>
                          </m:sSup>
                        </m:e>
                      </m:nary>
                      <m:sSup>
                        <m:e>
                          <m: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x</m:t>
                          </m:r>
                        </m:sup>
                      </m:sSup>
                      <m:r>
                        <m:t> </m:t>
                      </m:r>
                      <m:r>
                        <m:t>d</m:t>
                      </m:r>
                      <m:r>
                        <m:t>x</m:t>
                      </m:r>
                      <m:r>
                        <m:t> </m:t>
                      </m:r>
                      <m:r>
                        <m:t> </m:t>
                      </m:r>
                      <m:r>
                        <m:rPr>
                          <m:nor/>
                          <m:sty m:val="p"/>
                        </m:rPr>
                        <m:t>for </m:t>
                      </m:r>
                      <m:r>
                        <m:t>r</m:t>
                      </m:r>
                      <m:r>
                        <m:rPr>
                          <m:sty m:val="p"/>
                        </m:rPr>
                        <m:t>&gt;</m:t>
                      </m:r>
                      <m:r>
                        <m:t>0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with special properties: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Γ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  <a:r>
                  <a:rPr/>
                  <a:t> is finite</a:t>
                </a:r>
              </a:p>
              <a:p>
                <a:pPr lvl="0"/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Γ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Γ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  <m:r>
                      <m:rPr>
                        <m:sty m:val="p"/>
                      </m:rPr>
                      <m:t>)</m:t>
                    </m:r>
                  </m:oMath>
                </a14:m>
              </a:p>
              <a:p>
                <a:pPr lvl="0"/>
                <a:r>
                  <a:rPr/>
                  <a:t>For any positive integer </a:t>
                </a:r>
                <a14:m>
                  <m:oMath xmlns:m="http://schemas.openxmlformats.org/officeDocument/2006/math">
                    <m:r>
                      <m:t>r</m:t>
                    </m:r>
                  </m:oMath>
                </a14:m>
                <a:r>
                  <a:rPr/>
                  <a:t>,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Γ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r>
                      <m:rPr>
                        <m:sty m:val="p"/>
                      </m:rPr>
                      <m:t>(</m:t>
                    </m:r>
                    <m:r>
                      <m:t>r</m:t>
                    </m:r>
                    <m:r>
                      <m:rPr>
                        <m:sty m:val="p"/>
                      </m:rPr>
                      <m:t>−</m:t>
                    </m:r>
                    <m:r>
                      <m:t>1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!</m:t>
                    </m:r>
                  </m:oMath>
                </a14:m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m:t>Γ</m:t>
                    </m:r>
                    <m:r>
                      <m:rPr>
                        <m:sty m:val="p"/>
                      </m:rPr>
                      <m:t>(</m:t>
                    </m:r>
                    <m:r>
                      <m:t>1</m:t>
                    </m:r>
                    <m:r>
                      <m:rPr>
                        <m:sty m:val="p"/>
                      </m:rPr>
                      <m:t>/</m:t>
                    </m:r>
                    <m:r>
                      <m:t>2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sSup>
                      <m:e>
                        <m:r>
                          <m:t>π</m:t>
                        </m:r>
                      </m:e>
                      <m:sup>
                        <m:r>
                          <m:t>1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2</m:t>
                        </m:r>
                      </m:sup>
                    </m:sSup>
                  </m:oMath>
                </a14:m>
              </a:p>
            </p:txBody>
          </p:sp>
        </mc:Choice>
      </mc:AlternateContent>
    </p:spTree>
  </p:cSld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Gamma Distribution</a:t>
                </a:r>
              </a:p>
              <a:p>
                <a:pPr lvl="0"/>
                <a:r>
                  <a:rPr/>
                  <a:t>The mean and variance are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μ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E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r</m:t>
                      </m:r>
                      <m:r>
                        <m:rPr>
                          <m:sty m:val="p"/>
                        </m:rPr>
                        <m:t>/</m:t>
                      </m:r>
                      <m:r>
                        <m:t>λ</m:t>
                      </m:r>
                      <m:r>
                        <m:rPr>
                          <m:nor/>
                          <m:sty m:val="p"/>
                        </m:rPr>
                        <m:t> and </m:t>
                      </m:r>
                      <m:sSup>
                        <m:e>
                          <m:r>
                            <m:t>σ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r>
                        <m:t>V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r</m:t>
                      </m:r>
                      <m:r>
                        <m:rPr>
                          <m:sty m:val="p"/>
                        </m:rPr>
                        <m:t>/</m:t>
                      </m:r>
                      <m:sSup>
                        <m:e>
                          <m:r>
                            <m:t>λ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  <a:p>
                <a:pPr lvl="0"/>
                <a:r>
                  <a:rPr/>
                  <a:t>We will not work any probability problems using the gamma distribution</a:t>
                </a:r>
              </a:p>
            </p:txBody>
          </p:sp>
        </mc:Choice>
      </mc:AlternateContent>
    </p:spTree>
  </p:cSld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Gamma Tables</a:t>
            </a:r>
          </a:p>
        </p:txBody>
      </p:sp>
      <p:pic>
        <p:nvPicPr>
          <p:cNvPr descr="images/gammaTable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4533900" y="203200"/>
            <a:ext cx="31750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Weibull Distribution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/>
                <a:r>
                  <a:rPr/>
                  <a:t>The random variable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with pdf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f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β</m:t>
                          </m:r>
                        </m:num>
                        <m:den>
                          <m:r>
                            <m:t>δ</m:t>
                          </m:r>
                        </m:den>
                      </m:f>
                      <m:sSup>
                        <m:e>
                          <m:d>
                            <m:dPr>
                              <m:begChr m:val="("/>
                              <m:sepChr m:val=""/>
                              <m:endChr m:val=")"/>
                              <m:grow/>
                            </m:dPr>
                            <m:e>
                              <m:f>
                                <m:fPr>
                                  <m:type m:val="bar"/>
                                </m:fPr>
                                <m:num>
                                  <m:r>
                                    <m:t>x</m:t>
                                  </m:r>
                                </m:num>
                                <m:den>
                                  <m:r>
                                    <m:t>δ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m:t>β</m:t>
                          </m:r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1</m:t>
                          </m:r>
                        </m:sup>
                      </m:sSup>
                      <m:r>
                        <m:rPr>
                          <m:sty m:val="p"/>
                        </m:rPr>
                        <m:t>exp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−</m:t>
                          </m:r>
                          <m:sSup>
                            <m:e>
                              <m:d>
                                <m:dPr>
                                  <m:begChr m:val="("/>
                                  <m:sepChr m:val=""/>
                                  <m:endChr m:val=")"/>
                                  <m:grow/>
                                </m:dPr>
                                <m:e>
                                  <m:f>
                                    <m:fPr>
                                      <m:type m:val="bar"/>
                                    </m:fPr>
                                    <m:num>
                                      <m:r>
                                        <m:t>x</m:t>
                                      </m:r>
                                    </m:num>
                                    <m:den>
                                      <m:r>
                                        <m:t>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t>β</m:t>
                              </m:r>
                            </m:sup>
                          </m:sSup>
                        </m:e>
                      </m:d>
                      <m:r>
                        <m:rPr>
                          <m:sty m:val="p"/>
                        </m:rPr>
                        <m:t>,</m:t>
                      </m:r>
                      <m:r>
                        <m:t> </m:t>
                      </m:r>
                      <m:r>
                        <m:t> </m:t>
                      </m:r>
                      <m:r>
                        <m:rPr>
                          <m:nor/>
                          <m:sty m:val="p"/>
                        </m:rPr>
                        <m:t> for 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&gt;</m:t>
                      </m:r>
                      <m:r>
                        <m:t>0</m:t>
                      </m:r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is a </a:t>
                </a:r>
                <a:r>
                  <a:rPr b="1"/>
                  <a:t>Weibull random variable</a:t>
                </a:r>
                <a:r>
                  <a:rPr/>
                  <a:t> with scale parameter </a:t>
                </a:r>
                <a14:m>
                  <m:oMath xmlns:m="http://schemas.openxmlformats.org/officeDocument/2006/math">
                    <m:r>
                      <m:t>δ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  <a:r>
                  <a:rPr/>
                  <a:t> and shape parameter </a:t>
                </a:r>
                <a14:m>
                  <m:oMath xmlns:m="http://schemas.openxmlformats.org/officeDocument/2006/math">
                    <m:r>
                      <m:t>β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</a:p>
              <a:p>
                <a:pPr lvl="0"/>
                <a:r>
                  <a:rPr/>
                  <a:t>The CDF for the Weibull distribution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F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1</m:t>
                      </m:r>
                      <m:r>
                        <m:rPr>
                          <m:sty m:val="p"/>
                        </m:rPr>
                        <m:t>−</m:t>
                      </m:r>
                      <m:r>
                        <m:rPr>
                          <m:sty m:val="p"/>
                        </m:rPr>
                        <m:t>exp</m:t>
                      </m:r>
                      <m:d>
                        <m:dPr>
                          <m:begChr m:val="["/>
                          <m:sepChr m:val=""/>
                          <m:endChr m:val="]"/>
                          <m:grow/>
                        </m:dPr>
                        <m:e>
                          <m:r>
                            <m:rPr>
                              <m:sty m:val="p"/>
                            </m:rPr>
                            <m:t>−</m:t>
                          </m:r>
                          <m:sSup>
                            <m:e>
                              <m:d>
                                <m:dPr>
                                  <m:begChr m:val="("/>
                                  <m:sepChr m:val=""/>
                                  <m:endChr m:val=")"/>
                                  <m:grow/>
                                </m:dPr>
                                <m:e>
                                  <m:f>
                                    <m:fPr>
                                      <m:type m:val="bar"/>
                                    </m:fPr>
                                    <m:num>
                                      <m:r>
                                        <m:t>x</m:t>
                                      </m:r>
                                    </m:num>
                                    <m:den>
                                      <m:r>
                                        <m:t>δ</m:t>
                                      </m:r>
                                    </m:den>
                                  </m:f>
                                </m:e>
                              </m:d>
                            </m:e>
                            <m:sup>
                              <m:r>
                                <m:t>β</m:t>
                              </m:r>
                            </m:sup>
                          </m:sSup>
                        </m:e>
                      </m:d>
                    </m:oMath>
                  </m:oMathPara>
                </a14:m>
              </a:p>
              <a:p>
                <a:pPr lvl="0"/>
                <a:r>
                  <a:rPr/>
                  <a:t>The mean of the Weibull distribution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μ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E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δ</m:t>
                      </m:r>
                      <m:r>
                        <m:rPr>
                          <m:sty m:val="p"/>
                        </m:rPr>
                        <m:t>Γ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f>
                            <m:fPr>
                              <m:type m:val="bar"/>
                            </m:fPr>
                            <m:num>
                              <m:r>
                                <m:t>1</m:t>
                              </m:r>
                            </m:num>
                            <m:den>
                              <m:r>
                                <m:t>β</m:t>
                              </m:r>
                            </m:den>
                          </m:f>
                        </m:e>
                      </m:d>
                    </m:oMath>
                  </m:oMathPara>
                </a14:m>
              </a:p>
              <a:p>
                <a:pPr lvl="0"/>
                <a:r>
                  <a:rPr/>
                  <a:t>The variance of the Weibull distribution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σ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r>
                        <m:t>V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sSup>
                        <m:e>
                          <m:r>
                            <m:t>δ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Γ</m:t>
                      </m:r>
                      <m:d>
                        <m:dPr>
                          <m:begChr m:val="("/>
                          <m:sepChr m:val=""/>
                          <m:endChr m:val=")"/>
                          <m:grow/>
                        </m:dPr>
                        <m:e>
                          <m:r>
                            <m:t>1</m:t>
                          </m:r>
                          <m:r>
                            <m:rPr>
                              <m:sty m:val="p"/>
                            </m:rPr>
                            <m:t>+</m:t>
                          </m:r>
                          <m:f>
                            <m:fPr>
                              <m:type m:val="bar"/>
                            </m:fPr>
                            <m:num>
                              <m:r>
                                <m:t>2</m:t>
                              </m:r>
                            </m:num>
                            <m:den>
                              <m:r>
                                <m:t>β</m:t>
                              </m:r>
                            </m:den>
                          </m:f>
                        </m:e>
                      </m:d>
                      <m:r>
                        <m:rPr>
                          <m:sty m:val="p"/>
                        </m:rPr>
                        <m:t>−</m:t>
                      </m:r>
                      <m:sSup>
                        <m:e>
                          <m:r>
                            <m:t>δ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sSup>
                        <m:e>
                          <m:d>
                            <m:dPr>
                              <m:begChr m:val="["/>
                              <m:sepChr m:val=""/>
                              <m:endChr m:val="]"/>
                              <m:grow/>
                            </m:dPr>
                            <m:e>
                              <m:r>
                                <m:rPr>
                                  <m:sty m:val="p"/>
                                </m:rPr>
                                <m:t>Γ</m:t>
                              </m:r>
                              <m:d>
                                <m:dPr>
                                  <m:begChr m:val="("/>
                                  <m:sepChr m:val=""/>
                                  <m:endChr m:val=")"/>
                                  <m:grow/>
                                </m:dPr>
                                <m:e>
                                  <m:r>
                                    <m:t>1</m:t>
                                  </m:r>
                                  <m:r>
                                    <m:rPr>
                                      <m:sty m:val="p"/>
                                    </m:rPr>
                                    <m:t>+</m:t>
                                  </m:r>
                                  <m:f>
                                    <m:fPr>
                                      <m:type m:val="bar"/>
                                    </m:fPr>
                                    <m:num>
                                      <m:r>
                                        <m:t>1</m:t>
                                      </m:r>
                                    </m:num>
                                    <m:den>
                                      <m:r>
                                        <m:t>β</m:t>
                                      </m:r>
                                    </m:den>
                                  </m:f>
                                </m:e>
                              </m:d>
                            </m:e>
                          </m:d>
                        </m:e>
                        <m:sup>
                          <m:r>
                            <m:t>2</m:t>
                          </m:r>
                        </m:sup>
                      </m:sSup>
                    </m:oMath>
                  </m:oMathPara>
                </a14:m>
              </a:p>
            </p:txBody>
          </p:sp>
        </mc:Choice>
      </mc:AlternateContent>
    </p:spTree>
  </p:cSld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Weibull Problem</a:t>
            </a:r>
          </a:p>
        </p:txBody>
      </p:sp>
      <p:pic>
        <p:nvPicPr>
          <p:cNvPr descr="images/weibull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708400" y="203200"/>
            <a:ext cx="4813300" cy="38735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/>
          <a:lstStyle/>
          <a:p>
            <a:pPr lvl="0" indent="0" marL="0">
              <a:buNone/>
            </a:pPr>
            <a:r>
              <a:rPr/>
              <a:t>Lecture 13</a:t>
            </a:r>
          </a:p>
        </p:txBody>
      </p:sp>
    </p:spTree>
  </p:cSld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Agenda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Continue Chapter 4 lectures - Exponential and Weibull Distributions</a:t>
            </a:r>
          </a:p>
          <a:p>
            <a:pPr lvl="0"/>
            <a:r>
              <a:rPr/>
              <a:t>Normal Practice Problems (assigned 10/9/2025, due 10/14/2025)</a:t>
            </a:r>
          </a:p>
          <a:p>
            <a:pPr lvl="0"/>
            <a:r>
              <a:rPr/>
              <a:t>Normal Quiz (assigned 10/14/2025, due 10/16/2026)</a:t>
            </a:r>
          </a:p>
          <a:p>
            <a:pPr lvl="0"/>
            <a:r>
              <a:rPr/>
              <a:t>Exponential Practice Problems (assigned 10/14/2025, due 10/16/2025)</a:t>
            </a:r>
          </a:p>
          <a:p>
            <a:pPr lvl="0"/>
            <a:r>
              <a:rPr/>
              <a:t>Schedule</a:t>
            </a:r>
          </a:p>
        </p:txBody>
      </p:sp>
    </p:spTree>
  </p:cSld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Handouts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>
                <a:hlinkClick r:id="rId2"/>
              </a:rPr>
              <a:t>Lecture 13 Slides - Powerpoint</a:t>
            </a:r>
          </a:p>
          <a:p>
            <a:pPr lvl="0"/>
            <a:r>
              <a:rPr/>
              <a:t>Lecture 13 Slides - marked (pdf)</a:t>
            </a:r>
          </a:p>
        </p:txBody>
      </p:sp>
    </p:spTree>
  </p:cSld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Content Placeholder 5"/>
          <p:cNvGraphicFramePr>
            <a:graphicFrameLocks noGrp="1"/>
          </p:cNvGraphicFramePr>
          <p:nvPr>
            <p:ph idx="1"/>
          </p:nvPr>
        </p:nvGraphicFramePr>
        <p:xfrm>
          <a:off x="457200" y="1193800"/>
          <a:ext cx="8229600" cy="33909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/>
                <a:gridCol w="4114800"/>
              </a:tblGrid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Tuesday Date and Topic(s)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/>
                        <a:t>Thursday Date and Topic(s)</a:t>
                      </a:r>
                    </a:p>
                  </a:txBody>
                  <a:tcPr/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10/14:</a:t>
                      </a:r>
                      <a:r>
                        <a:rPr/>
                        <a:t> Exponential and Weibull distributions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10/16:</a:t>
                      </a:r>
                      <a:r>
                        <a:rPr/>
                        <a:t> Chapter 5 (not on midterm)</a:t>
                      </a:r>
                    </a:p>
                  </a:txBody>
                </a:tc>
              </a:tr>
              <a:tr h="0"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10/21: </a:t>
                      </a:r>
                      <a:r>
                        <a:rPr/>
                        <a:t> Midterm Review</a:t>
                      </a:r>
                    </a:p>
                  </a:txBody>
                </a:tc>
                <a:tc>
                  <a:txBody>
                    <a:bodyPr/>
                    <a:lstStyle/>
                    <a:p>
                      <a:pPr lvl="0" indent="0" marL="0">
                        <a:buNone/>
                      </a:pPr>
                      <a:r>
                        <a:rPr b="1"/>
                        <a:t>10/23:</a:t>
                      </a:r>
                      <a:r>
                        <a:rPr/>
                        <a:t> Midterm Exam</a:t>
                      </a:r>
                    </a:p>
                  </a:txBody>
                </a:tc>
              </a:tr>
            </a:tbl>
          </a:graphicData>
        </a:graphic>
      </p:graphicFrame>
    </p:spTree>
  </p:cSld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indent="0" marL="0">
              <a:buNone/>
            </a:pPr>
            <a:r>
              <a:rPr/>
              <a:t>Exponential Distribution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/>
              <a:t>The exponential distribution is widely used in the area of reliability and life-test data.</a:t>
            </a:r>
          </a:p>
          <a:p>
            <a:pPr lvl="0"/>
            <a:r>
              <a:rPr/>
              <a:t>Ostle, et. al. (1996) list the following applications of the exponential distribution</a:t>
            </a:r>
          </a:p>
          <a:p>
            <a:pPr lvl="1"/>
            <a:r>
              <a:rPr/>
              <a:t>the number of feet between two consecutive erroneous records on a computer tape,</a:t>
            </a:r>
          </a:p>
          <a:p>
            <a:pPr lvl="1"/>
            <a:r>
              <a:rPr/>
              <a:t>the lifetime of a component of a particular device,</a:t>
            </a:r>
          </a:p>
          <a:p>
            <a:pPr lvl="1"/>
            <a:r>
              <a:rPr/>
              <a:t>the length of a life of a radioactive material and</a:t>
            </a:r>
          </a:p>
          <a:p>
            <a:pPr lvl="1"/>
            <a:r>
              <a:rPr/>
              <a:t>the time to the next customer service call at a service desk</a:t>
            </a:r>
          </a:p>
        </p:txBody>
      </p:sp>
    </p:spTree>
  </p:cSld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Exponential Distribution</a:t>
                </a:r>
              </a:p>
              <a:p>
                <a:pPr lvl="0"/>
                <a:r>
                  <a:rPr/>
                  <a:t>The PDF for an exponential distribution with parameter </a:t>
                </a:r>
                <a14:m>
                  <m:oMath xmlns:m="http://schemas.openxmlformats.org/officeDocument/2006/math">
                    <m:r>
                      <m:t>λ</m:t>
                    </m:r>
                    <m:r>
                      <m:rPr>
                        <m:sty m:val="p"/>
                      </m:rPr>
                      <m:t>&gt;</m:t>
                    </m:r>
                    <m:r>
                      <m:t>0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f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λ</m:t>
                      </m:r>
                      <m:sSup>
                        <m:e>
                          <m:r>
                            <m:t>e</m:t>
                          </m:r>
                        </m:e>
                        <m:sup>
                          <m:r>
                            <m:rPr>
                              <m:sty m:val="p"/>
                            </m:rPr>
                            <m:t>−</m:t>
                          </m:r>
                          <m:r>
                            <m:t>λ</m:t>
                          </m:r>
                          <m:r>
                            <m:t>x</m:t>
                          </m:r>
                        </m:sup>
                      </m:sSup>
                      <m:r>
                        <m:rPr>
                          <m:sty m:val="p"/>
                        </m:rPr>
                        <m:t>,</m:t>
                      </m:r>
                      <m:r>
                        <m:t> </m:t>
                      </m:r>
                      <m:r>
                        <m:t> </m:t>
                      </m:r>
                      <m:r>
                        <m:rPr>
                          <m:nor/>
                          <m:sty m:val="p"/>
                        </m:rPr>
                        <m:t> for </m:t>
                      </m:r>
                      <m:r>
                        <m:t>0</m:t>
                      </m:r>
                      <m:r>
                        <m:rPr>
                          <m:sty m:val="p"/>
                        </m:rPr>
                        <m:t>≤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&lt;</m:t>
                      </m:r>
                      <m:r>
                        <m:rPr>
                          <m:sty m:val="p"/>
                        </m:rPr>
                        <m:t>∞</m:t>
                      </m:r>
                    </m:oMath>
                  </m:oMathPara>
                </a14:m>
              </a:p>
              <a:p>
                <a:pPr lvl="0"/>
                <a:r>
                  <a:rPr/>
                  <a:t>The mean of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r>
                        <m:t>μ</m:t>
                      </m:r>
                      <m:r>
                        <m:rPr>
                          <m:sty m:val="p"/>
                        </m:rPr>
                        <m:t>=</m:t>
                      </m:r>
                      <m:r>
                        <m:t>E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1</m:t>
                          </m:r>
                        </m:num>
                        <m:den>
                          <m:r>
                            <m:t>λ</m:t>
                          </m:r>
                        </m:den>
                      </m:f>
                    </m:oMath>
                  </m:oMathPara>
                </a14:m>
              </a:p>
              <a:p>
                <a:pPr lvl="0"/>
                <a:r>
                  <a:rPr/>
                  <a:t>The variance of </a:t>
                </a:r>
                <a14:m>
                  <m:oMath xmlns:m="http://schemas.openxmlformats.org/officeDocument/2006/math">
                    <m:r>
                      <m:t>X</m:t>
                    </m:r>
                  </m:oMath>
                </a14:m>
                <a:r>
                  <a:rPr/>
                  <a:t> is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sSup>
                        <m:e>
                          <m:r>
                            <m:t>σ</m:t>
                          </m:r>
                        </m:e>
                        <m:sup>
                          <m:r>
                            <m:t>2</m:t>
                          </m:r>
                        </m:sup>
                      </m:sSup>
                      <m:r>
                        <m:rPr>
                          <m:sty m:val="p"/>
                        </m:rPr>
                        <m:t>=</m:t>
                      </m:r>
                      <m:r>
                        <m:t>V</m:t>
                      </m:r>
                      <m:r>
                        <m:rPr>
                          <m:sty m:val="p"/>
                        </m:rPr>
                        <m:t>(</m:t>
                      </m:r>
                      <m:r>
                        <m:t>X</m:t>
                      </m:r>
                      <m:r>
                        <m:rPr>
                          <m:sty m:val="p"/>
                        </m:rPr>
                        <m:t>)</m:t>
                      </m:r>
                      <m:r>
                        <m:rPr>
                          <m:sty m:val="p"/>
                        </m:rPr>
                        <m:t>=</m:t>
                      </m:r>
                      <m:f>
                        <m:fPr>
                          <m:type m:val="bar"/>
                        </m:fPr>
                        <m:num>
                          <m:r>
                            <m:t>1</m:t>
                          </m:r>
                        </m:num>
                        <m:den>
                          <m:sSup>
                            <m:e>
                              <m:r>
                                <m:t>λ</m:t>
                              </m:r>
                            </m:e>
                            <m:sup>
                              <m: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</a:p>
              <a:p>
                <a:pPr lvl="0" indent="0" marL="0">
                  <a:buNone/>
                </a:pPr>
                <a:r>
                  <a:rPr/>
                  <a:t>Note that other authors define </a:t>
                </a:r>
                <a14:m>
                  <m:oMath xmlns:m="http://schemas.openxmlformats.org/officeDocument/2006/math">
                    <m:r>
                      <m:t>f</m:t>
                    </m:r>
                    <m:r>
                      <m:rPr>
                        <m:sty m:val="p"/>
                      </m:rPr>
                      <m:t>(</m:t>
                    </m:r>
                    <m:r>
                      <m:t>x</m:t>
                    </m:r>
                    <m:r>
                      <m:rPr>
                        <m:sty m:val="p"/>
                      </m:rPr>
                      <m:t>)</m:t>
                    </m:r>
                    <m:r>
                      <m:rPr>
                        <m:sty m:val="p"/>
                      </m:rPr>
                      <m:t>=</m:t>
                    </m:r>
                    <m:f>
                      <m:fPr>
                        <m:type m:val="bar"/>
                      </m:fPr>
                      <m:num>
                        <m:r>
                          <m:t>1</m:t>
                        </m:r>
                      </m:num>
                      <m:den>
                        <m:r>
                          <m:t>θ</m:t>
                        </m:r>
                      </m:den>
                    </m:f>
                    <m:sSup>
                      <m:e>
                        <m:r>
                          <m:t>e</m:t>
                        </m:r>
                      </m:e>
                      <m:sup>
                        <m:r>
                          <m:rPr>
                            <m:sty m:val="p"/>
                          </m:rPr>
                          <m:t>−</m:t>
                        </m:r>
                        <m:r>
                          <m:t>x</m:t>
                        </m:r>
                        <m:r>
                          <m:rPr>
                            <m:sty m:val="p"/>
                          </m:rPr>
                          <m:t>/</m:t>
                        </m:r>
                        <m:r>
                          <m:t>θ</m:t>
                        </m:r>
                      </m:sup>
                    </m:sSup>
                  </m:oMath>
                </a14:m>
                <a:r>
                  <a:rPr/>
                  <a:t>. Either definition is acceptable. However one must be aware of which definition is being used.</a:t>
                </a:r>
              </a:p>
            </p:txBody>
          </p:sp>
        </mc:Choice>
      </mc:AlternateContent>
    </p:spTree>
  </p:cSld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0" indent="0" marL="0">
                  <a:spcBef>
                    <a:spcPts val="3000"/>
                  </a:spcBef>
                  <a:buNone/>
                </a:pPr>
                <a:r>
                  <a:rPr b="1"/>
                  <a:t>The Exponential CDF</a:t>
                </a:r>
              </a:p>
              <a:p>
                <a:pPr lvl="0" indent="0" marL="0">
                  <a:buNone/>
                </a:pPr>
                <a:r>
                  <a:rPr/>
                  <a:t>The CDF for the exponential distribution is easy to derive</a:t>
                </a:r>
              </a:p>
              <a:p>
                <a:pPr lvl="0" indent="0" marL="0">
                  <a:buNone/>
                </a:pPr>
                <a14:m>
                  <m:oMathPara xmlns:m="http://schemas.openxmlformats.org/officeDocument/2006/math">
                    <m:oMathParaPr>
                      <m:jc m:val="center"/>
                    </m:oMathParaPr>
                    <m:oMath>
                      <m:m>
                        <m:mPr>
                          <m:baseJc m:val="center"/>
                          <m:plcHide m:val="on"/>
                          <m:mcs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  <m:mc>
                              <m:mcPr>
                                <m:mcJc m:val="left"/>
                                <m:count m:val="1"/>
                              </m:mcPr>
                            </m:mc>
                            <m:mc>
                              <m:mcPr>
                                <m:mcJc m:val="right"/>
                                <m:count m:val="1"/>
                              </m:mcPr>
                            </m:mc>
                          </m:mcs>
                        </m:mPr>
                        <m:mr>
                          <m:e>
                            <m:r>
                              <m:t>F</m:t>
                            </m:r>
                            <m:r>
                              <m:rPr>
                                <m:sty m:val="p"/>
                              </m:rPr>
                              <m:t>(</m:t>
                            </m:r>
                            <m:r>
                              <m:t>x</m:t>
                            </m:r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r>
                              <m:t>P</m:t>
                            </m:r>
                            <m:r>
                              <m:rPr>
                                <m:sty m:val="p"/>
                              </m:rPr>
                              <m:t>(</m:t>
                            </m:r>
                            <m:r>
                              <m:t>X</m:t>
                            </m:r>
                            <m:r>
                              <m:rPr>
                                <m:sty m:val="p"/>
                              </m:rPr>
                              <m:t>≤</m:t>
                            </m:r>
                            <m:r>
                              <m:t>x</m:t>
                            </m:r>
                            <m:r>
                              <m:rPr>
                                <m:sty m:val="p"/>
                              </m:rPr>
                              <m:t>)</m:t>
                            </m:r>
                            <m:r>
                              <m:rPr>
                                <m:sty m:val="p"/>
                              </m:rPr>
                              <m:t>=</m:t>
                            </m:r>
                            <m:nary>
                              <m:naryPr>
                                <m:chr m:val="∫"/>
                                <m:limLoc m:val="subSup"/>
                                <m:subHide m:val="off"/>
                                <m:supHide m:val="off"/>
                              </m:naryPr>
                              <m:sub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rPr>
                                    <m:sty m:val="p"/>
                                  </m:rPr>
                                  <m:t>∞</m:t>
                                </m:r>
                              </m:sub>
                              <m:sup>
                                <m:r>
                                  <m:t>x</m:t>
                                </m:r>
                              </m:sup>
                              <m:e>
                                <m:r>
                                  <m:t>λ</m:t>
                                </m:r>
                              </m:e>
                            </m:nary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λ</m:t>
                                </m:r>
                                <m:r>
                                  <m:t>y</m:t>
                                </m:r>
                              </m:sup>
                            </m:sSup>
                            <m:r>
                              <m:t> </m:t>
                            </m:r>
                            <m:r>
                              <m:t>d</m:t>
                            </m:r>
                            <m:r>
                              <m:t>y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nary>
                              <m:naryPr>
                                <m:chr m:val="∫"/>
                                <m:limLoc m:val="subSup"/>
                                <m:subHide m:val="off"/>
                                <m:supHide m:val="off"/>
                              </m:naryPr>
                              <m:sub>
                                <m:r>
                                  <m:t>0</m:t>
                                </m:r>
                              </m:sub>
                              <m:sup>
                                <m:r>
                                  <m:t>x</m:t>
                                </m:r>
                              </m:sup>
                              <m:e>
                                <m:r>
                                  <m:t>λ</m:t>
                                </m:r>
                              </m:e>
                            </m:nary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λ</m:t>
                                </m:r>
                                <m:r>
                                  <m:t>y</m:t>
                                </m:r>
                              </m:sup>
                            </m:sSup>
                            <m:r>
                              <m:t> </m:t>
                            </m:r>
                            <m:r>
                              <m:t>d</m:t>
                            </m:r>
                            <m:r>
                              <m:t>y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sSubSup>
                              <m:e>
                                <m:d>
                                  <m:dPr>
                                    <m:begChr m:val=""/>
                                    <m:sepChr m:val=""/>
                                    <m:endChr m:val="|"/>
                                    <m:grow/>
                                  </m:dPr>
                                  <m:e>
                                    <m:d>
                                      <m:dPr>
                                        <m:begChr m:val="("/>
                                        <m:sepChr m:val=""/>
                                        <m:endChr m:val=")"/>
                                        <m:grow/>
                                      </m:dPr>
                                      <m:e>
                                        <m:r>
                                          <m:rPr>
                                            <m:sty m:val="p"/>
                                          </m:rPr>
                                          <m:t>−</m:t>
                                        </m:r>
                                        <m:sSup>
                                          <m:e>
                                            <m:r>
                                              <m:t>e</m:t>
                                            </m:r>
                                          </m:e>
                                          <m:sup>
                                            <m:r>
                                              <m:rPr>
                                                <m:sty m:val="p"/>
                                              </m:rPr>
                                              <m:t>−</m:t>
                                            </m:r>
                                            <m:r>
                                              <m:t>λ</m:t>
                                            </m:r>
                                            <m:r>
                                              <m:t>y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b>
                                <m:r>
                                  <m:t>y</m:t>
                                </m:r>
                                <m:r>
                                  <m:rPr>
                                    <m:sty m:val="p"/>
                                  </m:rPr>
                                  <m:t>=</m:t>
                                </m:r>
                                <m:r>
                                  <m:t>0</m:t>
                                </m:r>
                              </m:sub>
                              <m:sup>
                                <m:r>
                                  <m:t>x</m:t>
                                </m:r>
                              </m:sup>
                            </m:sSubSup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λ</m:t>
                                </m:r>
                                <m:r>
                                  <m:t>x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m:t>−</m:t>
                            </m:r>
                            <m:r>
                              <m:rPr>
                                <m:sty m:val="p"/>
                              </m:rPr>
                              <m:t>(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t>0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m:t>)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λ</m:t>
                                </m:r>
                                <m:r>
                                  <m:t>x</m:t>
                                </m:r>
                              </m:sup>
                            </m:sSup>
                            <m:r>
                              <m:rPr>
                                <m:sty m:val="p"/>
                              </m:rPr>
                              <m:t>+</m:t>
                            </m:r>
                            <m:r>
                              <m:t>1</m:t>
                            </m:r>
                          </m:e>
                        </m:mr>
                        <m:mr>
                          <m:e/>
                          <m:e>
                            <m:r>
                              <m:rPr>
                                <m:sty m:val="p"/>
                              </m:rPr>
                              <m:t>=</m:t>
                            </m:r>
                          </m:e>
                          <m:e>
                            <m:r>
                              <m:t>1</m:t>
                            </m:r>
                            <m:r>
                              <m:rPr>
                                <m:sty m:val="p"/>
                              </m:rPr>
                              <m:t>−</m:t>
                            </m:r>
                            <m:sSup>
                              <m:e>
                                <m:r>
                                  <m:t>e</m:t>
                                </m:r>
                              </m:e>
                              <m:sup>
                                <m:r>
                                  <m:rPr>
                                    <m:sty m:val="p"/>
                                  </m:rPr>
                                  <m:t>−</m:t>
                                </m:r>
                                <m:r>
                                  <m:t>λ</m:t>
                                </m:r>
                                <m:r>
                                  <m:t>x</m:t>
                                </m:r>
                              </m:sup>
                            </m:sSup>
                          </m:e>
                        </m:mr>
                      </m:m>
                    </m:oMath>
                  </m:oMathPara>
                </a14:m>
              </a:p>
            </p:txBody>
          </p:sp>
        </mc:Choice>
      </mc:AlternateContent>
    </p:spTree>
  </p:cSld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idx="2" sz="half" type="body"/>
          </p:nvPr>
        </p:nvSpPr>
        <p:spPr/>
        <p:txBody>
          <a:bodyPr/>
          <a:lstStyle/>
          <a:p>
            <a:pPr lvl="0" indent="0" marL="0">
              <a:spcBef>
                <a:spcPts val="3000"/>
              </a:spcBef>
              <a:buNone/>
            </a:pPr>
            <a:r>
              <a:rPr b="1"/>
              <a:t>Problem 4-79</a:t>
            </a:r>
          </a:p>
        </p:txBody>
      </p:sp>
      <p:pic>
        <p:nvPicPr>
          <p:cNvPr descr="images/p4_79.png" id="0" name="Picture 1"/>
          <p:cNvPicPr>
            <a:picLocks noGrp="1" noChangeAspect="1"/>
          </p:cNvPicPr>
          <p:nvPr/>
        </p:nvPicPr>
        <p:blipFill>
          <a:blip r:embed="rId2"/>
          <a:stretch>
            <a:fillRect/>
          </a:stretch>
        </p:blipFill>
        <p:spPr bwMode="auto">
          <a:xfrm>
            <a:off x="3568700" y="1511300"/>
            <a:ext cx="5105400" cy="1257300"/>
          </a:xfrm>
          <a:prstGeom prst="rect">
            <a:avLst/>
          </a:prstGeom>
          <a:noFill/>
          <a:ln w="9525">
            <a:noFill/>
            <a:headEnd/>
            <a:tailEnd/>
          </a:ln>
        </p:spPr>
      </p:pic>
      <p:sp>
        <p:nvSpPr>
          <p:cNvPr id="1" name="TextBox 3"/>
          <p:cNvSpPr txBox="1"/>
          <p:nvPr>
            <p:ph idx="1"/>
          </p:nvPr>
        </p:nvSpPr>
        <p:spPr>
          <a:xfrm>
            <a:off x="3568700" y="4076700"/>
            <a:ext cx="5105400" cy="508000"/>
          </a:xfrm>
          <a:prstGeom prst="rect">
            <a:avLst/>
          </a:prstGeom>
          <a:noFill/>
        </p:spPr>
        <p:txBody>
          <a:bodyPr/>
          <a:lstStyle/>
          <a:p>
            <a:pPr lvl="0" indent="0" marL="0" algn="ctr">
              <a:buNone/>
            </a:pPr>
            <a:r>
              <a:rPr/>
              <a:t>image</a:t>
            </a:r>
          </a:p>
        </p:txBody>
      </p:sp>
    </p:spTree>
  </p:cSld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</TotalTime>
  <Words>49</Words>
  <Application>Microsoft Macintosh PowerPoint</Application>
  <PresentationFormat>On-screen Show (16:9)</PresentationFormat>
  <Paragraphs>15</Paragraphs>
  <Slides>4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7" baseType="lpstr">
      <vt:lpstr>Arial</vt:lpstr>
      <vt:lpstr>Calibri</vt:lpstr>
      <vt:lpstr>Office Theme</vt:lpstr>
      <vt:lpstr>Presentation Title</vt:lpstr>
      <vt:lpstr>Slide Title</vt:lpstr>
      <vt:lpstr>Section header</vt:lpstr>
      <vt:lpstr>Slide Title for Two-Content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keywords/>
  <dcterms:created xsi:type="dcterms:W3CDTF">2025-10-13T21:44:40Z</dcterms:created>
  <dcterms:modified xsi:type="dcterms:W3CDTF">2025-10-13T21:44:40Z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