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ylervigen.com/spurious-correlation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3332.05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Correlation</a:t>
            </a:r>
          </a:p>
          <a:p>
            <a:pPr lvl="0"/>
            <a:r>
              <a:t>The correlation between two random variables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t>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𝜌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𝑋𝑌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m:rPr>
                          <m:nor/>
                        </m:rPr>
                        <a:rPr/>
                        <m:t>cov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num>
                    <m:den>
                      <m:rad>
                        <m:radPr>
                          <m:degHide m:val="on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e>
                      </m:rad>
                    </m:den>
                  </m:f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𝑋𝑌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den>
                  </m:f>
                </m:oMath>
              </m:oMathPara>
            </a14:m>
            <a:endParaRPr/>
          </a:p>
          <a:p>
            <a:pPr lvl="0"/>
            <a:r>
              <a:t>For any two random variables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endParaRPr/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−1≤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𝜌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𝑋𝑌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≤1</m:t>
                  </m:r>
                </m:oMath>
              </m:oMathPara>
            </a14:m>
            <a:endParaRPr/>
          </a:p>
          <a:p>
            <a:pPr lvl="0"/>
            <a:r>
              <a:t>If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t> are independent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𝜌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𝑋𝑌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=0</m:t>
                </m:r>
              </m:oMath>
            </a14:m>
            <a:r>
              <a:t>. The converse is not true.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Sample Correlation Coefficient</a:t>
            </a:r>
          </a:p>
          <a:p>
            <a:pPr lvl="0"/>
            <a:r>
              <a:t>To calculate the sample correlation coefficient,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𝑋𝑌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𝑋𝑌</m:t>
                          </m:r>
                        </m:sub>
                      </m:sSub>
                    </m:num>
                    <m:den>
                      <m:rad>
                        <m:radPr>
                          <m:degHide m:val="on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b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b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den>
                  </m:f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Summary</a:t>
            </a:r>
          </a:p>
          <a:p>
            <a:pPr lvl="0"/>
            <a:r>
              <a:t>Correlation is a linear measure and will not work for non-linear relationships</a:t>
            </a:r>
          </a:p>
          <a:p>
            <a:pPr lvl="0"/>
            <a:r>
              <a:t>Correlation is a measure of association; it does not prove cause and effect relationships</a:t>
            </a:r>
          </a:p>
          <a:p>
            <a:pPr marL="342900" lvl="1" indent="0">
              <a:buNone/>
            </a:pPr>
            <a:r>
              <a:t>-Examine examples at </a:t>
            </a:r>
            <a:r>
              <a:rPr>
                <a:hlinkClick r:id="rId2"/>
              </a:rPr>
              <a:t>Spurious Correlations website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Linear Functions of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Functions of Random Variables</a:t>
            </a:r>
          </a:p>
          <a:p>
            <a:pPr lvl="0"/>
            <a:r>
              <a:t>Additive System. Let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t> be a random variable with mean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𝜇</m:t>
                </m:r>
              </m:oMath>
            </a14:m>
            <a:r>
              <a:t> and variance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𝜎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t>. Define a new random variable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endParaRPr/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𝑌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r>
                    <a:rPr>
                      <a:latin typeface="Cambria Math" panose="02040503050406030204" pitchFamily="18" charset="0"/>
                    </a:rPr>
                    <m:t>𝑋</m:t>
                  </m:r>
                  <m:r>
                    <a:rPr>
                      <a:latin typeface="Cambria Math" panose="02040503050406030204" pitchFamily="18" charset="0"/>
                    </a:rPr>
                    <m:t>+</m:t>
                  </m:r>
                  <m:r>
                    <a:rPr>
                      <a:latin typeface="Cambria Math" panose="02040503050406030204" pitchFamily="18" charset="0"/>
                    </a:rPr>
                    <m:t>𝑐</m:t>
                  </m:r>
                </m:oMath>
              </m:oMathPara>
            </a14:m>
            <a:endParaRPr/>
          </a:p>
          <a:p>
            <a:pPr marL="0" lvl="0" indent="0">
              <a:buNone/>
            </a:pPr>
            <a:r>
              <a:t>It follows that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3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m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+0=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Linear Functions of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Functions of Random Variables</a:t>
            </a:r>
          </a:p>
          <a:p>
            <a:pPr lvl="0"/>
            <a:r>
              <a:t>Multiplicative System. Consider the new random variable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endParaRPr/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𝑌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r>
                    <a:rPr>
                      <a:latin typeface="Cambria Math" panose="02040503050406030204" pitchFamily="18" charset="0"/>
                    </a:rPr>
                    <m:t>𝑐𝑋</m:t>
                  </m:r>
                </m:oMath>
              </m:oMathPara>
            </a14:m>
            <a:endParaRPr/>
          </a:p>
          <a:p>
            <a:pPr marL="0" lvl="0" indent="0">
              <a:buNone/>
            </a:pPr>
            <a:r>
              <a:t>It follows that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3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𝑐𝑋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𝑐𝐸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</m:m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𝑐𝑋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Linear Combination</a:t>
            </a:r>
          </a:p>
          <a:p>
            <a:pPr lvl="0"/>
            <a:r>
              <a:t>A </a:t>
            </a:r>
            <a:r>
              <a:rPr b="1"/>
              <a:t>linear combination</a:t>
            </a:r>
            <a:r>
              <a:t> of the random variables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,…,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</m:oMath>
            </a14:m>
            <a:r>
              <a:t>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𝑌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+⋯+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</m:oMath>
              </m:oMathPara>
            </a14:m>
            <a:endParaRPr/>
          </a:p>
          <a:p>
            <a:pPr lvl="0"/>
            <a:r>
              <a:t>The mean of a linear combination of random variables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𝐸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𝑌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+⋯+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</m:oMath>
              </m:oMathPara>
            </a14:m>
            <a:endParaRPr/>
          </a:p>
          <a:p>
            <a:pPr lvl="0"/>
            <a:r>
              <a:t>The variance of a linear combination of random variables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𝑉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𝑌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𝜎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>
                      <a:latin typeface="Cambria Math" panose="02040503050406030204" pitchFamily="18" charset="0"/>
                    </a:rPr>
                    <m:t>+</m:t>
                  </m:r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𝑠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𝜎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𝑠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>
                      <a:latin typeface="Cambria Math" panose="02040503050406030204" pitchFamily="18" charset="0"/>
                    </a:rPr>
                    <m:t>+⋯+</m:t>
                  </m:r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sSubSup>
                    <m:sSubSup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>
                          <a:latin typeface="Cambria Math" panose="02040503050406030204" pitchFamily="18" charset="0"/>
                        </a:rPr>
                        <m:t>𝜎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Linear Combination of Non-independent R.V.</a:t>
            </a:r>
          </a:p>
          <a:p>
            <a:pPr marL="0" lvl="0" indent="0">
              <a:buNone/>
            </a:pPr>
            <a:r>
              <a:t>Let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,…,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</m:sub>
                </m:sSub>
              </m:oMath>
            </a14:m>
            <a:r>
              <a:t> be random variables with means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𝐸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sSub>
                  <m:sSubPr>
                    <m:ctrlPr>
                      <a:rPr i="1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𝜇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</m:oMath>
            </a14:m>
            <a:r>
              <a:t>, variances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𝑉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sSubSup>
                  <m:sSub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bSupPr>
                  <m:e>
                    <m:r>
                      <a:rPr>
                        <a:latin typeface="Cambria Math" panose="02040503050406030204" pitchFamily="18" charset="0"/>
                      </a:rPr>
                      <m:t>𝜎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𝑖</m:t>
                    </m:r>
                  </m:sub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bSup>
              </m:oMath>
            </a14:m>
            <a:r>
              <a:t> and covariances </a:t>
            </a:r>
            <a14:m xmlns:a14="http://schemas.microsoft.com/office/drawing/2010/main">
              <m:oMath xmlns:m="http://schemas.openxmlformats.org/officeDocument/2006/math">
                <m:r>
                  <m:rPr>
                    <m:nor/>
                  </m:rPr>
                  <a:rPr/>
                  <m:t>Cov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e>
                </m:d>
              </m:oMath>
            </a14:m>
            <a:r>
              <a:t> for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𝑖</m:t>
                </m:r>
                <m:r>
                  <a:rPr>
                    <a:latin typeface="Cambria Math" panose="02040503050406030204" pitchFamily="18" charset="0"/>
                  </a:rPr>
                  <m:t>,</m:t>
                </m:r>
                <m:r>
                  <a:rPr>
                    <a:latin typeface="Cambria Math" panose="02040503050406030204" pitchFamily="18" charset="0"/>
                  </a:rPr>
                  <m:t>𝑗</m:t>
                </m:r>
                <m:r>
                  <a:rPr>
                    <a:latin typeface="Cambria Math" panose="02040503050406030204" pitchFamily="18" charset="0"/>
                  </a:rPr>
                  <m:t>=1,2,…,</m:t>
                </m:r>
                <m:r>
                  <a:rPr>
                    <a:latin typeface="Cambria Math" panose="02040503050406030204" pitchFamily="18" charset="0"/>
                  </a:rPr>
                  <m:t>𝑛</m:t>
                </m:r>
              </m:oMath>
            </a14:m>
            <a:r>
              <a:t> with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𝑖</m:t>
                </m:r>
                <m:r>
                  <a:rPr>
                    <a:latin typeface="Cambria Math" panose="02040503050406030204" pitchFamily="18" charset="0"/>
                  </a:rPr>
                  <m:t>&lt;</m:t>
                </m:r>
                <m:r>
                  <a:rPr>
                    <a:latin typeface="Cambria Math" panose="02040503050406030204" pitchFamily="18" charset="0"/>
                  </a:rPr>
                  <m:t>𝑗</m:t>
                </m:r>
              </m:oMath>
            </a14:m>
            <a:endParaRPr/>
          </a:p>
          <a:p>
            <a:pPr lvl="0"/>
            <a:r>
              <a:t>The linear combination is defined to be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𝑌</m:t>
                  </m:r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+⋯+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</m:oMath>
              </m:oMathPara>
            </a14:m>
            <a:endParaRPr/>
          </a:p>
          <a:p>
            <a:pPr lvl="0"/>
            <a:r>
              <a:t>The mean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t>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𝐸</m:t>
                  </m:r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𝑌</m:t>
                      </m:r>
                    </m:e>
                  </m:d>
                  <m:r>
                    <a:rPr>
                      <a:latin typeface="Cambria Math" panose="02040503050406030204" pitchFamily="18" charset="0"/>
                    </a:rPr>
                    <m:t>=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+⋯+</m:t>
                  </m:r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𝑐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  <m:sSub>
                    <m:sSub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𝜇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b>
                  </m:sSub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Linear Combination of Non-independent R.V.</a:t>
            </a:r>
          </a:p>
          <a:p>
            <a:pPr lvl="0"/>
            <a:r>
              <a:t>and the variance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3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>
                            <a:latin typeface="Cambria Math" panose="02040503050406030204" pitchFamily="18" charset="0"/>
                          </a:rPr>
                          <m:t>+⋯+</m:t>
                        </m:r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Sup>
                          <m:sSub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mr>
                    <m:mr>
                      <m:e/>
                      <m:e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+2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∑∑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m:rPr>
                            <m:nor/>
                          </m:rPr>
                          <a:rPr/>
                          <m:t>Cov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Linear Combination Problem</a:t>
            </a:r>
          </a:p>
        </p:txBody>
      </p:sp>
      <p:pic>
        <p:nvPicPr>
          <p:cNvPr id="2" name="Picture 1" descr="images/lc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16500" y="203200"/>
            <a:ext cx="21971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linear combination problem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Linear Combination Practice Problems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Agenda</a:t>
            </a:r>
          </a:p>
          <a:p>
            <a:pPr lvl="0"/>
            <a:r>
              <a:rPr sz="2000" dirty="0"/>
              <a:t>Start Part Two of Course</a:t>
            </a:r>
          </a:p>
          <a:p>
            <a:pPr lvl="0"/>
            <a:r>
              <a:rPr sz="2000" dirty="0"/>
              <a:t>Major Quiz Announcement</a:t>
            </a:r>
          </a:p>
          <a:p>
            <a:pPr lvl="1"/>
            <a:r>
              <a:rPr sz="2000" dirty="0"/>
              <a:t>All Part One Quizzes will be modified to two attempts and highest grade counted</a:t>
            </a:r>
          </a:p>
          <a:p>
            <a:pPr lvl="1"/>
            <a:r>
              <a:rPr sz="2000" dirty="0"/>
              <a:t>Deadline for completing Part One Quizzes is 10/23/2025 12:30 PM</a:t>
            </a:r>
          </a:p>
          <a:p>
            <a:pPr lvl="0"/>
            <a:r>
              <a:rPr sz="2000" dirty="0"/>
              <a:t>Normal Quiz (assigned 10/14/2025, due 10/16/2026)</a:t>
            </a:r>
          </a:p>
          <a:p>
            <a:pPr lvl="0"/>
            <a:r>
              <a:rPr sz="2000" dirty="0"/>
              <a:t>Exponential Practice Problems (assigned 10/14/2025, due 10/16/2025)</a:t>
            </a:r>
          </a:p>
          <a:p>
            <a:pPr lvl="0"/>
            <a:r>
              <a:rPr sz="2000" dirty="0"/>
              <a:t>Exponential Quiz (assigned 10/16/2025, due 10/23/2025)</a:t>
            </a:r>
          </a:p>
          <a:p>
            <a:pPr lvl="0"/>
            <a:r>
              <a:rPr sz="2000" dirty="0"/>
              <a:t>Schedule</a:t>
            </a:r>
          </a:p>
          <a:p>
            <a:pPr lvl="0"/>
            <a:r>
              <a:rPr sz="2000" dirty="0"/>
              <a:t>Attendance</a:t>
            </a:r>
          </a:p>
          <a:p>
            <a:pPr lvl="0"/>
            <a:r>
              <a:rPr sz="2000" dirty="0"/>
              <a:t>Questions?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Central Limit Theorem</a:t>
                </a:r>
              </a:p>
              <a:p>
                <a:pPr marL="0" lvl="0" indent="0">
                  <a:buNone/>
                </a:pPr>
                <a:r>
                  <a:rPr sz="20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sz="200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sz="200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sz="200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sz="2000" dirty="0"/>
                  <a:t> is a random sample of size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000" dirty="0"/>
                  <a:t> taken from a population with mean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sz="2000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sz="20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000" dirty="0"/>
                  <a:t>, and if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sz="200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bar>
                  </m:oMath>
                </a14:m>
                <a:r>
                  <a:rPr sz="2000" dirty="0"/>
                  <a:t> is the sample mean, the limiting form of the distribution of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bar>
                            <m:barPr>
                              <m:pos m:val="top"/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bar>
                          <m:r>
                            <a:rPr sz="20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sz="200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/</m:t>
                          </m:r>
                          <m:rad>
                            <m:radPr>
                              <m:degHide m:val="on"/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sz="2000" dirty="0"/>
              </a:p>
              <a:p>
                <a:pPr marL="0" lvl="0" indent="0">
                  <a:buNone/>
                </a:pPr>
                <a:r>
                  <a:rPr sz="2000" dirty="0"/>
                  <a:t>as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𝑛</m:t>
                    </m:r>
                    <m:r>
                      <a:rPr sz="2000">
                        <a:latin typeface="Cambria Math" panose="02040503050406030204" pitchFamily="18" charset="0"/>
                      </a:rPr>
                      <m:t>→∞</m:t>
                    </m:r>
                  </m:oMath>
                </a14:m>
                <a:r>
                  <a:rPr sz="2000" dirty="0"/>
                  <a:t>, is the standard normal distribution</a:t>
                </a:r>
              </a:p>
              <a:p>
                <a:pPr lvl="0"/>
                <a:r>
                  <a:rPr sz="2000" dirty="0"/>
                  <a:t>Incredibly useful theorem</a:t>
                </a:r>
              </a:p>
              <a:p>
                <a:pPr lvl="0"/>
                <a:r>
                  <a:rPr sz="2000" dirty="0"/>
                  <a:t>See example below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000" dirty="0"/>
                  <a:t> often does not have to be very large</a:t>
                </a:r>
              </a:p>
              <a:p>
                <a:pPr lvl="1"/>
                <a:r>
                  <a:rPr sz="2000" dirty="0"/>
                  <a:t>If the population is continuous, unimodal and symmetric, often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000" dirty="0"/>
                  <a:t> can be as small as 4 or 5</a:t>
                </a:r>
              </a:p>
              <a:p>
                <a:pPr lvl="1"/>
                <a:r>
                  <a:rPr sz="2000" dirty="0"/>
                  <a:t>Larger samples will be required in other situations</a:t>
                </a:r>
              </a:p>
              <a:p>
                <a:pPr lvl="1"/>
                <a:r>
                  <a:rPr sz="2000" dirty="0"/>
                  <a:t>If </a:t>
                </a:r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𝑛</m:t>
                    </m:r>
                    <m:r>
                      <a:rPr sz="2000">
                        <a:latin typeface="Cambria Math" panose="02040503050406030204" pitchFamily="18" charset="0"/>
                      </a:rPr>
                      <m:t>≥30</m:t>
                    </m:r>
                  </m:oMath>
                </a14:m>
                <a:r>
                  <a:rPr sz="2000" dirty="0"/>
                  <a:t> the normal approximation will work satisfactorily regardless of the shape of the population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3" t="-2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CLT Illustration</a:t>
            </a:r>
          </a:p>
        </p:txBody>
      </p:sp>
      <p:pic>
        <p:nvPicPr>
          <p:cNvPr id="2" name="Picture 1" descr="images/clt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10000" y="203200"/>
            <a:ext cx="4635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central limit theorem illustration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t>Lecture 14 slides (Powerpoint)</a:t>
            </a:r>
          </a:p>
          <a:p>
            <a:pPr lvl="0"/>
            <a:r>
              <a:t>Lecture 14 slides - marked (pdf)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 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Tuesday Date and Topic(s)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Thursday Date and Topic(s)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10/14:</a:t>
                      </a:r>
                      <a:r>
                        <a:t> Exponential and Weibull distributions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10/16:</a:t>
                      </a:r>
                      <a:r>
                        <a:t> Chapter 5 (not on midterm)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10/21: </a:t>
                      </a:r>
                      <a:r>
                        <a:t> Midterm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10/23:</a:t>
                      </a:r>
                      <a:r>
                        <a:t> Midterm Exam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Chapter Five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Joint Probability Distributions</a:t>
            </a:r>
          </a:p>
          <a:p>
            <a:pPr lvl="0"/>
            <a:r>
              <a:t>Contains eight sections</a:t>
            </a:r>
          </a:p>
          <a:p>
            <a:pPr lvl="0"/>
            <a:r>
              <a:t>We will only examine 5.4 (Covariance and Correlation) and 5.6 (linear functions of random variables)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Covariance and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Covariance</a:t>
            </a:r>
          </a:p>
          <a:p>
            <a:pPr lvl="0"/>
            <a:r>
              <a:t>When two or more variables are defined on a probability space, it is useful to describe how they vary together</a:t>
            </a:r>
          </a:p>
          <a:p>
            <a:pPr lvl="0"/>
            <a:r>
              <a:t>A common measure of the relationship between two random variables is the </a:t>
            </a:r>
            <a:r>
              <a:rPr b="1"/>
              <a:t>covariance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3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sSub>
                          <m:sSubPr>
                            <m:ctrlPr>
                              <a:rPr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𝑋𝑌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𝑋𝑌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Covariance, continued</a:t>
            </a:r>
          </a:p>
          <a:p>
            <a:pPr lvl="0"/>
            <a:r>
              <a:t>Theoretically for two continuous random variables with joint probability distribution function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𝑓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𝑋𝑌</m:t>
                    </m:r>
                  </m:sub>
                </m:sSub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,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</m:e>
                </m:d>
              </m:oMath>
            </a14:m>
            <a:r>
              <a:t>, the covariance is found by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plcHide m:val="on"/>
                      <m:mcs>
                        <m:mc>
                          <m:mcPr>
                            <m:count m:val="3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sSub>
                          <m:sSubPr>
                            <m:ctrlPr>
                              <a:rPr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𝑋𝑌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e>
                        <m:nary>
                          <m:naryPr>
                            <m:limLoc m:val="subSup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−∞</m:t>
                            </m:r>
                          </m:sub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nary>
                              <m:naryPr>
                                <m:limLoc m:val="subSup"/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−∞</m:t>
                                </m:r>
                              </m:sub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sup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nary>
                          </m:e>
                        </m:nary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𝑋𝑌</m:t>
                            </m:r>
                          </m:sub>
                        </m:sSub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>
                            <a:latin typeface="Cambria Math" panose="02040503050406030204" pitchFamily="18" charset="0"/>
                          </a:rPr>
                          <m:t>𝑑𝑥𝑑𝑦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𝑋</m:t>
                            </m:r>
                          </m:sub>
                        </m:sSub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𝑌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Covariance and Independence</a:t>
            </a:r>
          </a:p>
          <a:p>
            <a:pPr lvl="0"/>
            <a:r>
              <a:rPr dirty="0"/>
              <a:t>If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rPr dirty="0"/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rPr dirty="0"/>
              <a:t> are independent random variables,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𝜎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𝑋𝑌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=0</m:t>
                  </m:r>
                </m:oMath>
              </m:oMathPara>
            </a14:m>
            <a:endParaRPr dirty="0"/>
          </a:p>
          <a:p>
            <a:pPr lvl="0"/>
            <a:r>
              <a:rPr dirty="0"/>
              <a:t>However,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𝜎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𝑋𝑌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=0</m:t>
                </m:r>
              </m:oMath>
            </a14:m>
            <a:r>
              <a:rPr dirty="0"/>
              <a:t> does not imply that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rPr dirty="0"/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rPr dirty="0"/>
              <a:t> are independent. Textbook mentions Figure 5-13(d)</a:t>
            </a:r>
          </a:p>
          <a:p>
            <a:pPr lvl="0"/>
            <a:r>
              <a:rPr i="1" dirty="0"/>
              <a:t>SPECIAL CASE.</a:t>
            </a:r>
            <a:r>
              <a:rPr dirty="0"/>
              <a:t> IF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rPr dirty="0"/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rPr dirty="0"/>
              <a:t> are normal random variables and have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𝜎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𝑋𝑌</m:t>
                    </m:r>
                  </m:sub>
                </m:sSub>
                <m:r>
                  <a:rPr>
                    <a:latin typeface="Cambria Math" panose="02040503050406030204" pitchFamily="18" charset="0"/>
                  </a:rPr>
                  <m:t>=0</m:t>
                </m:r>
              </m:oMath>
            </a14:m>
            <a:r>
              <a:rPr dirty="0"/>
              <a:t>, then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𝑋</m:t>
                </m:r>
              </m:oMath>
            </a14:m>
            <a:r>
              <a:rPr dirty="0"/>
              <a:t> and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𝑌</m:t>
                </m:r>
              </m:oMath>
            </a14:m>
            <a:r>
              <a:rPr dirty="0"/>
              <a:t> are independent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Sample Covariance</a:t>
            </a:r>
          </a:p>
          <a:p>
            <a:pPr lvl="0"/>
            <a:r>
              <a:t>To calculate the sample covariance use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sSub>
                    <m:sSubPr>
                      <m:ctrlPr>
                        <a:rPr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>
                          <a:latin typeface="Cambria Math" panose="02040503050406030204" pitchFamily="18" charset="0"/>
                        </a:rPr>
                        <m:t>𝑠</m:t>
                      </m:r>
                    </m:e>
                    <m:sub>
                      <m:r>
                        <a:rPr>
                          <a:latin typeface="Cambria Math" panose="02040503050406030204" pitchFamily="18" charset="0"/>
                        </a:rPr>
                        <m:t>𝑋𝑌</m:t>
                      </m:r>
                    </m:sub>
                  </m:sSub>
                  <m:r>
                    <a:rPr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den>
                  </m:f>
                  <m:nary>
                    <m:naryPr>
                      <m:chr m:val="∑"/>
                      <m:limLoc m:val="undOvr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naryPr>
                    <m:sub>
                      <m:r>
                        <a:rPr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>
                          <a:latin typeface="Cambria Math" panose="02040503050406030204" pitchFamily="18" charset="0"/>
                        </a:rPr>
                        <m:t>=1</m:t>
                      </m:r>
                    </m:sub>
                    <m:sup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</m:sup>
                    <m:e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‾"/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</m:e>
                  </m:nary>
                  <m:d>
                    <m:d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‾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</m:e>
                  </m:d>
                </m:oMath>
              </m:oMathPara>
            </a14:m>
            <a:endParaRPr/>
          </a:p>
          <a:p>
            <a:pPr lvl="0"/>
            <a:r>
              <a:t>Easily done in software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746</Words>
  <Application>Microsoft Macintosh PowerPoint</Application>
  <PresentationFormat>On-screen Show (16:9)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Office Theme</vt:lpstr>
      <vt:lpstr>MANE 3332.05</vt:lpstr>
      <vt:lpstr>Lecture 14</vt:lpstr>
      <vt:lpstr>PowerPoint Presentation</vt:lpstr>
      <vt:lpstr>PowerPoint Presentation</vt:lpstr>
      <vt:lpstr>Chapter Five</vt:lpstr>
      <vt:lpstr>Covariance and Correlation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Linear Functions of Random Variables</vt:lpstr>
      <vt:lpstr>Linear Functions of Random Variables</vt:lpstr>
      <vt:lpstr>PowerPoint Presentation</vt:lpstr>
      <vt:lpstr>PowerPoint Presentation</vt:lpstr>
      <vt:lpstr>PowerPoint Presentation</vt:lpstr>
      <vt:lpstr>PowerPoint Presentation</vt:lpstr>
      <vt:lpstr>Linear Combination Practice Problems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2025-10-15T19:15:35Z</dcterms:created>
  <dcterms:modified xsi:type="dcterms:W3CDTF">2025-10-15T19:17:02Z</dcterms:modified>
</cp:coreProperties>
</file>