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app0.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package/2006/relationships/metadata/extended-properties" Target="docProps/app0.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3" autoAdjust="0"/>
    <p:restoredTop sz="94726" autoAdjust="0"/>
  </p:normalViewPr>
  <p:slideViewPr>
    <p:cSldViewPr snapToGrid="0" snapToObjects="1">
      <p:cViewPr varScale="1">
        <p:scale>
          <a:sx n="160" d="100"/>
          <a:sy n="160" d="100"/>
        </p:scale>
        <p:origin x="776" y="176"/>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1EB5C9-1307-BA42-ABA2-0BC069CD8E7F}" type="datetimeFigureOut">
              <a:rPr lang="en-US" smtClean="0"/>
              <a:t>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4443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1391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8152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3834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07306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1EB5C9-1307-BA42-ABA2-0BC069CD8E7F}" type="datetimeFigureOut">
              <a:rPr lang="en-US" smtClean="0"/>
              <a:t>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61988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1EB5C9-1307-BA42-ABA2-0BC069CD8E7F}" type="datetimeFigureOut">
              <a:rPr lang="en-US" smtClean="0"/>
              <a:t>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3579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1EB5C9-1307-BA42-ABA2-0BC069CD8E7F}" type="datetimeFigureOut">
              <a:rPr lang="en-US" smtClean="0"/>
              <a:t>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4727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EB5C9-1307-BA42-ABA2-0BC069CD8E7F}" type="datetimeFigureOut">
              <a:rPr lang="en-US" smtClean="0"/>
              <a:t>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13090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4089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66899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241EB5C9-1307-BA42-ABA2-0BC069CD8E7F}" type="datetimeFigureOut">
              <a:rPr lang="en-US" smtClean="0"/>
              <a:t>10/20/25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C5EF2332-01BF-834F-8236-50238282D533}" type="slidenum">
              <a:rPr lang="en-US" smtClean="0"/>
              <a:t>‹#›</a:t>
            </a:fld>
            <a:endParaRPr lang="en-US"/>
          </a:p>
        </p:txBody>
      </p:sp>
    </p:spTree>
    <p:extLst>
      <p:ext uri="{BB962C8B-B14F-4D97-AF65-F5344CB8AC3E}">
        <p14:creationId xmlns:p14="http://schemas.microsoft.com/office/powerpoint/2010/main" val="3676200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2900" rtl="0" eaLnBrk="1" latinLnBrk="0" hangingPunct="1">
        <a:spcBef>
          <a:spcPct val="0"/>
        </a:spcBef>
        <a:buNone/>
        <a:defRPr sz="3300" kern="1200">
          <a:solidFill>
            <a:schemeClr val="tx1"/>
          </a:solidFill>
          <a:latin typeface="+mj-lt"/>
          <a:ea typeface="+mj-ea"/>
          <a:cs typeface="+mj-cs"/>
        </a:defRPr>
      </a:lvl1pPr>
    </p:titleStyle>
    <p:bodyStyle>
      <a:lvl1pPr marL="342900" indent="-342900" algn="l" defTabSz="342900" rtl="0" eaLnBrk="1" latinLnBrk="0" hangingPunct="1">
        <a:spcBef>
          <a:spcPct val="20000"/>
        </a:spcBef>
        <a:buFont typeface="Arial"/>
        <a:buChar char="•"/>
        <a:defRPr sz="2400" kern="1200">
          <a:solidFill>
            <a:schemeClr val="tx1"/>
          </a:solidFill>
          <a:latin typeface="+mn-lt"/>
          <a:ea typeface="+mn-ea"/>
          <a:cs typeface="+mn-cs"/>
        </a:defRPr>
      </a:lvl1pPr>
      <a:lvl2pPr marL="685800" indent="-342900" algn="l" defTabSz="342900" rtl="0" eaLnBrk="1" latinLnBrk="0" hangingPunct="1">
        <a:spcBef>
          <a:spcPct val="20000"/>
        </a:spcBef>
        <a:buFont typeface="Arial"/>
        <a:buChar char="–"/>
        <a:defRPr sz="2100" kern="1200">
          <a:solidFill>
            <a:schemeClr val="tx1"/>
          </a:solidFill>
          <a:latin typeface="+mn-lt"/>
          <a:ea typeface="+mn-ea"/>
          <a:cs typeface="+mn-cs"/>
        </a:defRPr>
      </a:lvl2pPr>
      <a:lvl3pPr marL="1028700" indent="-34290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371600" indent="-34290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714500" indent="-342900" algn="l" defTabSz="342900" rtl="0" eaLnBrk="1" latinLnBrk="0" hangingPunct="1">
        <a:spcBef>
          <a:spcPct val="20000"/>
        </a:spcBef>
        <a:buFont typeface="Arial"/>
        <a:buChar char="»"/>
        <a:defRPr sz="1500" kern="1200">
          <a:solidFill>
            <a:schemeClr val="tx1"/>
          </a:solidFill>
          <a:latin typeface="+mn-lt"/>
          <a:ea typeface="+mn-ea"/>
          <a:cs typeface="+mn-cs"/>
        </a:defRPr>
      </a:lvl5pPr>
      <a:lvl6pPr marL="2057400" indent="-34290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400300" indent="-34290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743200" indent="-342900" algn="l" defTabSz="342900" rtl="0" eaLnBrk="1" latinLnBrk="0" hangingPunct="1">
        <a:spcBef>
          <a:spcPct val="20000"/>
        </a:spcBef>
        <a:buFont typeface="Arial"/>
        <a:buChar char="•"/>
        <a:defRPr sz="1500" kern="1200">
          <a:solidFill>
            <a:schemeClr val="tx1"/>
          </a:solidFill>
          <a:latin typeface="+mn-lt"/>
          <a:ea typeface="+mn-ea"/>
          <a:cs typeface="+mn-cs"/>
        </a:defRPr>
      </a:lvl8pPr>
      <a:lvl9pPr marL="3086100" indent="-34290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lstStyle/>
          <a:p>
            <a:pPr marL="0" lvl="0" indent="0">
              <a:buNone/>
            </a:pPr>
            <a:r>
              <a:t>MANE 3332.05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Lecture 15</a:t>
            </a:r>
          </a:p>
        </p:txBody>
      </p:sp>
      <p:sp>
        <p:nvSpPr>
          <p:cNvPr id="3" name="Content Placeholder 2"/>
          <p:cNvSpPr>
            <a:spLocks noGrp="1"/>
          </p:cNvSpPr>
          <p:nvPr>
            <p:ph idx="1"/>
          </p:nvPr>
        </p:nvSpPr>
        <p:spPr/>
        <p:txBody>
          <a:bodyPr/>
          <a:lstStyle/>
          <a:p>
            <a:pPr marL="0" lvl="0" indent="0">
              <a:spcBef>
                <a:spcPts val="3000"/>
              </a:spcBef>
              <a:buNone/>
            </a:pPr>
            <a:r>
              <a:rPr b="1" dirty="0"/>
              <a:t>Agenda</a:t>
            </a:r>
          </a:p>
          <a:p>
            <a:pPr lvl="0"/>
            <a:r>
              <a:rPr sz="2000" dirty="0"/>
              <a:t>Midterm Review</a:t>
            </a:r>
          </a:p>
          <a:p>
            <a:pPr lvl="0"/>
            <a:r>
              <a:rPr sz="2000" dirty="0"/>
              <a:t>Major Quiz Announcement</a:t>
            </a:r>
          </a:p>
          <a:p>
            <a:pPr lvl="1"/>
            <a:r>
              <a:rPr sz="2000" dirty="0"/>
              <a:t>All Part One Quizzes will be modified to two attempts and highest grade counted</a:t>
            </a:r>
          </a:p>
          <a:p>
            <a:pPr lvl="1"/>
            <a:r>
              <a:rPr sz="2000" dirty="0"/>
              <a:t>Deadline for completing Part One Quizzes is 10/23/2025 3:30 PM</a:t>
            </a:r>
          </a:p>
          <a:p>
            <a:pPr lvl="0"/>
            <a:r>
              <a:rPr sz="2000" dirty="0"/>
              <a:t>Schedule</a:t>
            </a:r>
          </a:p>
          <a:p>
            <a:pPr lvl="0"/>
            <a:r>
              <a:rPr sz="2000" dirty="0"/>
              <a:t>Attendance</a:t>
            </a:r>
          </a:p>
          <a:p>
            <a:pPr lvl="0"/>
            <a:r>
              <a:rPr sz="2000" dirty="0"/>
              <a:t>Questions?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half" idx="2"/>
          </p:nvPr>
        </p:nvSpPr>
        <p:spPr/>
        <p:txBody>
          <a:bodyPr/>
          <a:lstStyle/>
          <a:p>
            <a:pPr marL="0" lvl="0" indent="0">
              <a:spcBef>
                <a:spcPts val="3000"/>
              </a:spcBef>
              <a:buNone/>
            </a:pPr>
            <a:r>
              <a:rPr b="1"/>
              <a:t>Handouts</a:t>
            </a:r>
          </a:p>
          <a:p>
            <a:pPr lvl="0"/>
            <a:r>
              <a:t>Lecture 15 slides (Powerpoint)</a:t>
            </a:r>
          </a:p>
          <a:p>
            <a:pPr lvl="0"/>
            <a:r>
              <a:t>Lecture 15 slides - marked (pdf)</a:t>
            </a:r>
          </a:p>
          <a:p>
            <a:pPr marL="0" lvl="0" indent="0">
              <a:spcBef>
                <a:spcPts val="3000"/>
              </a:spcBef>
              <a:buNone/>
            </a:pPr>
            <a:r>
              <a:rPr b="1"/>
              <a:t>Class Schedule</a:t>
            </a:r>
          </a:p>
        </p:txBody>
      </p:sp>
      <p:graphicFrame>
        <p:nvGraphicFramePr>
          <p:cNvPr id="6" name="Content Placeholder 5"/>
          <p:cNvGraphicFramePr>
            <a:graphicFrameLocks noGrp="1"/>
          </p:cNvGraphicFramePr>
          <p:nvPr>
            <p:ph idx="1"/>
          </p:nvPr>
        </p:nvGraphicFramePr>
        <p:xfrm>
          <a:off x="3568700" y="203200"/>
          <a:ext cx="5105400" cy="594360"/>
        </p:xfrm>
        <a:graphic>
          <a:graphicData uri="http://schemas.openxmlformats.org/drawingml/2006/table">
            <a:tbl>
              <a:tblPr firstRow="1" bandRow="1">
                <a:tableStyleId>{5C22544A-7EE6-4342-B048-85BDC9FD1C3A}</a:tableStyleId>
              </a:tblPr>
              <a:tblGrid>
                <a:gridCol w="2882900">
                  <a:extLst>
                    <a:ext uri="{9D8B030D-6E8A-4147-A177-3AD203B41FA5}">
                      <a16:colId xmlns:a16="http://schemas.microsoft.com/office/drawing/2014/main" val="20000"/>
                    </a:ext>
                  </a:extLst>
                </a:gridCol>
                <a:gridCol w="2222500">
                  <a:extLst>
                    <a:ext uri="{9D8B030D-6E8A-4147-A177-3AD203B41FA5}">
                      <a16:colId xmlns:a16="http://schemas.microsoft.com/office/drawing/2014/main" val="20001"/>
                    </a:ext>
                  </a:extLst>
                </a:gridCol>
              </a:tblGrid>
              <a:tr h="0">
                <a:tc>
                  <a:txBody>
                    <a:bodyPr/>
                    <a:lstStyle/>
                    <a:p>
                      <a:pPr marL="0" lvl="0" indent="0">
                        <a:buNone/>
                      </a:pPr>
                      <a:r>
                        <a:t>Tuesday Date and Topic(s)</a:t>
                      </a:r>
                    </a:p>
                  </a:txBody>
                  <a:tcPr/>
                </a:tc>
                <a:tc>
                  <a:txBody>
                    <a:bodyPr/>
                    <a:lstStyle/>
                    <a:p>
                      <a:pPr marL="0" lvl="0" indent="0">
                        <a:buNone/>
                      </a:pPr>
                      <a:r>
                        <a:t>Thursday Date and Topic(s)</a:t>
                      </a:r>
                    </a:p>
                  </a:txBody>
                  <a:tcPr/>
                </a:tc>
                <a:extLst>
                  <a:ext uri="{0D108BD9-81ED-4DB2-BD59-A6C34878D82A}">
                    <a16:rowId xmlns:a16="http://schemas.microsoft.com/office/drawing/2014/main" val="10000"/>
                  </a:ext>
                </a:extLst>
              </a:tr>
              <a:tr h="0">
                <a:tc>
                  <a:txBody>
                    <a:bodyPr/>
                    <a:lstStyle/>
                    <a:p>
                      <a:pPr marL="0" lvl="0" indent="0">
                        <a:buNone/>
                      </a:pPr>
                      <a:r>
                        <a:rPr b="1"/>
                        <a:t>10/21: </a:t>
                      </a:r>
                      <a:r>
                        <a:t> Midterm Review</a:t>
                      </a:r>
                    </a:p>
                  </a:txBody>
                  <a:tcPr/>
                </a:tc>
                <a:tc>
                  <a:txBody>
                    <a:bodyPr/>
                    <a:lstStyle/>
                    <a:p>
                      <a:pPr marL="0" lvl="0" indent="0">
                        <a:buNone/>
                      </a:pPr>
                      <a:r>
                        <a:rPr b="1"/>
                        <a:t>10/23:</a:t>
                      </a:r>
                      <a:r>
                        <a:t> Midterm Exam</a:t>
                      </a:r>
                    </a:p>
                  </a:txBody>
                  <a:tcPr/>
                </a:tc>
                <a:extLst>
                  <a:ext uri="{0D108BD9-81ED-4DB2-BD59-A6C34878D82A}">
                    <a16:rowId xmlns:a16="http://schemas.microsoft.com/office/drawing/2014/main" val="10001"/>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Midterm Exam</a:t>
            </a:r>
          </a:p>
        </p:txBody>
      </p:sp>
      <p:sp>
        <p:nvSpPr>
          <p:cNvPr id="3" name="Content Placeholder 2"/>
          <p:cNvSpPr>
            <a:spLocks noGrp="1"/>
          </p:cNvSpPr>
          <p:nvPr>
            <p:ph idx="1"/>
          </p:nvPr>
        </p:nvSpPr>
        <p:spPr/>
        <p:txBody>
          <a:bodyPr>
            <a:noAutofit/>
          </a:bodyPr>
          <a:lstStyle/>
          <a:p>
            <a:pPr lvl="0"/>
            <a:r>
              <a:rPr sz="2000" dirty="0"/>
              <a:t>You will have 75 minutes (3:30 - 4:45 PM)</a:t>
            </a:r>
          </a:p>
          <a:p>
            <a:pPr lvl="0"/>
            <a:r>
              <a:rPr sz="2000" dirty="0"/>
              <a:t>Bring a calculator</a:t>
            </a:r>
          </a:p>
          <a:p>
            <a:pPr lvl="0"/>
            <a:r>
              <a:rPr sz="2000" dirty="0"/>
              <a:t>You may bring a single 4 inch by 6 inch notecard with handwritten notes</a:t>
            </a:r>
          </a:p>
          <a:p>
            <a:pPr lvl="0"/>
            <a:r>
              <a:rPr sz="2000" dirty="0"/>
              <a:t>You will be provided:</a:t>
            </a:r>
          </a:p>
          <a:p>
            <a:pPr lvl="1"/>
            <a:r>
              <a:rPr sz="2000" dirty="0"/>
              <a:t>Midterm Exam</a:t>
            </a:r>
          </a:p>
          <a:p>
            <a:pPr lvl="1"/>
            <a:r>
              <a:rPr sz="2000" dirty="0" err="1"/>
              <a:t>Akindi</a:t>
            </a:r>
            <a:r>
              <a:rPr sz="2000" dirty="0"/>
              <a:t> Answer sheet</a:t>
            </a:r>
          </a:p>
          <a:p>
            <a:pPr lvl="1"/>
            <a:r>
              <a:rPr sz="2000" dirty="0"/>
              <a:t>Test 1 Handouts (see contents in Stuff folder)</a:t>
            </a:r>
          </a:p>
          <a:p>
            <a:pPr lvl="0"/>
            <a:r>
              <a:rPr sz="2000" dirty="0"/>
              <a:t>You will submit:</a:t>
            </a:r>
          </a:p>
          <a:p>
            <a:pPr lvl="1"/>
            <a:r>
              <a:rPr sz="2000" dirty="0"/>
              <a:t>Midterm Exam</a:t>
            </a:r>
          </a:p>
          <a:p>
            <a:pPr lvl="1"/>
            <a:r>
              <a:rPr sz="2000" dirty="0" err="1"/>
              <a:t>Akindi</a:t>
            </a:r>
            <a:r>
              <a:rPr sz="2000" dirty="0"/>
              <a:t> Answer Sheet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lvl="0" indent="0">
              <a:spcBef>
                <a:spcPts val="3000"/>
              </a:spcBef>
              <a:buNone/>
            </a:pPr>
            <a:r>
              <a:rPr b="1"/>
              <a:t>Strategies</a:t>
            </a:r>
          </a:p>
          <a:p>
            <a:pPr lvl="0"/>
            <a:r>
              <a:t>Take a minute or two scan test and look at point values</a:t>
            </a:r>
          </a:p>
          <a:p>
            <a:pPr lvl="0"/>
            <a:r>
              <a:t>Seek to maximize points</a:t>
            </a:r>
          </a:p>
          <a:p>
            <a:pPr lvl="0"/>
            <a:r>
              <a:t>Don’t start at beginning and try to grind through test</a:t>
            </a:r>
          </a:p>
          <a:p>
            <a:pPr lvl="0"/>
            <a:r>
              <a:t>Work problems in exam for partial credit</a:t>
            </a:r>
          </a:p>
          <a:p>
            <a:pPr lvl="1"/>
            <a:r>
              <a:t>Solutions should contain formula, formula with values/parameters, and finally answer.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marL="0" lvl="0" indent="0">
              <a:spcBef>
                <a:spcPts val="3000"/>
              </a:spcBef>
              <a:buNone/>
            </a:pPr>
            <a:r>
              <a:rPr b="1" dirty="0"/>
              <a:t>Exam Content</a:t>
            </a:r>
          </a:p>
          <a:p>
            <a:pPr lvl="0"/>
            <a:r>
              <a:rPr sz="2000" dirty="0"/>
              <a:t>Anything that I did in class</a:t>
            </a:r>
          </a:p>
          <a:p>
            <a:pPr lvl="1"/>
            <a:r>
              <a:rPr sz="2000" dirty="0"/>
              <a:t>Lectures 1 - 13</a:t>
            </a:r>
          </a:p>
          <a:p>
            <a:pPr lvl="1"/>
            <a:r>
              <a:rPr sz="2000" dirty="0"/>
              <a:t>Chapters 1 - 4 in textbook</a:t>
            </a:r>
          </a:p>
          <a:p>
            <a:pPr lvl="0"/>
            <a:r>
              <a:rPr sz="2000" dirty="0"/>
              <a:t>Practice Problems are an excellent method to study: Single Event, Two Events, CDF, binomial, Poisson, standard normal, normal, and exponential,</a:t>
            </a:r>
          </a:p>
          <a:p>
            <a:pPr lvl="0"/>
            <a:r>
              <a:rPr sz="2000" dirty="0"/>
              <a:t>Should be prepared to work: discrete uniform, binomial distribution by hand, hypergeometric distribution, geometric distribution, negative binomial distribution, mean and variance of discrete random variables, continuous uniform distribution, mean and variance of continuous random variables, Weibull distribution</a:t>
            </a:r>
          </a:p>
          <a:p>
            <a:pPr lvl="0"/>
            <a:r>
              <a:rPr sz="2000" dirty="0"/>
              <a:t>Approximately, 85 to 90 percent of the exam will be application problems like the practice problems</a:t>
            </a:r>
          </a:p>
          <a:p>
            <a:pPr lvl="0"/>
            <a:r>
              <a:rPr sz="2000" dirty="0"/>
              <a:t>Approximately, 10 to 15 percent of the exam will be recognition</a:t>
            </a:r>
          </a:p>
          <a:p>
            <a:pPr lvl="0"/>
            <a:r>
              <a:rPr sz="2000" dirty="0"/>
              <a:t>Review the old Test 1 provided in the Supplemental Material widget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Quiz Announcements</a:t>
            </a:r>
          </a:p>
        </p:txBody>
      </p:sp>
      <p:sp>
        <p:nvSpPr>
          <p:cNvPr id="3" name="Content Placeholder 2"/>
          <p:cNvSpPr>
            <a:spLocks noGrp="1"/>
          </p:cNvSpPr>
          <p:nvPr>
            <p:ph idx="1"/>
          </p:nvPr>
        </p:nvSpPr>
        <p:spPr/>
        <p:txBody>
          <a:bodyPr/>
          <a:lstStyle/>
          <a:p>
            <a:pPr lvl="0"/>
            <a:r>
              <a:t>All quizzes have been re-opened and students will be allowed two attempts</a:t>
            </a:r>
          </a:p>
          <a:p>
            <a:pPr lvl="0"/>
            <a:r>
              <a:t>Your quiz score will be calculated using the highest score of the two attempts</a:t>
            </a:r>
          </a:p>
          <a:p>
            <a:pPr lvl="0"/>
            <a:r>
              <a:t>The deadline to complete the quizzes is </a:t>
            </a:r>
            <a:r>
              <a:rPr b="1"/>
              <a:t>Thursday October 23, 2025 3:30 PM</a:t>
            </a:r>
          </a:p>
          <a:p>
            <a:pPr lvl="0"/>
            <a:r>
              <a:rPr b="1"/>
              <a:t>Do not expect this treatment for quizzes offered in the second half of the course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375</Words>
  <Application>Microsoft Macintosh PowerPoint</Application>
  <PresentationFormat>On-screen Show (16:9)</PresentationFormat>
  <Paragraphs>49</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MANE 3332.05</vt:lpstr>
      <vt:lpstr>Lecture 15</vt:lpstr>
      <vt:lpstr>PowerPoint Presentation</vt:lpstr>
      <vt:lpstr>Midterm Exam</vt:lpstr>
      <vt:lpstr>PowerPoint Presentation</vt:lpstr>
      <vt:lpstr>PowerPoint Presentation</vt:lpstr>
      <vt:lpstr>Quiz Announcements</vt:lpstr>
    </vt:vector>
  </TitlesOfParts>
  <LinksUpToDate>false</LinksUpToDate>
  <SharedDoc>false</SharedDoc>
  <HyperlinksChanged>false</HyperlinksChanged>
  <AppVersion>16.0000</AppVersion>
</Properties>
</file>

<file path=docProps/app0.xml><?xml version="1.0" encoding="utf-8"?>
<Properties xmlns="http://schemas.openxmlformats.org/officeDocument/2006/extended-properties" xmlns:vt="http://schemas.openxmlformats.org/officeDocument/2006/docPropsVTypes">
  <TotalTime>2</TotalTime>
  <Words>49</Words>
  <Application>Microsoft Macintosh PowerPoint</Application>
  <PresentationFormat>On-screen Show (16:9)</PresentationFormat>
  <Paragraphs>15</Paragraphs>
  <Slides>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Presentation Title</vt:lpstr>
      <vt:lpstr>Slide Title</vt:lpstr>
      <vt:lpstr>Section header</vt:lpstr>
      <vt:lpstr>Slide Title for Two-Content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Douglas Timmer</cp:lastModifiedBy>
  <cp:revision>1</cp:revision>
  <dcterms:created xsi:type="dcterms:W3CDTF">2025-10-20T16:56:18Z</dcterms:created>
  <dcterms:modified xsi:type="dcterms:W3CDTF">2025-10-20T16:57:06Z</dcterms:modified>
</cp:coreProperties>
</file>