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Using a CDF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Knowledge of the CDF can simplify calculating probabilities</a:t>
                </a:r>
              </a:p>
              <a:p>
                <a:pPr lvl="0"/>
                <a:r>
                  <a:rPr sz="1800" dirty="0"/>
                  <a:t>Example consider a sample of 20 items and we count the number of defects,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sz="1800" dirty="0"/>
              </a:p>
              <a:p>
                <a:pPr lvl="1"/>
                <a:r>
                  <a:rPr sz="1800" dirty="0"/>
                  <a:t>Find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&gt;8</m:t>
                        </m:r>
                      </m:e>
                    </m:d>
                  </m:oMath>
                </a14:m>
                <a:endParaRPr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&gt;8</m:t>
                                </m:r>
                              </m:e>
                            </m:d>
                          </m:e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sub>
                              <m:sup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p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nary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d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sz="1800" dirty="0"/>
              </a:p>
              <a:p>
                <a:pPr lvl="0" indent="0">
                  <a:buNone/>
                </a:pPr>
                <a:r>
                  <a:rPr sz="1800" dirty="0">
                    <a:latin typeface="Courier"/>
                  </a:rPr>
                  <a:t>   This can also be written another way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&gt;8</m:t>
                                </m:r>
                              </m:e>
                            </m:d>
                          </m:e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≤8</m:t>
                                </m:r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sz="1800" dirty="0">
                  <a:latin typeface="Courier"/>
                </a:endParaRPr>
              </a:p>
              <a:p>
                <a:pPr lvl="0"/>
                <a:r>
                  <a:rPr sz="1800" dirty="0"/>
                  <a:t>Care must be taken when using CDF regarding less than or less than or equal to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CDF Practice Problems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Mean and Variance of a Discrete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mean or expected value of a random variable (denoted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</m:oMath>
            </a14:m>
            <a:r>
              <a:t>)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</m:sup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nary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nary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</m:sup>
                    <m:e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nary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The standard deviation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𝜎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e>
                  </m:rad>
                </m:oMath>
              </m:oMathPara>
            </a14:m>
            <a:endParaRPr/>
          </a:p>
          <a:p>
            <a:pPr lvl="0"/>
            <a:r>
              <a:t>Fortunately, we won’t often use these formulas. Distributions will have defined functions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Bernoulli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Bernoulli distribution is one of the simplest statistical distributions.</a:t>
            </a:r>
          </a:p>
          <a:p>
            <a:pPr lvl="0"/>
            <a:r>
              <a:t>The Bernoulli distribution is a random variable that can take only two values</a:t>
            </a:r>
          </a:p>
          <a:p>
            <a:pPr lvl="0"/>
            <a:r>
              <a:t>Usually the events are labelled 0 and 1</a:t>
            </a:r>
          </a:p>
          <a:p>
            <a:pPr lvl="0"/>
            <a:r>
              <a:t>The distribution is defined by a single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  <m:r>
                  <a:rPr>
                    <a:latin typeface="Cambria Math" panose="02040503050406030204" pitchFamily="18" charset="0"/>
                  </a:rPr>
                  <m:t> 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0≤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≤1</m:t>
                    </m:r>
                  </m:e>
                </m:d>
              </m:oMath>
            </a14:m>
            <a:r>
              <a:t>, takes the values 0 and 1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=1−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endParaRPr/>
          </a:p>
          <a:p>
            <a:pPr lvl="0"/>
            <a:r>
              <a:t>The mean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𝑝</m:t>
                  </m:r>
                </m:oMath>
              </m:oMathPara>
            </a14:m>
            <a:endParaRPr/>
          </a:p>
          <a:p>
            <a:pPr lvl="0"/>
            <a:r>
              <a:t>The standard deviation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𝜎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e>
                  </m:ra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Summary of Common Probability Distributions (Discrete)</a:t>
            </a:r>
          </a:p>
        </p:txBody>
      </p:sp>
      <p:pic>
        <p:nvPicPr>
          <p:cNvPr id="2" name="Picture 1" descr="images/discreteDistribution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317500"/>
            <a:ext cx="5105400" cy="415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Discrete Uniform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discrete uniform rv if each of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values in its range,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a14:m>
            <a:r>
              <a:t> has equal probability</a:t>
            </a:r>
          </a:p>
          <a:p>
            <a:pPr lvl="0"/>
            <a:r>
              <a:t>The PMF of a discrete uniform is defined to be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If the discrete uniform random variable is defined on the consecutive integers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a:rPr>
                    <a:latin typeface="Cambria Math" panose="02040503050406030204" pitchFamily="18" charset="0"/>
                  </a:rPr>
                  <m:t>,</m:t>
                </m:r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a:rPr>
                    <a:latin typeface="Cambria Math" panose="02040503050406030204" pitchFamily="18" charset="0"/>
                  </a:rPr>
                  <m:t>+1,…,</m:t>
                </m:r>
                <m:r>
                  <a:rPr>
                    <a:latin typeface="Cambria Math" panose="02040503050406030204" pitchFamily="18" charset="0"/>
                  </a:rPr>
                  <m:t>𝑏</m:t>
                </m:r>
              </m:oMath>
            </a14:m>
            <a:r>
              <a:t>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𝑏</m:t>
                </m:r>
              </m:oMath>
            </a14:m>
            <a:r>
              <a:t>. The mean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m:oMathPara>
            </a14:m>
            <a:endParaRPr/>
          </a:p>
          <a:p>
            <a:pPr marL="342900" lvl="1" indent="0">
              <a:buNone/>
            </a:pPr>
            <a:r>
              <a:t>and the standard deviation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𝜎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e>
                  </m:rad>
                </m:oMath>
              </m:oMathPara>
            </a14:m>
            <a:endParaRPr/>
          </a:p>
          <a:p>
            <a:pPr lvl="0"/>
            <a:r>
              <a:t>Work problem 3.80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3.80</a:t>
            </a:r>
          </a:p>
        </p:txBody>
      </p:sp>
      <p:pic>
        <p:nvPicPr>
          <p:cNvPr id="2" name="Picture 1" descr="images/p3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36700"/>
            <a:ext cx="5105400" cy="1206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Problem 3.80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very common and important distribution. See examples on pages 80</a:t>
            </a:r>
          </a:p>
          <a:p>
            <a:pPr lvl="0"/>
            <a:r>
              <a:t>A </a:t>
            </a:r>
            <a:r>
              <a:rPr b="1"/>
              <a:t>binomial</a:t>
            </a:r>
            <a:r>
              <a:t> experiment is an experiment consisting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repeated trials such that</a:t>
            </a:r>
          </a:p>
          <a:p>
            <a:pPr marL="685800" lvl="1" indent="-342900">
              <a:buAutoNum type="arabicPeriod"/>
            </a:pPr>
            <a:r>
              <a:t>the trials are independent</a:t>
            </a:r>
          </a:p>
          <a:p>
            <a:pPr marL="685800" lvl="1" indent="-342900">
              <a:buAutoNum type="arabicPeriod"/>
            </a:pPr>
            <a:r>
              <a:t>each trial results in a Bernoulli outcome</a:t>
            </a:r>
          </a:p>
          <a:p>
            <a:pPr marL="685800" lvl="1" indent="-342900">
              <a:buAutoNum type="arabicPeriod"/>
            </a:pPr>
            <a:r>
              <a:t>the probability of success on each trial, denoted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, remains constant</a:t>
            </a:r>
          </a:p>
          <a:p>
            <a:pPr lvl="0"/>
            <a:r>
              <a:t>To be a binomial distribution, the sampling must be done </a:t>
            </a:r>
            <a:r>
              <a:rPr b="1"/>
              <a:t>with replacement</a:t>
            </a:r>
            <a:r>
              <a:t>. In some situations, the binomial distribution can be used when the sampling is done without replacement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binomial PMF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m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/>
                        </m:mr>
                      </m:m>
                    </m:e>
                  </m:d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</m:oMath>
              </m:oMathPara>
            </a14:m>
            <a:endParaRPr/>
          </a:p>
          <a:p>
            <a:pPr marL="342900" lvl="1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d>
                  <m:dPr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mr>
                      <m:m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mr>
                      <m:mr>
                        <m:e/>
                      </m:mr>
                    </m:m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</m:den>
                </m:f>
              </m:oMath>
            </a14:m>
            <a:endParaRPr/>
          </a:p>
          <a:p>
            <a:pPr lvl="0"/>
            <a:r>
              <a:t>The mean of a binomial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</m:oMath>
              </m:oMathPara>
            </a14:m>
            <a:endParaRPr/>
          </a:p>
          <a:p>
            <a:pPr lvl="0"/>
            <a:r>
              <a:t>The standard deviation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𝜎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e>
                  </m:ra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p3_79_descripti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444500"/>
            <a:ext cx="5105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Excel Formula for Binomial Example</a:t>
            </a:r>
          </a:p>
        </p:txBody>
      </p:sp>
      <p:pic>
        <p:nvPicPr>
          <p:cNvPr id="2" name="Picture 1" descr="images/p3_79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22800" y="203200"/>
            <a:ext cx="29972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Binomial Probability Tables</a:t>
            </a:r>
          </a:p>
        </p:txBody>
      </p:sp>
      <p:pic>
        <p:nvPicPr>
          <p:cNvPr id="2" name="Picture 1" descr="images/binomialCDF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203200"/>
            <a:ext cx="28067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Cumulative Binomial Probability Tables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Binomial Practice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hypergeometric distribution is one of the commonly occurring distributions in quality.</a:t>
            </a:r>
          </a:p>
          <a:p>
            <a:pPr lvl="0"/>
            <a:r>
              <a:t>A random variable is hypergeometric when a set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objects contains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𝐾</m:t>
                </m:r>
              </m:oMath>
            </a14:m>
            <a:r>
              <a:t> objects classified as successes and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  <m:r>
                  <a:rPr>
                    <a:latin typeface="Cambria Math" panose="02040503050406030204" pitchFamily="18" charset="0"/>
                  </a:rPr>
                  <m:t>−</m:t>
                </m:r>
                <m:r>
                  <a:rPr>
                    <a:latin typeface="Cambria Math" panose="02040503050406030204" pitchFamily="18" charset="0"/>
                  </a:rPr>
                  <m:t>𝐾</m:t>
                </m:r>
              </m:oMath>
            </a14:m>
            <a:r>
              <a:t> objects classified as failures</a:t>
            </a:r>
          </a:p>
          <a:p>
            <a:pPr lvl="1"/>
            <a:r>
              <a:t>a sample of size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selected </a:t>
            </a:r>
            <a:r>
              <a:rPr b="1"/>
              <a:t>without replacement</a:t>
            </a:r>
            <a:r>
              <a:t> from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objects, 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𝐾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hypergeometric PMF is</a:t>
            </a:r>
          </a:p>
          <a:p>
            <a:pPr marL="342900" lvl="1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num>
                    <m:den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den>
                  </m:f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d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e>
                  </m: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Example Problem</a:t>
            </a:r>
          </a:p>
        </p:txBody>
      </p:sp>
      <p:pic>
        <p:nvPicPr>
          <p:cNvPr id="3" name="Picture 1" descr="images/hypergeometric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Excel for Hypergeometric Example</a:t>
            </a:r>
          </a:p>
        </p:txBody>
      </p:sp>
      <p:pic>
        <p:nvPicPr>
          <p:cNvPr id="3" name="Picture 1" descr="images/hypergeometric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Binomial Approximation to the Hypergeometric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mean and variance of the hypergeometric and binomial distribution are very similar. The variance only differs by the finite population correction factor,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f>
                    <m:f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rPr b="1"/>
              <a:t>Sampling with replacement</a:t>
            </a:r>
            <a:r>
              <a:t> is equivalent to sampling from an infinite set (without replacement) because the proportion remains constant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small relative to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, then the finite correction is negligible and the binomial distribution can be used as an approximation to the hypergeometric.</a:t>
            </a:r>
          </a:p>
          <a:p>
            <a:pPr lvl="0"/>
            <a:r>
              <a:t>A rule of thumb is to use this approximation when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&gt;20</m:t>
                </m:r>
              </m:oMath>
            </a14:m>
            <a: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Montgomery and Runger (2003) define a geometric random variable to be the number of trials until the first success of a series of independent Bernoulli trials, with constant probability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 of success</a:t>
            </a:r>
          </a:p>
          <a:p>
            <a:pPr lvl="0"/>
            <a:r>
              <a:t>The PMF of a geometric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𝑝</m:t>
                  </m:r>
                  <m:r>
                    <a:rPr>
                      <a:latin typeface="Cambria Math" panose="02040503050406030204" pitchFamily="18" charset="0"/>
                    </a:rPr>
                    <m:t>, 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=1,2,…</m:t>
                  </m:r>
                </m:oMath>
              </m:oMathPara>
            </a14:m>
            <a:endParaRPr/>
          </a:p>
          <a:p>
            <a:pPr lvl="0"/>
            <a:r>
              <a:t>The mean of a geometric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a geometric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lvl="0" indent="0">
              <a:buNone/>
            </a:pPr>
            <a:r>
              <a:rPr>
                <a:latin typeface="Courier"/>
              </a:rPr>
              <a:t>---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Geometric Distribution Example</a:t>
            </a:r>
          </a:p>
        </p:txBody>
      </p:sp>
      <p:pic>
        <p:nvPicPr>
          <p:cNvPr id="3" name="Picture 1" descr="images/geometri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Start Chapter 3 lectures</a:t>
            </a:r>
          </a:p>
          <a:p>
            <a:pPr lvl="0"/>
            <a:r>
              <a:t>Two Events Practice Problems (assigned 9/16/2025, due 9/18/2025)</a:t>
            </a:r>
          </a:p>
          <a:p>
            <a:pPr lvl="0"/>
            <a:r>
              <a:t>Two Events Quiz (assigned 9/18/2025, due 9/23/2025)</a:t>
            </a:r>
          </a:p>
          <a:p>
            <a:pPr lvl="0"/>
            <a:r>
              <a:t>CDF Practice Problems (assigned 9/18/2025, due 9/23/2025)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Negative 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Montgomery and Runger (2003) define a negative binomial random variable to be the number of trials until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t> successes are observed of a series of independent Bernoulli trials, with constant probability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 of success</a:t>
            </a:r>
          </a:p>
          <a:p>
            <a:pPr lvl="0"/>
            <a:r>
              <a:t>The geometric distribution is a special case of the negative binomial distribution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endParaRPr/>
          </a:p>
          <a:p>
            <a:pPr lvl="0"/>
            <a:r>
              <a:t>The PMF of a negative binomial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</m:m>
                    </m:e>
                  </m:d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, 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,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+1,…</m:t>
                  </m:r>
                </m:oMath>
              </m:oMathPara>
            </a14:m>
            <a:endParaRPr/>
          </a:p>
          <a:p>
            <a:pPr lvl="0"/>
            <a:r>
              <a:t>The mean of a negative binomial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a negative binomial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Negative Binomial Example</a:t>
            </a:r>
          </a:p>
        </p:txBody>
      </p:sp>
      <p:pic>
        <p:nvPicPr>
          <p:cNvPr id="3" name="Picture 1" descr="images/negativeBinomi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Assume that the events occur at random throughout the interval. If the interval can be partitioned into subintervals of small enough length such that</a:t>
            </a:r>
          </a:p>
          <a:p>
            <a:pPr marL="342900" lvl="0" indent="-342900">
              <a:buAutoNum type="arabicPeriod"/>
            </a:pPr>
            <a:r>
              <a:t>The probability of more than one count in a subinterval is zero</a:t>
            </a:r>
          </a:p>
          <a:p>
            <a:pPr marL="342900" lvl="0" indent="-342900">
              <a:buAutoNum type="arabicPeriod"/>
            </a:pPr>
            <a:r>
              <a:t>The probability of one count in a subinterval is the same for all subintervals and proportional to the length of the subinterval, and</a:t>
            </a:r>
          </a:p>
          <a:p>
            <a:pPr marL="342900" lvl="0" indent="-342900">
              <a:buAutoNum type="arabicPeriod"/>
            </a:pPr>
            <a:r>
              <a:t>The count in each subinterval is independent of other subintervals, the random experiment is called a </a:t>
            </a:r>
            <a:r>
              <a:rPr i="1"/>
              <a:t>Poisson process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If the mean number of counts in the interval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, 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that equals the number of counts in the interval has a </a:t>
            </a:r>
            <a:r>
              <a:rPr b="1"/>
              <a:t>Poisson distribution</a:t>
            </a:r>
            <a:r>
              <a:t>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  <a:p>
            <a:pPr lvl="0"/>
            <a:r>
              <a:t>The Poisson PMF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!</m:t>
                      </m:r>
                    </m:den>
                  </m:f>
                  <m:r>
                    <a:rPr>
                      <a:latin typeface="Cambria Math" panose="02040503050406030204" pitchFamily="18" charset="0"/>
                    </a:rPr>
                    <m:t>, 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=0,1,2,…</m:t>
                  </m:r>
                </m:oMath>
              </m:oMathPara>
            </a14:m>
            <a:endParaRPr/>
          </a:p>
          <a:p>
            <a:pPr lvl="0"/>
            <a:r>
              <a:t>The mean of a Poisson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</m:oMath>
              </m:oMathPara>
            </a14:m>
            <a:endParaRPr/>
          </a:p>
          <a:p>
            <a:pPr lvl="0"/>
            <a:r>
              <a:t>The variance of a Poisson random variable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Poisson Practice Problems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Example</a:t>
            </a:r>
          </a:p>
        </p:txBody>
      </p:sp>
      <p:pic>
        <p:nvPicPr>
          <p:cNvPr id="3" name="Picture 1" descr="images/poiss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6 Slides - Powerpoint</a:t>
            </a:r>
          </a:p>
          <a:p>
            <a:pPr lvl="0"/>
            <a:r>
              <a:t>Lecture 6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sz="1800" dirty="0"/>
              <a:t>A </a:t>
            </a:r>
            <a:r>
              <a:rPr sz="1800" b="1" dirty="0"/>
              <a:t>random variable</a:t>
            </a:r>
            <a:r>
              <a:rPr sz="1800" dirty="0"/>
              <a:t> is a function that assigns a number real number to each outcome in the sample space of a random experiment.</a:t>
            </a:r>
          </a:p>
          <a:p>
            <a:pPr lvl="0"/>
            <a:r>
              <a:rPr sz="1800" dirty="0"/>
              <a:t>A </a:t>
            </a:r>
            <a:r>
              <a:rPr sz="1800" b="1" dirty="0"/>
              <a:t>discrete</a:t>
            </a:r>
            <a:r>
              <a:rPr sz="1800" dirty="0"/>
              <a:t> random variable is a random variable with a finite or (countably infinite) range.</a:t>
            </a:r>
          </a:p>
          <a:p>
            <a:pPr lvl="1"/>
            <a:r>
              <a:rPr sz="1800" dirty="0"/>
              <a:t>Examples include number of scratches on a surface, proportion of defective parts among 1000 tested, number of transmitted bits received in error</a:t>
            </a:r>
          </a:p>
          <a:p>
            <a:pPr lvl="0"/>
            <a:r>
              <a:rPr sz="1800" dirty="0"/>
              <a:t>A </a:t>
            </a:r>
            <a:r>
              <a:rPr sz="1800" b="1" dirty="0"/>
              <a:t>continuous</a:t>
            </a:r>
            <a:r>
              <a:rPr sz="1800" dirty="0"/>
              <a:t> random variable is a random variable with an interval of real numbers for its range.</a:t>
            </a:r>
          </a:p>
          <a:p>
            <a:pPr lvl="1"/>
            <a:r>
              <a:rPr sz="1800" dirty="0"/>
              <a:t>Examples include electrical current, length, pressure, temperature, time voltage, weight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lvl="0" indent="0">
                  <a:buNone/>
                </a:pPr>
                <a:r>
                  <a:rPr sz="2000" dirty="0"/>
                  <a:t>There are three terms commonly used in describing the mathematical relationship between events and probabilities for discrete random variables</a:t>
                </a:r>
              </a:p>
              <a:p>
                <a:pPr marL="0" lvl="0" indent="0">
                  <a:spcBef>
                    <a:spcPts val="3000"/>
                  </a:spcBef>
                  <a:buNone/>
                </a:pPr>
                <a:r>
                  <a:rPr sz="2000" b="1" dirty="0"/>
                  <a:t>Probability distribution</a:t>
                </a:r>
              </a:p>
              <a:p>
                <a:pPr marL="1270000" lvl="0" indent="0">
                  <a:buNone/>
                </a:pPr>
                <a:r>
                  <a:rPr sz="1800" dirty="0"/>
                  <a:t>of a random variable is a description of the probabilities associated with the possible values of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sz="1800" dirty="0"/>
              </a:p>
              <a:p>
                <a:pPr marL="0" lvl="0" indent="0">
                  <a:spcBef>
                    <a:spcPts val="3000"/>
                  </a:spcBef>
                  <a:buNone/>
                </a:pPr>
                <a:r>
                  <a:rPr sz="2000" b="1" dirty="0"/>
                  <a:t>Probability mass function</a:t>
                </a:r>
              </a:p>
              <a:p>
                <a:pPr marL="1270000" lvl="0" indent="0">
                  <a:buNone/>
                </a:pPr>
                <a:r>
                  <a:rPr sz="1800" dirty="0"/>
                  <a:t>for a random variable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with possible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1800"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1800" dirty="0"/>
              </a:p>
              <a:p>
                <a:pPr marL="0" lvl="0" indent="0">
                  <a:spcBef>
                    <a:spcPts val="3000"/>
                  </a:spcBef>
                  <a:buNone/>
                </a:pPr>
                <a:r>
                  <a:rPr sz="2000" b="1" dirty="0"/>
                  <a:t>Cumulative distribution function</a:t>
                </a:r>
              </a:p>
              <a:p>
                <a:pPr marL="1270000" lvl="0" indent="0">
                  <a:buNone/>
                </a:pPr>
                <a:r>
                  <a:rPr sz="1800" dirty="0"/>
                  <a:t>of a random variable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sz="20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" t="-1493" r="-617" b="-25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Can be described in three different ways:</a:t>
            </a:r>
          </a:p>
          <a:p>
            <a:pPr marL="342900" lvl="0" indent="-342900">
              <a:buAutoNum type="arabicPeriod"/>
            </a:pPr>
            <a:r>
              <a:t>Graphically using a histogram,</a:t>
            </a:r>
          </a:p>
          <a:p>
            <a:pPr marL="342900" lvl="0" indent="-342900">
              <a:buAutoNum type="arabicPeriod"/>
            </a:pPr>
            <a:r>
              <a:t>in a tabular manner, see problem 3.1.13 on page p-15 or,</a:t>
            </a:r>
          </a:p>
          <a:p>
            <a:pPr marL="342900" lvl="0" indent="-342900">
              <a:buAutoNum type="arabicPeriod"/>
            </a:pPr>
            <a:r>
              <a:t>using a mathematical function (PMF), see problem 3.1.11 on page p-15.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Probability Mass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 PMF for a discrete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possible values of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a14:m>
            <a:r>
              <a:t> is function with the following properties: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  <m:r>
                  <a:rPr>
                    <a:latin typeface="Cambria Math" panose="02040503050406030204" pitchFamily="18" charset="0"/>
                  </a:rPr>
                  <m:t>≥0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nary>
                  <m:naryPr>
                    <m:chr m:val="∑"/>
                    <m:limLoc m:val="undOvr"/>
                    <m:ctrlPr>
                      <a:rPr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</m:oMath>
            </a14:m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Cumulative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There are three special properties that a function must satisfy to be a cumulative distribution function (CDF):</a:t>
            </a:r>
          </a:p>
          <a:p>
            <a:pPr marL="342900" lvl="0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𝐹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nary>
                  <m:naryPr>
                    <m:chr m:val="∑"/>
                    <m:limLoc m:val="undOvr"/>
                    <m:ctrlPr>
                      <a:rPr i="1">
                        <a:latin typeface="Cambria Math" panose="02040503050406030204" pitchFamily="18" charset="0"/>
                      </a:rPr>
                    </m:ctrlPr>
                  </m:naryPr>
                  <m: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​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e>
                </m:d>
              </m:oMath>
            </a14:m>
            <a:endParaRPr/>
          </a:p>
          <a:p>
            <a:pPr marL="342900" lvl="0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0≤</m:t>
                </m:r>
                <m:r>
                  <a:rPr>
                    <a:latin typeface="Cambria Math" panose="02040503050406030204" pitchFamily="18" charset="0"/>
                  </a:rPr>
                  <m:t>𝐹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≤1</m:t>
                </m:r>
              </m:oMath>
            </a14:m>
            <a:endParaRPr/>
          </a:p>
          <a:p>
            <a:pPr marL="342900" lvl="0" indent="-342900">
              <a:buAutoNum type="arabicPeriod"/>
            </a:pPr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𝑦</m:t>
                </m:r>
              </m:oMath>
            </a14:m>
            <a:r>
              <a:t>, then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𝐹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𝐹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e>
                </m:d>
              </m:oMath>
            </a14:m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Macintosh PowerPoint</Application>
  <PresentationFormat>On-screen Show (16:9)</PresentationFormat>
  <Paragraphs>170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</vt:lpstr>
      <vt:lpstr>Office Theme</vt:lpstr>
      <vt:lpstr>MANE 3332.05</vt:lpstr>
      <vt:lpstr>Lecture 6</vt:lpstr>
      <vt:lpstr>Agenda</vt:lpstr>
      <vt:lpstr>Handouts</vt:lpstr>
      <vt:lpstr>Random Variable</vt:lpstr>
      <vt:lpstr>Definitions</vt:lpstr>
      <vt:lpstr>Probability Distributions</vt:lpstr>
      <vt:lpstr>Probability Mass Functions</vt:lpstr>
      <vt:lpstr>Cumulative Distribution Function</vt:lpstr>
      <vt:lpstr>Using a CDF</vt:lpstr>
      <vt:lpstr>CDF Practice Problems</vt:lpstr>
      <vt:lpstr>Mean and Variance of a Discrete Random Variable</vt:lpstr>
      <vt:lpstr>Bernoulli Distribution</vt:lpstr>
      <vt:lpstr>PowerPoint Presentation</vt:lpstr>
      <vt:lpstr>Discrete Uniform Distribution</vt:lpstr>
      <vt:lpstr>PowerPoint Presentation</vt:lpstr>
      <vt:lpstr>Binomial Distribution</vt:lpstr>
      <vt:lpstr>Binomial Distribution</vt:lpstr>
      <vt:lpstr>PowerPoint Presentation</vt:lpstr>
      <vt:lpstr>PowerPoint Presentation</vt:lpstr>
      <vt:lpstr>PowerPoint Presentation</vt:lpstr>
      <vt:lpstr>PowerPoint Presentation</vt:lpstr>
      <vt:lpstr>Hypergeometric Distribution</vt:lpstr>
      <vt:lpstr>Hypergeometric Distribution</vt:lpstr>
      <vt:lpstr>Hypergeometric Example Problem</vt:lpstr>
      <vt:lpstr>Excel for Hypergeometric Example</vt:lpstr>
      <vt:lpstr>Binomial Approximation to the Hypergeometric Distribution</vt:lpstr>
      <vt:lpstr>Geometric Distribution</vt:lpstr>
      <vt:lpstr>Geometric Distribution Example</vt:lpstr>
      <vt:lpstr>Negative Binomial Distribution</vt:lpstr>
      <vt:lpstr>Negative Binomial Example</vt:lpstr>
      <vt:lpstr>Poisson Process</vt:lpstr>
      <vt:lpstr>Poisson Process</vt:lpstr>
      <vt:lpstr>Poisson Process</vt:lpstr>
      <vt:lpstr>Poisson Distribution</vt:lpstr>
      <vt:lpstr>PowerPoint Presentation</vt:lpstr>
      <vt:lpstr>Poisson Example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2025-09-17T19:47:07Z</dcterms:created>
  <dcterms:modified xsi:type="dcterms:W3CDTF">2025-09-17T19:49:05Z</dcterms:modified>
</cp:coreProperties>
</file>