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726" autoAdjust="0"/>
  </p:normalViewPr>
  <p:slideViewPr>
    <p:cSldViewPr snapToGrid="0" snapToObjects="1">
      <p:cViewPr varScale="1">
        <p:scale>
          <a:sx n="160" d="100"/>
          <a:sy n="160" d="100"/>
        </p:scale>
        <p:origin x="77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images/lecture7.ppt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MANE 3332.05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Binomial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lvl="0"/>
                <a:r>
                  <a:t>A very common and important distribution. See examples on pages 80</a:t>
                </a:r>
              </a:p>
              <a:p>
                <a:pPr lvl="0"/>
                <a:r>
                  <a:t>A </a:t>
                </a:r>
                <a:r>
                  <a:rPr b="1"/>
                  <a:t>binomial</a:t>
                </a:r>
                <a:r>
                  <a:t> experiment is an experiment consisting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repeated trials such that</a:t>
                </a:r>
              </a:p>
              <a:p>
                <a:pPr marL="685800" lvl="1" indent="-342900">
                  <a:buAutoNum type="arabicPeriod"/>
                </a:pPr>
                <a:r>
                  <a:t>the trials are independent</a:t>
                </a:r>
              </a:p>
              <a:p>
                <a:pPr marL="685800" lvl="1" indent="-342900">
                  <a:buAutoNum type="arabicPeriod"/>
                </a:pPr>
                <a:r>
                  <a:t>each trial results in a Bernoulli outcome</a:t>
                </a:r>
              </a:p>
              <a:p>
                <a:pPr marL="685800" lvl="1" indent="-342900">
                  <a:buAutoNum type="arabicPeriod"/>
                </a:pPr>
                <a:r>
                  <a:t>the probability of success on each trial, denoted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t>, remains constant</a:t>
                </a:r>
              </a:p>
              <a:p>
                <a:pPr lvl="0"/>
                <a:r>
                  <a:t>To be a binomial distribution, the sampling must be done </a:t>
                </a:r>
                <a:r>
                  <a:rPr b="1"/>
                  <a:t>with replacement</a:t>
                </a:r>
                <a:r>
                  <a:t>. In some situations, the binomial distribution can be used when the sampling is done without replacement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2239" r="-463"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Binomial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lvl="0"/>
                <a:r>
                  <a:t>The binomial PMF is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/>
              </a:p>
              <a:p>
                <a:pPr marL="342900" lvl="1" indent="0">
                  <a:buNone/>
                </a:pPr>
                <a:r>
                  <a:t>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/>
                          </m:mr>
                        </m:m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/>
              </a:p>
              <a:p>
                <a:pPr lvl="0"/>
                <a:r>
                  <a:t>The mean of a binomial random variable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/>
              </a:p>
              <a:p>
                <a:pPr lvl="0"/>
                <a:r>
                  <a:t>The standard deviation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t>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𝑛𝑝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2239"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Example Problem</a:t>
            </a:r>
          </a:p>
        </p:txBody>
      </p:sp>
      <p:pic>
        <p:nvPicPr>
          <p:cNvPr id="2" name="Picture 1" descr="images/p3_79_description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444500"/>
            <a:ext cx="51054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Excel Formula for Binomial Example</a:t>
            </a:r>
          </a:p>
        </p:txBody>
      </p:sp>
      <p:pic>
        <p:nvPicPr>
          <p:cNvPr id="2" name="Picture 1" descr="images/p3_79_2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22800" y="203200"/>
            <a:ext cx="29972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Cumulative Binomial Probability Tables</a:t>
            </a:r>
          </a:p>
        </p:txBody>
      </p:sp>
      <p:pic>
        <p:nvPicPr>
          <p:cNvPr id="2" name="Picture 1" descr="images/binomialCDF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24400" y="203200"/>
            <a:ext cx="28067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Cumulative Binomial Probability Tables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Binomial Practice Problems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Hypergeometric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The hypergeometric distribution is one of the commonly occurring distributions in quality.</a:t>
            </a:r>
          </a:p>
          <a:p>
            <a:pPr lvl="0"/>
            <a:r>
              <a:t>A random variable is hypergeometric when a set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𝑁</m:t>
                </m:r>
              </m:oMath>
            </a14:m>
            <a:r>
              <a:t> objects contains</a:t>
            </a:r>
          </a:p>
          <a:p>
            <a:pPr lvl="1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𝐾</m:t>
                </m:r>
              </m:oMath>
            </a14:m>
            <a:r>
              <a:t> objects classified as successes and</a:t>
            </a:r>
          </a:p>
          <a:p>
            <a:pPr lvl="1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𝑁</m:t>
                </m:r>
                <m:r>
                  <a:rPr>
                    <a:latin typeface="Cambria Math" panose="02040503050406030204" pitchFamily="18" charset="0"/>
                  </a:rPr>
                  <m:t>−</m:t>
                </m:r>
                <m:r>
                  <a:rPr>
                    <a:latin typeface="Cambria Math" panose="02040503050406030204" pitchFamily="18" charset="0"/>
                  </a:rPr>
                  <m:t>𝐾</m:t>
                </m:r>
              </m:oMath>
            </a14:m>
            <a:r>
              <a:t> objects classified as failures</a:t>
            </a:r>
          </a:p>
          <a:p>
            <a:pPr lvl="1"/>
            <a:r>
              <a:t>a sample of size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𝑛</m:t>
                </m:r>
              </m:oMath>
            </a14:m>
            <a:r>
              <a:t> is selected </a:t>
            </a:r>
            <a:r>
              <a:rPr b="1"/>
              <a:t>without replacement</a:t>
            </a:r>
            <a:r>
              <a:t> from the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𝑁</m:t>
                </m:r>
              </m:oMath>
            </a14:m>
            <a:r>
              <a:t> objects, where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𝐾</m:t>
                </m:r>
                <m:r>
                  <a:rPr>
                    <a:latin typeface="Cambria Math" panose="02040503050406030204" pitchFamily="18" charset="0"/>
                  </a:rPr>
                  <m:t>≤</m:t>
                </m:r>
                <m:r>
                  <a:rPr>
                    <a:latin typeface="Cambria Math" panose="02040503050406030204" pitchFamily="18" charset="0"/>
                  </a:rPr>
                  <m:t>𝑁</m:t>
                </m:r>
              </m:oMath>
            </a14:m>
            <a:r>
              <a:t>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𝑛</m:t>
                </m:r>
                <m:r>
                  <a:rPr>
                    <a:latin typeface="Cambria Math" panose="02040503050406030204" pitchFamily="18" charset="0"/>
                  </a:rPr>
                  <m:t>≤</m:t>
                </m:r>
                <m:r>
                  <a:rPr>
                    <a:latin typeface="Cambria Math" panose="02040503050406030204" pitchFamily="18" charset="0"/>
                  </a:rPr>
                  <m:t>𝑁</m:t>
                </m:r>
              </m:oMath>
            </a14:m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Hypergeometric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lvl="0"/>
                <a:r>
                  <a:t>The hypergeometric PMF is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</m:oMath>
                  </m:oMathPara>
                </a14:m>
                <a:endParaRPr/>
              </a:p>
              <a:p>
                <a:pPr lvl="0"/>
                <a:r>
                  <a:t>The mean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t>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/>
              </a:p>
              <a:p>
                <a:pPr lvl="0"/>
                <a:r>
                  <a:t>The variance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t>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𝑛𝑝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Hypergeometric Example Problem</a:t>
            </a:r>
          </a:p>
        </p:txBody>
      </p:sp>
      <p:pic>
        <p:nvPicPr>
          <p:cNvPr id="3" name="Picture 1" descr="images/hypergeometric_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54400" y="1193800"/>
            <a:ext cx="22352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Excel for Hypergeometric Example</a:t>
            </a:r>
          </a:p>
        </p:txBody>
      </p:sp>
      <p:pic>
        <p:nvPicPr>
          <p:cNvPr id="3" name="Picture 1" descr="images/hypergeometric_2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54400" y="1193800"/>
            <a:ext cx="22352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Lecture 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t>Binomial Approximation to the Hypergeometric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lvl="0"/>
                <a:r>
                  <a:t>The mean and variance of the hypergeometric and binomial distribution are very similar. The variance only differs by the finite population correction factor,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/>
              </a:p>
              <a:p>
                <a:pPr lvl="0"/>
                <a:r>
                  <a:rPr b="1"/>
                  <a:t>Sampling with replacement</a:t>
                </a:r>
                <a:r>
                  <a:t> is equivalent to sampling from an infinite set (without replacement) because the proportion remains constant</a:t>
                </a:r>
              </a:p>
              <a:p>
                <a:pPr lvl="0"/>
                <a:r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is small relative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t>, then the finite correction is negligible and the binomial distribution can be used as an approximation to the hypergeometric.</a:t>
                </a:r>
              </a:p>
              <a:p>
                <a:pPr lvl="0"/>
                <a:r>
                  <a:t>A rule of thumb is to use this approximation 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𝑁</m:t>
                    </m:r>
                    <m:r>
                      <a:rPr>
                        <a:latin typeface="Cambria Math" panose="02040503050406030204" pitchFamily="18" charset="0"/>
                      </a:rPr>
                      <m:t>/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&gt;20</m:t>
                    </m:r>
                  </m:oMath>
                </a14:m>
                <a:r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 t="-2239"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Geometric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lvl="0"/>
                <a:r>
                  <a:t>Montgomery and Runger (2003) define a geometric random variable to be the number of trials until the first success of a series of independent Bernoulli trials, with constant probability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t> of success</a:t>
                </a:r>
              </a:p>
              <a:p>
                <a:pPr lvl="0"/>
                <a:r>
                  <a:t>The PMF of a geometric distribution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=1,2,…</m:t>
                      </m:r>
                    </m:oMath>
                  </m:oMathPara>
                </a14:m>
                <a:endParaRPr/>
              </a:p>
              <a:p>
                <a:pPr lvl="0"/>
                <a:r>
                  <a:t>The mean of a geometric random variable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/>
              </a:p>
              <a:p>
                <a:pPr lvl="0"/>
                <a:r>
                  <a:t>The variance of a geometric random variable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/>
              </a:p>
              <a:p>
                <a:pPr lvl="0" indent="0">
                  <a:buNone/>
                </a:pPr>
                <a:r>
                  <a:rPr>
                    <a:latin typeface="Courier"/>
                  </a:rPr>
                  <a:t>---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3" t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Geometric Distribution Example</a:t>
            </a:r>
          </a:p>
        </p:txBody>
      </p:sp>
      <p:pic>
        <p:nvPicPr>
          <p:cNvPr id="3" name="Picture 1" descr="images/geometric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54400" y="1193800"/>
            <a:ext cx="22352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Negative Binomial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lvl="0"/>
                <a:r>
                  <a:t>Montgomery and Runger (2003) define a negative binomial random variable to be the number of trials until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t> successes are observed of a series of independent Bernoulli trials, with constant probability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t> of success</a:t>
                </a:r>
              </a:p>
              <a:p>
                <a:pPr lvl="0"/>
                <a:r>
                  <a:t>The geometric distribution is a special case of the negative binomial distribution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/>
              </a:p>
              <a:p>
                <a:pPr lvl="0"/>
                <a:r>
                  <a:t>The PMF of a negative binomial distribution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>
                          <a:latin typeface="Cambria Math" panose="02040503050406030204" pitchFamily="18" charset="0"/>
                        </a:rPr>
                        <m:t>,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>
                          <a:latin typeface="Cambria Math" panose="02040503050406030204" pitchFamily="18" charset="0"/>
                        </a:rPr>
                        <m:t>+1,…</m:t>
                      </m:r>
                    </m:oMath>
                  </m:oMathPara>
                </a14:m>
                <a:endParaRPr/>
              </a:p>
              <a:p>
                <a:pPr lvl="0"/>
                <a:r>
                  <a:t>The mean of a negative binomial random variable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/>
              </a:p>
              <a:p>
                <a:pPr lvl="0"/>
                <a:r>
                  <a:t>The variance of a negative binomial random variable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Negative Binomial Example</a:t>
            </a:r>
          </a:p>
        </p:txBody>
      </p:sp>
      <p:pic>
        <p:nvPicPr>
          <p:cNvPr id="3" name="Picture 1" descr="images/negativeBinomial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54400" y="1193800"/>
            <a:ext cx="22352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Poisson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number of events over an interval (such as time) is a discrete random variable that is often modelled by the Poisson distribution</a:t>
            </a:r>
          </a:p>
          <a:p>
            <a:pPr lvl="0"/>
            <a:r>
              <a:t>The length of the interval between events is often modeled by the (continuous) exponential distribution</a:t>
            </a:r>
          </a:p>
          <a:p>
            <a:pPr lvl="0"/>
            <a:r>
              <a:t>These two distributions are related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Poisson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number of events over an interval (such as time) is a discrete random variable that is often modelled by the Poisson distribution</a:t>
            </a:r>
          </a:p>
          <a:p>
            <a:pPr lvl="0"/>
            <a:r>
              <a:t>The length of the interval between events is often modelled by the (continuous) exponential distribution</a:t>
            </a:r>
          </a:p>
          <a:p>
            <a:pPr lvl="0"/>
            <a:r>
              <a:t>These two distributions are related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Poisson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t>Assume that the events occur at random throughout the interval. If the interval can be partitioned into subintervals of small enough length such that</a:t>
            </a:r>
          </a:p>
          <a:p>
            <a:pPr marL="342900" lvl="0" indent="-342900">
              <a:buAutoNum type="arabicPeriod"/>
            </a:pPr>
            <a:r>
              <a:t>The probability of more than one count in a subinterval is zero</a:t>
            </a:r>
          </a:p>
          <a:p>
            <a:pPr marL="342900" lvl="0" indent="-342900">
              <a:buAutoNum type="arabicPeriod"/>
            </a:pPr>
            <a:r>
              <a:t>The probability of one count in a subinterval is the same for all subintervals and proportional to the length of the subinterval, and</a:t>
            </a:r>
          </a:p>
          <a:p>
            <a:pPr marL="342900" lvl="0" indent="-342900">
              <a:buAutoNum type="arabicPeriod"/>
            </a:pPr>
            <a:r>
              <a:t>The count in each subinterval is independent of other subintervals, the random experiment is called a </a:t>
            </a:r>
            <a:r>
              <a:rPr i="1"/>
              <a:t>Poisson process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Poisson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lvl="0" indent="0">
                  <a:buNone/>
                </a:pPr>
                <a:r>
                  <a:t>If the mean number of counts in the interval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𝜆</m:t>
                    </m:r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t>, the random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t> that equals the number of counts in the interval has a </a:t>
                </a:r>
                <a:r>
                  <a:rPr b="1"/>
                  <a:t>Poisson distribution</a:t>
                </a:r>
                <a:r>
                  <a:t> with parameter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/>
              </a:p>
              <a:p>
                <a:pPr lvl="0"/>
                <a:r>
                  <a:t>The Poisson PMF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=0,1,2,…</m:t>
                      </m:r>
                    </m:oMath>
                  </m:oMathPara>
                </a14:m>
                <a:endParaRPr/>
              </a:p>
              <a:p>
                <a:pPr lvl="0"/>
                <a:r>
                  <a:t>The mean of a Poisson random variable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/>
              </a:p>
              <a:p>
                <a:pPr lvl="0"/>
                <a:r>
                  <a:t>The variance of a Poisson random variable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Poisson Practice Problems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Continue Chapter 3 lectures</a:t>
            </a:r>
          </a:p>
          <a:p>
            <a:pPr lvl="0"/>
            <a:r>
              <a:t>Test 1 Handouts</a:t>
            </a:r>
          </a:p>
          <a:p>
            <a:pPr lvl="0"/>
            <a:r>
              <a:t>Two Events Quiz (assigned 9/18/2025, due 9/23/2025)</a:t>
            </a:r>
          </a:p>
          <a:p>
            <a:pPr lvl="0"/>
            <a:r>
              <a:t>CDF Practice Problems (assigned 9/18/2025, due 9/23/2025)</a:t>
            </a:r>
          </a:p>
          <a:p>
            <a:pPr lvl="0"/>
            <a:r>
              <a:t>CDF Quiz (assigned 9/23/2025, due 9/25/2025)</a:t>
            </a:r>
          </a:p>
          <a:p>
            <a:pPr lvl="0"/>
            <a:r>
              <a:t>Binomial Practice Problems (assigned 9/23/2025, due 9/25/2025)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Poisson Example</a:t>
            </a:r>
          </a:p>
        </p:txBody>
      </p:sp>
      <p:pic>
        <p:nvPicPr>
          <p:cNvPr id="3" name="Picture 1" descr="images/poisson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54400" y="1193800"/>
            <a:ext cx="22352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Handouts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>
                <a:hlinkClick r:id="rId2"/>
              </a:rPr>
              <a:t>Lecture 7 Slides - Powerpoint</a:t>
            </a:r>
          </a:p>
          <a:p>
            <a:pPr lvl="0"/>
            <a:r>
              <a:t>Lecture 7 Slides - marked (pdf)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t>Mean and Variance of a Discrete Random Variable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lvl="0"/>
                <a:r>
                  <a:rPr sz="1800" dirty="0"/>
                  <a:t>The mean or expected value of a random variable (denoted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18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sz="1800" dirty="0"/>
                  <a:t>) is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180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sz="18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sz="18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18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sz="180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sz="180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sz="1800" dirty="0"/>
              </a:p>
              <a:p>
                <a:pPr lvl="0"/>
                <a:r>
                  <a:rPr sz="1800" dirty="0"/>
                  <a:t>The variance of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sz="1800" dirty="0"/>
                  <a:t> is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180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sz="1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sz="1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sz="18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sz="18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18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sz="180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sz="18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sz="180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sz="18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sz="18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18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sz="180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sz="180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sz="180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sz="1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sz="1800" dirty="0"/>
              </a:p>
              <a:p>
                <a:pPr lvl="0"/>
                <a:r>
                  <a:rPr sz="1800" dirty="0"/>
                  <a:t>The standard deviation of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sz="1800" dirty="0"/>
                  <a:t>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180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sz="1800" dirty="0"/>
              </a:p>
              <a:p>
                <a:pPr lvl="0"/>
                <a:r>
                  <a:rPr sz="1800" dirty="0"/>
                  <a:t>Fortunately, we won’t often use these formulas. Distributions will have defined functions for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sz="1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18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180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sz="1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3" t="-16791" b="-6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Bernoulli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lvl="0" indent="0">
                  <a:buNone/>
                </a:pPr>
                <a:r>
                  <a:t>The Bernoulli distribution is one of the simplest statistical distributions.</a:t>
                </a:r>
              </a:p>
              <a:p>
                <a:pPr lvl="0"/>
                <a:r>
                  <a:t>The Bernoulli distribution is a random variable that can take only two values</a:t>
                </a:r>
              </a:p>
              <a:p>
                <a:pPr lvl="0"/>
                <a:r>
                  <a:t>Usually the events are labelled 0 and 1</a:t>
                </a:r>
              </a:p>
              <a:p>
                <a:pPr lvl="0"/>
                <a:r>
                  <a:t>The distribution is defined by a single parameter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 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</m:oMath>
                </a14:m>
                <a:r>
                  <a:t>, takes the values 0 and 1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=1−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/>
              </a:p>
              <a:p>
                <a:pPr lvl="0"/>
                <a:r>
                  <a:t>The mean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/>
              </a:p>
              <a:p>
                <a:pPr lvl="0"/>
                <a:r>
                  <a:t>The standard deviation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2985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Summary of Common Probability Distributions (Discrete)</a:t>
            </a:r>
          </a:p>
        </p:txBody>
      </p:sp>
      <p:pic>
        <p:nvPicPr>
          <p:cNvPr id="2" name="Picture 1" descr="images/discreteDistributions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317500"/>
            <a:ext cx="5105400" cy="415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Discrete Uniform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lvl="0"/>
                <a:r>
                  <a:t>A random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t> is a discrete uniform rv if each of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values in its range,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t> has equal probability</a:t>
                </a:r>
              </a:p>
              <a:p>
                <a:pPr lvl="0"/>
                <a:r>
                  <a:t>The PMF of a discrete uniform is defined to be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/>
              </a:p>
              <a:p>
                <a:pPr lvl="0"/>
                <a:r>
                  <a:t>If the discrete uniform random variable is defined on the consecutive integers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+1,…,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t>. The mean is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/>
              </a:p>
              <a:p>
                <a:pPr marL="342900" lvl="1" indent="0">
                  <a:buNone/>
                </a:pPr>
                <a:r>
                  <a:t>and the standard deviation is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/>
              </a:p>
              <a:p>
                <a:pPr lvl="0"/>
                <a:r>
                  <a:t>Work problem 3.80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3" t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3.80</a:t>
            </a:r>
          </a:p>
        </p:txBody>
      </p:sp>
      <p:pic>
        <p:nvPicPr>
          <p:cNvPr id="2" name="Picture 1" descr="images/p3_80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536700"/>
            <a:ext cx="5105400" cy="1206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Problem 3.80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1130</Words>
  <Application>Microsoft Macintosh PowerPoint</Application>
  <PresentationFormat>On-screen Show (16:9)</PresentationFormat>
  <Paragraphs>132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Cambria Math</vt:lpstr>
      <vt:lpstr>Courier</vt:lpstr>
      <vt:lpstr>Office Theme</vt:lpstr>
      <vt:lpstr>MANE 3332.05</vt:lpstr>
      <vt:lpstr>Lecture 7</vt:lpstr>
      <vt:lpstr>Agenda</vt:lpstr>
      <vt:lpstr>Handouts</vt:lpstr>
      <vt:lpstr>Mean and Variance of a Discrete Random Variable</vt:lpstr>
      <vt:lpstr>Bernoulli Distribution</vt:lpstr>
      <vt:lpstr>PowerPoint Presentation</vt:lpstr>
      <vt:lpstr>Discrete Uniform Distribution</vt:lpstr>
      <vt:lpstr>PowerPoint Presentation</vt:lpstr>
      <vt:lpstr>Binomial Distribution</vt:lpstr>
      <vt:lpstr>Binomial Distribution</vt:lpstr>
      <vt:lpstr>PowerPoint Presentation</vt:lpstr>
      <vt:lpstr>PowerPoint Presentation</vt:lpstr>
      <vt:lpstr>PowerPoint Presentation</vt:lpstr>
      <vt:lpstr>PowerPoint Presentation</vt:lpstr>
      <vt:lpstr>Hypergeometric Distribution</vt:lpstr>
      <vt:lpstr>Hypergeometric Distribution</vt:lpstr>
      <vt:lpstr>Hypergeometric Example Problem</vt:lpstr>
      <vt:lpstr>Excel for Hypergeometric Example</vt:lpstr>
      <vt:lpstr>Binomial Approximation to the Hypergeometric Distribution</vt:lpstr>
      <vt:lpstr>Geometric Distribution</vt:lpstr>
      <vt:lpstr>Geometric Distribution Example</vt:lpstr>
      <vt:lpstr>Negative Binomial Distribution</vt:lpstr>
      <vt:lpstr>Negative Binomial Example</vt:lpstr>
      <vt:lpstr>Poisson Process</vt:lpstr>
      <vt:lpstr>Poisson Process</vt:lpstr>
      <vt:lpstr>Poisson Process</vt:lpstr>
      <vt:lpstr>Poisson Distribution</vt:lpstr>
      <vt:lpstr>PowerPoint Presentation</vt:lpstr>
      <vt:lpstr>Poisson Example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Douglas Timmer</cp:lastModifiedBy>
  <cp:revision>1</cp:revision>
  <dcterms:created xsi:type="dcterms:W3CDTF">2025-09-22T19:06:03Z</dcterms:created>
  <dcterms:modified xsi:type="dcterms:W3CDTF">2025-09-22T19:06:47Z</dcterms:modified>
</cp:coreProperties>
</file>