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3332.05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Hypergeometric Example Problem</a:t>
            </a:r>
          </a:p>
        </p:txBody>
      </p:sp>
      <p:pic>
        <p:nvPicPr>
          <p:cNvPr id="3" name="Picture 1" descr="images/hypergeometric_1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image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Excel for Hypergeometric Example</a:t>
            </a:r>
          </a:p>
        </p:txBody>
      </p:sp>
      <p:pic>
        <p:nvPicPr>
          <p:cNvPr id="3" name="Picture 1" descr="images/hypergeometric_2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image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t>Binomial Approximation to the Hypergeometric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lvl="0"/>
                <a:r>
                  <a:t>The mean and variance of the hypergeometric and binomial distribution are very similar. The variance only differs by the finite population correction factor,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/>
              </a:p>
              <a:p>
                <a:pPr lvl="0"/>
                <a:r>
                  <a:rPr b="1"/>
                  <a:t>Sampling with replacement</a:t>
                </a:r>
                <a:r>
                  <a:t> is equivalent to sampling from an infinite set (without replacement) because the proportion remains constant</a:t>
                </a:r>
              </a:p>
              <a:p>
                <a:pPr lvl="0"/>
                <a:r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t> is small relative to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t>, then the finite correction is negligible and the binomial distribution can be used as an approximation to the hypergeometric.</a:t>
                </a:r>
              </a:p>
              <a:p>
                <a:pPr lvl="0"/>
                <a:r>
                  <a:t>A rule of thumb is to use this approximation when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𝑁</m:t>
                    </m:r>
                    <m:r>
                      <a:rPr>
                        <a:latin typeface="Cambria Math" panose="02040503050406030204" pitchFamily="18" charset="0"/>
                      </a:rPr>
                      <m:t>/</m:t>
                    </m:r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  <m:r>
                      <a:rPr>
                        <a:latin typeface="Cambria Math" panose="02040503050406030204" pitchFamily="18" charset="0"/>
                      </a:rPr>
                      <m:t>&gt;20</m:t>
                    </m:r>
                  </m:oMath>
                </a14:m>
                <a:r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2239" b="-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lvl="0"/>
                <a:r>
                  <a:rPr sz="2000" dirty="0"/>
                  <a:t>Montgomery and </a:t>
                </a:r>
                <a:r>
                  <a:rPr sz="2000" dirty="0" err="1"/>
                  <a:t>Runger</a:t>
                </a:r>
                <a:r>
                  <a:rPr sz="2000" dirty="0"/>
                  <a:t> (2003) define a geometric random variable to be the number of trials until the first success of a series of independent Bernoulli trials, with constant probability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sz="2000" dirty="0"/>
                  <a:t> of success</a:t>
                </a:r>
              </a:p>
              <a:p>
                <a:pPr lvl="0"/>
                <a:r>
                  <a:rPr sz="2000" dirty="0"/>
                  <a:t>The PMF of a geometric distribution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sz="200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sz="200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, 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=1,2,…</m:t>
                      </m:r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The mean of a geometric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00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sz="200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The variance of a geometric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sz="200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sz="20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00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p>
                            <m:sSup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493" r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Geometric Distribution Example</a:t>
            </a:r>
          </a:p>
        </p:txBody>
      </p:sp>
      <p:pic>
        <p:nvPicPr>
          <p:cNvPr id="3" name="Picture 1" descr="images/geometric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image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Negative Binomial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lvl="0"/>
                <a:r>
                  <a:t>Montgomery and Runger (2003) define a negative binomial random variable to be the number of trials until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t> successes are observed of a series of independent Bernoulli trials, with constant probability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t> of success</a:t>
                </a:r>
              </a:p>
              <a:p>
                <a:pPr lvl="0"/>
                <a:r>
                  <a:t>The geometric distribution is a special case of the negative binomial distribution with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/>
              </a:p>
              <a:p>
                <a:pPr lvl="0"/>
                <a:r>
                  <a:t>The PMF of a negative binomial distribution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, 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>
                          <a:latin typeface="Cambria Math" panose="02040503050406030204" pitchFamily="18" charset="0"/>
                        </a:rPr>
                        <m:t>+1,…</m:t>
                      </m:r>
                    </m:oMath>
                  </m:oMathPara>
                </a14:m>
                <a:endParaRPr/>
              </a:p>
              <a:p>
                <a:pPr lvl="0"/>
                <a:r>
                  <a:t>The mean of a negative binomial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/>
              </a:p>
              <a:p>
                <a:pPr lvl="0"/>
                <a:r>
                  <a:t>The variance of a negative binomial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09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Negative Binomial Example</a:t>
            </a:r>
          </a:p>
        </p:txBody>
      </p:sp>
      <p:pic>
        <p:nvPicPr>
          <p:cNvPr id="3" name="Picture 1" descr="images/negativeBinomial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image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The number of events over an interval (such as time) is a discrete random variable that is often modelled by the Poisson distribution</a:t>
            </a:r>
          </a:p>
          <a:p>
            <a:pPr lvl="0"/>
            <a:r>
              <a:t>The length of the interval between events is often modeled by the (continuous) exponential distribution</a:t>
            </a:r>
          </a:p>
          <a:p>
            <a:pPr lvl="0"/>
            <a:r>
              <a:t>These two distributions are related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The number of events over an interval (such as time) is a discrete random variable that is often modelled by the Poisson distribution</a:t>
            </a:r>
          </a:p>
          <a:p>
            <a:pPr lvl="0"/>
            <a:r>
              <a:t>The length of the interval between events is often modelled by the (continuous) exponential distribution</a:t>
            </a:r>
          </a:p>
          <a:p>
            <a:pPr lvl="0"/>
            <a:r>
              <a:t>These two distributions are related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t>Assume that the events occur at random throughout the interval. If the interval can be partitioned into subintervals of small enough length such that</a:t>
            </a:r>
          </a:p>
          <a:p>
            <a:pPr marL="342900" lvl="0" indent="-342900">
              <a:buAutoNum type="arabicPeriod"/>
            </a:pPr>
            <a:r>
              <a:t>The probability of more than one count in a subinterval is zero</a:t>
            </a:r>
          </a:p>
          <a:p>
            <a:pPr marL="342900" lvl="0" indent="-342900">
              <a:buAutoNum type="arabicPeriod"/>
            </a:pPr>
            <a:r>
              <a:t>The probability of one count in a subinterval is the same for all subintervals and proportional to the length of the subinterval, and</a:t>
            </a:r>
          </a:p>
          <a:p>
            <a:pPr marL="342900" lvl="0" indent="-342900">
              <a:buAutoNum type="arabicPeriod"/>
            </a:pPr>
            <a:r>
              <a:t>The count in each subinterval is independent of other subintervals, the random experiment is called a </a:t>
            </a:r>
            <a:r>
              <a:rPr i="1"/>
              <a:t>Poisson process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Poisson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lvl="0" indent="0">
                  <a:buNone/>
                </a:pPr>
                <a:r>
                  <a:t>If the mean number of counts in the interval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𝜆</m:t>
                    </m:r>
                    <m:r>
                      <a:rPr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t>, the random variable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t> that equals the number of counts in the interval has a </a:t>
                </a:r>
                <a:r>
                  <a:rPr b="1"/>
                  <a:t>Poisson distribution</a:t>
                </a:r>
                <a:r>
                  <a:t> with parameter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/>
              </a:p>
              <a:p>
                <a:pPr lvl="0"/>
                <a:r>
                  <a:t>The Poisson PMF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sup>
                          </m:sSup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, 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=0,1,2,…</m:t>
                      </m:r>
                    </m:oMath>
                  </m:oMathPara>
                </a14:m>
                <a:endParaRPr/>
              </a:p>
              <a:p>
                <a:pPr lvl="0"/>
                <a:r>
                  <a:t>The mean of a Poisson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  <a:p>
                <a:pPr lvl="0"/>
                <a:r>
                  <a:t>The variance of a Poisson random variable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0" t="-2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Poisson Practice Problems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Poisson Example</a:t>
            </a:r>
          </a:p>
        </p:txBody>
      </p:sp>
      <p:pic>
        <p:nvPicPr>
          <p:cNvPr id="3" name="Picture 1" descr="images/poisson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image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Continue Chapter 3 lectures</a:t>
            </a:r>
          </a:p>
          <a:p>
            <a:pPr lvl="0"/>
            <a:r>
              <a:t>Discuss Binomial Practice Problems</a:t>
            </a:r>
          </a:p>
          <a:p>
            <a:pPr lvl="0"/>
            <a:r>
              <a:t>CDF Quiz (assigned 9/23/2025, due 9/25/2025)</a:t>
            </a:r>
          </a:p>
          <a:p>
            <a:pPr lvl="0"/>
            <a:r>
              <a:t>Binomial Practice Problems (assigned 9/23/2025, due 9/25/2025)</a:t>
            </a:r>
          </a:p>
          <a:p>
            <a:pPr lvl="0"/>
            <a:r>
              <a:t>Binomial Quiz (assigned 9/25/2025, due 9/30/2025)</a:t>
            </a:r>
          </a:p>
          <a:p>
            <a:pPr lvl="0"/>
            <a:r>
              <a:t>Schedule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Lecture 8 Slides - Powerpoint</a:t>
            </a:r>
          </a:p>
          <a:p>
            <a:pPr lvl="0"/>
            <a:r>
              <a:t>Lecture 8 Slides - marked (pdf)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Tuesday Date and Topic(s)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Thursday Date and Topic(s)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9/26:</a:t>
                      </a:r>
                      <a:r>
                        <a:t> Uniform, hypergeometric, geometric and negative binomial 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9/30:</a:t>
                      </a:r>
                      <a:r>
                        <a:t> Poisson Distribution, Chapter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10/2:</a:t>
                      </a:r>
                      <a:r>
                        <a:t> standard 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10/7:</a:t>
                      </a:r>
                      <a:r>
                        <a:t> normal distribution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10/9:</a:t>
                      </a:r>
                      <a:r>
                        <a:t> Exponential and Weibull distributions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10/14:</a:t>
                      </a:r>
                      <a:r>
                        <a:t> Chapter 5 (not on midterm)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10/16:</a:t>
                      </a:r>
                      <a:r>
                        <a:t> Midterm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10/21: </a:t>
                      </a:r>
                      <a:r>
                        <a:t> Midterm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10/23:</a:t>
                      </a:r>
                      <a:r>
                        <a:t> Continue Part Two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Discrete Uniform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lvl="0"/>
                <a:r>
                  <a:t>A random variable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t> is a discrete uniform rv if each of the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t> values in its range,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t> has equal probability</a:t>
                </a:r>
              </a:p>
              <a:p>
                <a:pPr lvl="0"/>
                <a:r>
                  <a:t>The PMF of a discrete uniform is defined to be</a:t>
                </a: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/>
              </a:p>
              <a:p>
                <a:pPr lvl="0"/>
                <a:r>
                  <a:t>If the discrete uniform random variable is defined on the consecutive integers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+1,…,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t> for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≤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t>. The mean is</a:t>
                </a: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/>
              </a:p>
              <a:p>
                <a:pPr marL="342900" lvl="1" indent="0">
                  <a:buNone/>
                </a:pPr>
                <a:r>
                  <a:t>and the standard deviation is</a:t>
                </a: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/>
              </a:p>
              <a:p>
                <a:pPr lvl="0"/>
                <a:r>
                  <a:t>Work problem 3.80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3" t="-2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Problem 3.80</a:t>
            </a:r>
          </a:p>
        </p:txBody>
      </p:sp>
      <p:pic>
        <p:nvPicPr>
          <p:cNvPr id="2" name="Picture 1" descr="images/p3_80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536700"/>
            <a:ext cx="5105400" cy="1206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Problem 3.80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Hypergeometric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The hypergeometric distribution is one of the commonly occurring distributions in quality.</a:t>
            </a:r>
          </a:p>
          <a:p>
            <a:pPr lvl="0"/>
            <a:r>
              <a:t>A random variable is hypergeometric when a set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𝑁</m:t>
                </m:r>
              </m:oMath>
            </a14:m>
            <a:r>
              <a:t> objects contains</a:t>
            </a:r>
          </a:p>
          <a:p>
            <a:pPr lvl="1"/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𝐾</m:t>
                </m:r>
              </m:oMath>
            </a14:m>
            <a:r>
              <a:t> objects classified as successes and</a:t>
            </a:r>
          </a:p>
          <a:p>
            <a:pPr lvl="1"/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𝑁</m:t>
                </m:r>
                <m:r>
                  <a:rPr>
                    <a:latin typeface="Cambria Math" panose="02040503050406030204" pitchFamily="18" charset="0"/>
                  </a:rPr>
                  <m:t>−</m:t>
                </m:r>
                <m:r>
                  <a:rPr>
                    <a:latin typeface="Cambria Math" panose="02040503050406030204" pitchFamily="18" charset="0"/>
                  </a:rPr>
                  <m:t>𝐾</m:t>
                </m:r>
              </m:oMath>
            </a14:m>
            <a:r>
              <a:t> objects classified as failures</a:t>
            </a:r>
          </a:p>
          <a:p>
            <a:pPr lvl="1"/>
            <a:r>
              <a:t>a sample of size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</m:oMath>
            </a14:m>
            <a:r>
              <a:t> is selected </a:t>
            </a:r>
            <a:r>
              <a:rPr b="1"/>
              <a:t>without replacement</a:t>
            </a:r>
            <a:r>
              <a:t> from the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𝑁</m:t>
                </m:r>
              </m:oMath>
            </a14:m>
            <a:r>
              <a:t> objects, where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𝐾</m:t>
                </m:r>
                <m:r>
                  <a:rPr>
                    <a:latin typeface="Cambria Math" panose="02040503050406030204" pitchFamily="18" charset="0"/>
                  </a:rPr>
                  <m:t>≤</m:t>
                </m:r>
                <m:r>
                  <a:rPr>
                    <a:latin typeface="Cambria Math" panose="02040503050406030204" pitchFamily="18" charset="0"/>
                  </a:rPr>
                  <m:t>𝑁</m:t>
                </m:r>
              </m:oMath>
            </a14:m>
            <a:r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≤</m:t>
                </m:r>
                <m:r>
                  <a:rPr>
                    <a:latin typeface="Cambria Math" panose="02040503050406030204" pitchFamily="18" charset="0"/>
                  </a:rPr>
                  <m:t>𝑁</m:t>
                </m:r>
              </m:oMath>
            </a14:m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Hypergeometric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lvl="0"/>
                <a:r>
                  <a:t>The hypergeometric PMF is</a:t>
                </a:r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</m:oMath>
                  </m:oMathPara>
                </a14:m>
                <a:endParaRPr/>
              </a:p>
              <a:p>
                <a:pPr lvl="0"/>
                <a:r>
                  <a:t>The mean of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t>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𝑛𝑝</m:t>
                      </m:r>
                    </m:oMath>
                  </m:oMathPara>
                </a14:m>
                <a:endParaRPr/>
              </a:p>
              <a:p>
                <a:pPr lvl="0"/>
                <a:r>
                  <a:t>The variance of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t>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𝑛𝑝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6" t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879</Words>
  <Application>Microsoft Macintosh PowerPoint</Application>
  <PresentationFormat>On-screen Show (16:9)</PresentationFormat>
  <Paragraphs>102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 Math</vt:lpstr>
      <vt:lpstr>Office Theme</vt:lpstr>
      <vt:lpstr>MANE 3332.05</vt:lpstr>
      <vt:lpstr>Lecture 8</vt:lpstr>
      <vt:lpstr>Agenda</vt:lpstr>
      <vt:lpstr>Handouts</vt:lpstr>
      <vt:lpstr>PowerPoint Presentation</vt:lpstr>
      <vt:lpstr>Discrete Uniform Distribution</vt:lpstr>
      <vt:lpstr>PowerPoint Presentation</vt:lpstr>
      <vt:lpstr>Hypergeometric Distribution</vt:lpstr>
      <vt:lpstr>Hypergeometric Distribution</vt:lpstr>
      <vt:lpstr>Hypergeometric Example Problem</vt:lpstr>
      <vt:lpstr>Excel for Hypergeometric Example</vt:lpstr>
      <vt:lpstr>Binomial Approximation to the Hypergeometric Distribution</vt:lpstr>
      <vt:lpstr>Geometric Distribution</vt:lpstr>
      <vt:lpstr>Geometric Distribution Example</vt:lpstr>
      <vt:lpstr>Negative Binomial Distribution</vt:lpstr>
      <vt:lpstr>Negative Binomial Example</vt:lpstr>
      <vt:lpstr>Poisson Process</vt:lpstr>
      <vt:lpstr>Poisson Process</vt:lpstr>
      <vt:lpstr>Poisson Process</vt:lpstr>
      <vt:lpstr>Poisson Distribution</vt:lpstr>
      <vt:lpstr>PowerPoint Presentation</vt:lpstr>
      <vt:lpstr>Poisson Example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2025-09-24T20:11:27Z</dcterms:created>
  <dcterms:modified xsi:type="dcterms:W3CDTF">2025-09-24T20:11:55Z</dcterms:modified>
</cp:coreProperties>
</file>