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274320" y="18288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/>
            </a:pPr>
            <a:r>
              <a:t>NumPy Linear Algebra Cheat Sheet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1097280"/>
            <a:ext cx="27432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/>
            </a:pPr>
          </a:p>
          <a:p>
            <a:pPr>
              <a:defRPr sz="1500"/>
            </a:pPr>
            <a:r>
              <a:t>Setup:</a:t>
            </a:r>
          </a:p>
          <a:p>
            <a:pPr>
              <a:defRPr sz="1500"/>
            </a:pPr>
            <a:r>
              <a:t>  import numpy as np</a:t>
            </a:r>
          </a:p>
          <a:p>
            <a:pPr>
              <a:defRPr sz="1500"/>
            </a:pPr>
          </a:p>
          <a:p>
            <a:pPr>
              <a:defRPr sz="1500"/>
            </a:pPr>
            <a:r>
              <a:t>Create Matrices:</a:t>
            </a:r>
          </a:p>
          <a:p>
            <a:pPr>
              <a:defRPr sz="1500"/>
            </a:pPr>
            <a:r>
              <a:t>  a=np.array([1,2,3])</a:t>
            </a:r>
          </a:p>
          <a:p>
            <a:pPr>
              <a:defRPr sz="1500"/>
            </a:pPr>
            <a:r>
              <a:t>  A=np.array([[1,2],[3,4]])</a:t>
            </a:r>
          </a:p>
          <a:p>
            <a:pPr>
              <a:defRPr sz="1500"/>
            </a:pPr>
            <a:r>
              <a:t>  np.zeros((m,n))</a:t>
            </a:r>
          </a:p>
          <a:p>
            <a:pPr>
              <a:defRPr sz="1500"/>
            </a:pPr>
            <a:r>
              <a:t>  np.ones((m,n))</a:t>
            </a:r>
          </a:p>
          <a:p>
            <a:pPr>
              <a:defRPr sz="1500"/>
            </a:pPr>
            <a:r>
              <a:t>  np.eye(n)</a:t>
            </a:r>
          </a:p>
          <a:p>
            <a:pPr>
              <a:defRPr sz="1500"/>
            </a:pPr>
            <a:r>
              <a:t>  np.diag([1,2,3])</a:t>
            </a:r>
          </a:p>
          <a:p>
            <a:pPr>
              <a:defRPr sz="1500"/>
            </a:pPr>
          </a:p>
          <a:p>
            <a:pPr>
              <a:defRPr sz="1500"/>
            </a:pPr>
            <a:r>
              <a:t>Basic Operations:</a:t>
            </a:r>
          </a:p>
          <a:p>
            <a:pPr>
              <a:defRPr sz="1500"/>
            </a:pPr>
            <a:r>
              <a:t>  A+B; A-B; A*B; A/B</a:t>
            </a:r>
          </a:p>
          <a:p>
            <a:pPr>
              <a:defRPr sz="1500"/>
            </a:pPr>
            <a:r>
              <a:t>  A.T; A@B</a:t>
            </a:r>
          </a:p>
          <a:p>
            <a:pPr>
              <a:defRPr sz="1500"/>
            </a:pPr>
            <a:r>
              <a:t>  np.dot(a,b)</a:t>
            </a:r>
          </a:p>
          <a:p>
            <a:pPr>
              <a:defRPr sz="1500"/>
            </a:pPr>
            <a:r>
              <a:t>  np.linalg.norm(a)</a:t>
            </a:r>
          </a:p>
          <a:p>
            <a:pPr>
              <a:defRPr sz="1500"/>
            </a:pPr>
          </a:p>
        </p:txBody>
      </p:sp>
      <p:sp>
        <p:nvSpPr>
          <p:cNvPr id="5" name="TextBox 4"/>
          <p:cNvSpPr txBox="1"/>
          <p:nvPr/>
        </p:nvSpPr>
        <p:spPr>
          <a:xfrm>
            <a:off x="3474720" y="1097280"/>
            <a:ext cx="27432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/>
            </a:pPr>
          </a:p>
          <a:p>
            <a:pPr>
              <a:defRPr sz="1500"/>
            </a:pPr>
            <a:r>
              <a:t>Solve Systems:</a:t>
            </a:r>
          </a:p>
          <a:p>
            <a:pPr>
              <a:defRPr sz="1500"/>
            </a:pPr>
            <a:r>
              <a:t>  np.linalg.solve(A,b)</a:t>
            </a:r>
          </a:p>
          <a:p>
            <a:pPr>
              <a:defRPr sz="1500"/>
            </a:pPr>
            <a:r>
              <a:t>  np.linalg.lstsq(A,b,rcond=None)</a:t>
            </a:r>
          </a:p>
          <a:p>
            <a:pPr>
              <a:defRPr sz="1500"/>
            </a:pPr>
            <a:r>
              <a:t>  np.linalg.inv(A)</a:t>
            </a:r>
          </a:p>
          <a:p>
            <a:pPr>
              <a:defRPr sz="1500"/>
            </a:pPr>
            <a:r>
              <a:t>  np.linalg.pinv(A)</a:t>
            </a:r>
          </a:p>
          <a:p>
            <a:pPr>
              <a:defRPr sz="1500"/>
            </a:pPr>
          </a:p>
          <a:p>
            <a:pPr>
              <a:defRPr sz="1500"/>
            </a:pPr>
            <a:r>
              <a:t>Matrix Properties:</a:t>
            </a:r>
          </a:p>
          <a:p>
            <a:pPr>
              <a:defRPr sz="1500"/>
            </a:pPr>
            <a:r>
              <a:t>  np.linalg.det(A)</a:t>
            </a:r>
          </a:p>
          <a:p>
            <a:pPr>
              <a:defRPr sz="1500"/>
            </a:pPr>
            <a:r>
              <a:t>  np.linalg.matrix_rank(A)</a:t>
            </a:r>
          </a:p>
          <a:p>
            <a:pPr>
              <a:defRPr sz="1500"/>
            </a:pPr>
            <a:r>
              <a:t>  np.trace(A)</a:t>
            </a:r>
          </a:p>
          <a:p>
            <a:pPr>
              <a:defRPr sz="1500"/>
            </a:pPr>
            <a:r>
              <a:t>  np.linalg.cond(A)</a:t>
            </a:r>
          </a:p>
          <a:p>
            <a:pPr>
              <a:defRPr sz="1500"/>
            </a:pPr>
          </a:p>
          <a:p>
            <a:pPr>
              <a:defRPr sz="1500"/>
            </a:pPr>
            <a:r>
              <a:t>Eigenvalues/Vectors:</a:t>
            </a:r>
          </a:p>
          <a:p>
            <a:pPr>
              <a:defRPr sz="1500"/>
            </a:pPr>
            <a:r>
              <a:t>  np.linalg.eig(A)</a:t>
            </a:r>
          </a:p>
          <a:p>
            <a:pPr>
              <a:defRPr sz="1500"/>
            </a:pPr>
            <a:r>
              <a:t>  np.linalg.eigh(A)</a:t>
            </a:r>
          </a:p>
          <a:p>
            <a:pPr>
              <a:defRPr sz="1500"/>
            </a:pPr>
          </a:p>
        </p:txBody>
      </p:sp>
      <p:sp>
        <p:nvSpPr>
          <p:cNvPr id="6" name="TextBox 5"/>
          <p:cNvSpPr txBox="1"/>
          <p:nvPr/>
        </p:nvSpPr>
        <p:spPr>
          <a:xfrm>
            <a:off x="6675120" y="1097280"/>
            <a:ext cx="27432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/>
            </a:pPr>
          </a:p>
          <a:p>
            <a:pPr>
              <a:defRPr sz="1400"/>
            </a:pPr>
            <a:r>
              <a:t>Notes (Important):</a:t>
            </a:r>
          </a:p>
          <a:p>
            <a:pPr>
              <a:defRPr sz="1400"/>
            </a:pPr>
            <a:r>
              <a:t>  • Prefer solve() instead of inv()</a:t>
            </a:r>
          </a:p>
          <a:p>
            <a:pPr>
              <a:defRPr sz="1400"/>
            </a:pPr>
            <a:r>
              <a:t>  • NumPy uses BLAS/LAPACK for speed</a:t>
            </a:r>
          </a:p>
          <a:p>
            <a:pPr>
              <a:defRPr sz="1400"/>
            </a:pPr>
            <a:r>
              <a:t>  • Avoid loops—use vectorized ops</a:t>
            </a:r>
          </a:p>
          <a:p>
            <a:pPr>
              <a:defRPr sz="1400"/>
            </a:pPr>
            <a:r>
              <a:t>  • eigh() is for symmetric matrices</a:t>
            </a:r>
          </a:p>
          <a:p>
            <a:pPr>
              <a:defRPr sz="1400"/>
            </a:pPr>
            <a:r>
              <a:t>  • lsq = best for overdetermined systems</a:t>
            </a:r>
          </a:p>
          <a:p>
            <a:pPr>
              <a:defRPr sz="1400"/>
            </a:pPr>
            <a:r>
              <a:t>  • Use SciPy for:</a:t>
            </a:r>
          </a:p>
          <a:p>
            <a:pPr>
              <a:defRPr sz="1400"/>
            </a:pPr>
            <a:r>
              <a:t>       – sparse matrices</a:t>
            </a:r>
          </a:p>
          <a:p>
            <a:pPr>
              <a:defRPr sz="1400"/>
            </a:pPr>
            <a:r>
              <a:t>       – LU decomposition</a:t>
            </a:r>
          </a:p>
          <a:p>
            <a:pPr>
              <a:defRPr sz="1400"/>
            </a:pPr>
            <a:r>
              <a:t>       – advanced solvers</a:t>
            </a:r>
          </a:p>
          <a:p>
            <a:pPr>
              <a:defRPr sz="140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