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2" Type="http://schemas.openxmlformats.org/officeDocument/2006/relationships/viewProps" Target="viewProps.xml" /><Relationship Id="rId11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4" Type="http://schemas.openxmlformats.org/officeDocument/2006/relationships/tableStyles" Target="tableStyles.xml" /><Relationship Id="rId13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qualityengineering.utrgv.edu/MANE3351_202610/MANE3351Fall25Syllabus/" TargetMode="External" /><Relationship Id="rId3" Type="http://schemas.openxmlformats.org/officeDocument/2006/relationships/hyperlink" Target="https://qualityengineering.utrgv.edu/MANE3351_202610/gritLesson/" TargetMode="Externa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MANE 3351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Lab Session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Classroom Management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0"/>
            <a:r>
              <a:rPr/>
              <a:t>Discuss </a:t>
            </a:r>
            <a:r>
              <a:rPr>
                <a:hlinkClick r:id="rId2"/>
              </a:rPr>
              <a:t>Syllabus</a:t>
            </a:r>
          </a:p>
          <a:p>
            <a:pPr lvl="0"/>
            <a:r>
              <a:rPr>
                <a:hlinkClick r:id="rId3"/>
              </a:rPr>
              <a:t>Grit</a:t>
            </a:r>
          </a:p>
          <a:p>
            <a:pPr lvl="0"/>
            <a:r>
              <a:rPr/>
              <a:t>Types of Lab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Handouts</a:t>
            </a:r>
          </a:p>
          <a:p>
            <a:pPr lvl="0"/>
            <a:r>
              <a:rPr/>
              <a:t>Lab Session 1 Slides (pdf)</a:t>
            </a:r>
          </a:p>
          <a:p>
            <a:pPr lvl="0"/>
            <a:r>
              <a:rPr/>
              <a:t>Lab Session 1 Slides (pptx)</a:t>
            </a:r>
          </a:p>
          <a:p>
            <a:pPr lvl="0"/>
            <a:r>
              <a:rPr/>
              <a:t>Lab Session 1 Marked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Assignments</a:t>
            </a:r>
          </a:p>
          <a:p>
            <a:pPr lvl="0"/>
            <a:r>
              <a:rPr/>
              <a:t>Get textbook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Types of Labs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342900" marL="342900">
              <a:buAutoNum type="arabicPeriod"/>
            </a:pPr>
            <a:r>
              <a:rPr/>
              <a:t>Raspberry Pi interfacing with hardware</a:t>
            </a:r>
          </a:p>
          <a:p>
            <a:pPr lvl="0" indent="-342900" marL="342900">
              <a:buAutoNum type="arabicPeriod"/>
            </a:pPr>
            <a:r>
              <a:rPr/>
              <a:t>Arduino interfacing with hardware</a:t>
            </a:r>
          </a:p>
          <a:p>
            <a:pPr lvl="0" indent="-342900" marL="342900">
              <a:buAutoNum type="arabicPeriod"/>
            </a:pPr>
            <a:r>
              <a:rPr/>
              <a:t>Python Program within Jupyter Notebook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Raspberry Pi 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You will be issued departmental Raspberry Pis that must be returned</a:t>
            </a:r>
          </a:p>
          <a:p>
            <a:pPr lvl="0"/>
            <a:r>
              <a:rPr/>
              <a:t>What is a Raspberry Pi</a:t>
            </a:r>
          </a:p>
          <a:p>
            <a:pPr lvl="1"/>
            <a:r>
              <a:rPr/>
              <a:t>Single board computer</a:t>
            </a:r>
          </a:p>
          <a:p>
            <a:pPr lvl="1"/>
            <a:r>
              <a:rPr/>
              <a:t>Raspberry Pi OS based on Debian Linux</a:t>
            </a:r>
          </a:p>
          <a:p>
            <a:pPr lvl="1"/>
            <a:r>
              <a:rPr/>
              <a:t>UTRGV IS will not allow RPis on network</a:t>
            </a:r>
          </a:p>
          <a:p>
            <a:pPr lvl="1"/>
            <a:r>
              <a:rPr/>
              <a:t>Hardware must be used initially; all labs can be completed with Raspberry Pi</a:t>
            </a:r>
          </a:p>
          <a:p>
            <a:pPr lvl="1"/>
            <a:r>
              <a:rPr/>
              <a:t>Can be run headless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Arduino Labs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There will be multiple labs in which circuits are built and connected to Arduinos</a:t>
            </a:r>
          </a:p>
          <a:p>
            <a:pPr lvl="0"/>
            <a:r>
              <a:rPr/>
              <a:t>Arduinos and supplies for circuits will be provided</a:t>
            </a:r>
          </a:p>
          <a:p>
            <a:pPr lvl="0"/>
            <a:r>
              <a:rPr/>
              <a:t>Arduino IDE will be used for programming</a:t>
            </a:r>
          </a:p>
          <a:p>
            <a:pPr lvl="0"/>
            <a:r>
              <a:rPr/>
              <a:t>Arduinos can be connected to Raspberry Pis, Windows or Mac computers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Jupyter Notebook Labs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Most of the programming labs will be developed in Jupyter Notebook</a:t>
            </a:r>
          </a:p>
          <a:p>
            <a:pPr lvl="0"/>
            <a:r>
              <a:rPr/>
              <a:t>Jupyter Notebook is a Python-based application used extensively in artificial intelligence, machine learning and data science/analytics</a:t>
            </a:r>
          </a:p>
          <a:p>
            <a:pPr lvl="0"/>
            <a:r>
              <a:rPr/>
              <a:t>Jupyter Notebook is installed on the Raspberry Pis and can be installed on your personal computers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Syllabus</a:t>
            </a:r>
          </a:p>
          <a:p>
            <a:pPr lvl="0"/>
            <a:r>
              <a:rPr/>
              <a:t>Discuss laboratory portions of syllabus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Grit</a:t>
            </a:r>
          </a:p>
          <a:p>
            <a:pPr lvl="0"/>
            <a:r>
              <a:rPr/>
              <a:t>Discuss Grit and how it relates to MANE 3351</a:t>
            </a:r>
          </a:p>
          <a:p>
            <a:pPr lvl="0"/>
            <a:r>
              <a:rPr/>
              <a:t>Java Server Faces example</a:t>
            </a:r>
          </a:p>
          <a:p>
            <a:pPr lvl="0"/>
            <a:r>
              <a:rPr/>
              <a:t>Raspberry Pi OS Bookworm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2025-09-02T13:19:57Z</dcterms:created>
  <dcterms:modified xsi:type="dcterms:W3CDTF">2025-09-02T13:19:57Z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