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726" autoAdjust="0"/>
  </p:normalViewPr>
  <p:slideViewPr>
    <p:cSldViewPr snapToGrid="0" snapToObjects="1">
      <p:cViewPr varScale="1">
        <p:scale>
          <a:sx n="160" d="100"/>
          <a:sy n="160" d="100"/>
        </p:scale>
        <p:origin x="776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rivative-calculator.net/" TargetMode="External"/><Relationship Id="rId2" Type="http://schemas.openxmlformats.org/officeDocument/2006/relationships/hyperlink" Target="https://eng.libretexts.org/Bookshelves/Introduction_to_Engineering/EGR_1010%3A_Introduction_to_Engineering_for_Engineers_and_Scientists/14%3A_Fundamentals_of_Engineering/14.07%3A_Infinitesimal_calculus_for_derivatives/14.7.01%3A_Table_of_Derivative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" Target="slide19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" Target="slide19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9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MANE 3351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First Derivative</a:t>
            </a:r>
          </a:p>
          <a:p>
            <a:pPr lvl="0"/>
            <a:r>
              <a:t>Newton’s Method requires the first derivative: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f>
                    <m:fPr>
                      <m:ctrlPr>
                        <a:rPr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>
                          <a:latin typeface="Cambria Math" panose="02040503050406030204" pitchFamily="18" charset="0"/>
                        </a:rPr>
                        <m:t>𝑑</m:t>
                      </m:r>
                    </m:num>
                    <m:den>
                      <m:r>
                        <a:rPr>
                          <a:latin typeface="Cambria Math" panose="02040503050406030204" pitchFamily="18" charset="0"/>
                        </a:rPr>
                        <m:t>𝑑𝑥</m:t>
                      </m:r>
                    </m:den>
                  </m:f>
                  <m:d>
                    <m:dPr>
                      <m:begChr m:val="["/>
                      <m:endChr m:val="]"/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sSup>
                        <m:s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>
                          <a:latin typeface="Cambria Math" panose="02040503050406030204" pitchFamily="18" charset="0"/>
                        </a:rPr>
                        <m:t>+2</m:t>
                      </m:r>
                      <m:r>
                        <m:rPr>
                          <m:sty m:val="p"/>
                        </m:rPr>
                        <a:rPr>
                          <a:latin typeface="Cambria Math" panose="02040503050406030204" pitchFamily="18" charset="0"/>
                        </a:rPr>
                        <m:t>cos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e>
                  </m:d>
                  <m:r>
                    <a:rPr>
                      <a:latin typeface="Cambria Math" panose="02040503050406030204" pitchFamily="18" charset="0"/>
                    </a:rPr>
                    <m:t>=</m:t>
                  </m:r>
                  <m:sSup>
                    <m:sSup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pPr>
                    <m:e>
                      <m:r>
                        <a:rPr>
                          <a:latin typeface="Cambria Math" panose="02040503050406030204" pitchFamily="18" charset="0"/>
                        </a:rPr>
                        <m:t>𝑒</m:t>
                      </m:r>
                    </m:e>
                    <m:sup>
                      <m:r>
                        <a:rPr>
                          <a:latin typeface="Cambria Math" panose="02040503050406030204" pitchFamily="18" charset="0"/>
                        </a:rPr>
                        <m:t>𝑥</m:t>
                      </m:r>
                    </m:sup>
                  </m:sSup>
                  <m:r>
                    <a:rPr>
                      <a:latin typeface="Cambria Math" panose="02040503050406030204" pitchFamily="18" charset="0"/>
                    </a:rPr>
                    <m:t>−</m:t>
                  </m:r>
                  <m:sSup>
                    <m:sSup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pPr>
                    <m:e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</m:e>
                    <m:sup>
                      <m:r>
                        <a:rPr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𝑥</m:t>
                      </m:r>
                    </m:sup>
                  </m:sSup>
                  <m:r>
                    <m:rPr>
                      <m:sty m:val="p"/>
                    </m:rPr>
                    <a:rPr>
                      <a:latin typeface="Cambria Math" panose="02040503050406030204" pitchFamily="18" charset="0"/>
                    </a:rPr>
                    <m:t>ln</m:t>
                  </m:r>
                  <m:d>
                    <m:d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>
                          <a:latin typeface="Cambria Math" panose="02040503050406030204" pitchFamily="18" charset="0"/>
                        </a:rPr>
                        <m:t>𝑥</m:t>
                      </m:r>
                    </m:e>
                  </m:d>
                  <m:r>
                    <a:rPr>
                      <a:latin typeface="Cambria Math" panose="02040503050406030204" pitchFamily="18" charset="0"/>
                    </a:rPr>
                    <m:t>−2</m:t>
                  </m:r>
                  <m:r>
                    <m:rPr>
                      <m:sty m:val="p"/>
                    </m:rPr>
                    <a:rPr>
                      <a:latin typeface="Cambria Math" panose="02040503050406030204" pitchFamily="18" charset="0"/>
                    </a:rPr>
                    <m:t>sin</m:t>
                  </m:r>
                  <m:d>
                    <m:d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>
                          <a:latin typeface="Cambria Math" panose="02040503050406030204" pitchFamily="18" charset="0"/>
                        </a:rPr>
                        <m:t>𝑥</m:t>
                      </m:r>
                    </m:e>
                  </m:d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Review of Derivatives</a:t>
            </a:r>
          </a:p>
          <a:p>
            <a:pPr lvl="0"/>
            <a:r>
              <a:t>An excellent table derivatives is found at </a:t>
            </a:r>
            <a:r>
              <a:rPr>
                <a:hlinkClick r:id="rId2"/>
              </a:rPr>
              <a:t>Table of Derivatives</a:t>
            </a:r>
          </a:p>
          <a:p>
            <a:pPr lvl="0"/>
            <a:r>
              <a:t>A helpful site is </a:t>
            </a:r>
            <a:r>
              <a:rPr>
                <a:hlinkClick r:id="rId3"/>
              </a:rPr>
              <a:t>Derivative Calculator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Pseudo-code</a:t>
            </a:r>
          </a:p>
          <a:p>
            <a:pPr marL="0" lvl="0" indent="0">
              <a:buNone/>
            </a:pPr>
            <a:r>
              <a:t>Brin (2020)</a:t>
            </a:r>
            <a:r>
              <a:rPr baseline="30000">
                <a:hlinkClick r:id="rId2" action="ppaction://hlinksldjump"/>
              </a:rPr>
              <a:t>2</a:t>
            </a:r>
            <a:r>
              <a:t>provides the following pseudo-code</a:t>
            </a:r>
          </a:p>
        </p:txBody>
      </p:sp>
      <p:pic>
        <p:nvPicPr>
          <p:cNvPr id="2" name="Picture 1" descr="images/img209.jpg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568700" y="1016000"/>
            <a:ext cx="5105400" cy="2247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Newton’s Method pseducode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Vectorizing a Function</a:t>
            </a:r>
          </a:p>
          <a:p>
            <a:pPr lvl="0"/>
            <a:r>
              <a:t>All Python functions considered so far have operated on scalars</a:t>
            </a:r>
          </a:p>
          <a:p>
            <a:pPr lvl="0"/>
            <a:r>
              <a:t>Functions can be created to process a vector of values with a single call. This is called a vectorized function</a:t>
            </a:r>
          </a:p>
          <a:p>
            <a:pPr lvl="0"/>
            <a:r>
              <a:t>Consider plotting the new function defined earlier using a vectorized function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Vectorized Function Code</a:t>
            </a:r>
          </a:p>
          <a:p>
            <a:pPr lvl="0" indent="0">
              <a:buNone/>
            </a:pPr>
            <a:r>
              <a:rPr sz="2000" b="1" dirty="0">
                <a:solidFill>
                  <a:srgbClr val="008000"/>
                </a:solidFill>
                <a:latin typeface="Courier"/>
              </a:rPr>
              <a:t>import</a:t>
            </a:r>
            <a:r>
              <a:rPr sz="2000" dirty="0">
                <a:latin typeface="Courier"/>
              </a:rPr>
              <a:t> math</a:t>
            </a:r>
            <a:br>
              <a:rPr sz="2000" dirty="0"/>
            </a:br>
            <a:r>
              <a:rPr sz="2000" b="1" dirty="0">
                <a:solidFill>
                  <a:srgbClr val="008000"/>
                </a:solidFill>
                <a:latin typeface="Courier"/>
              </a:rPr>
              <a:t>import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numpy</a:t>
            </a:r>
            <a:r>
              <a:rPr sz="2000" dirty="0">
                <a:latin typeface="Courier"/>
              </a:rPr>
              <a:t> </a:t>
            </a:r>
            <a:r>
              <a:rPr sz="2000" b="1" dirty="0">
                <a:solidFill>
                  <a:srgbClr val="008000"/>
                </a:solidFill>
                <a:latin typeface="Courier"/>
              </a:rPr>
              <a:t>as</a:t>
            </a:r>
            <a:r>
              <a:rPr sz="2000" dirty="0">
                <a:latin typeface="Courier"/>
              </a:rPr>
              <a:t> np</a:t>
            </a:r>
            <a:br>
              <a:rPr sz="2000" dirty="0"/>
            </a:br>
            <a:r>
              <a:rPr sz="2000" b="1" dirty="0">
                <a:solidFill>
                  <a:srgbClr val="008000"/>
                </a:solidFill>
                <a:latin typeface="Courier"/>
              </a:rPr>
              <a:t>import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matplotlib.pyplot</a:t>
            </a:r>
            <a:r>
              <a:rPr sz="2000" dirty="0">
                <a:latin typeface="Courier"/>
              </a:rPr>
              <a:t> </a:t>
            </a:r>
            <a:r>
              <a:rPr sz="2000" b="1" dirty="0">
                <a:solidFill>
                  <a:srgbClr val="008000"/>
                </a:solidFill>
                <a:latin typeface="Courier"/>
              </a:rPr>
              <a:t>as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plt</a:t>
            </a: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</a:t>
            </a:r>
            <a:br>
              <a:rPr sz="2000" dirty="0"/>
            </a:br>
            <a:r>
              <a:rPr sz="2000" b="1" dirty="0">
                <a:solidFill>
                  <a:srgbClr val="007020"/>
                </a:solidFill>
                <a:latin typeface="Courier"/>
              </a:rPr>
              <a:t>def</a:t>
            </a:r>
            <a:r>
              <a:rPr sz="2000" dirty="0">
                <a:latin typeface="Courier"/>
              </a:rPr>
              <a:t> f(x):</a:t>
            </a:r>
            <a:br>
              <a:rPr sz="2000" dirty="0"/>
            </a:br>
            <a:r>
              <a:rPr sz="2000" dirty="0">
                <a:latin typeface="Courier"/>
              </a:rPr>
              <a:t>   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return</a:t>
            </a:r>
            <a:r>
              <a:rPr sz="2000" dirty="0">
                <a:latin typeface="Courier"/>
              </a:rPr>
              <a:t> (</a:t>
            </a:r>
            <a:r>
              <a:rPr sz="2000" dirty="0" err="1">
                <a:latin typeface="Courier"/>
              </a:rPr>
              <a:t>math.exp</a:t>
            </a:r>
            <a:r>
              <a:rPr sz="2000" dirty="0">
                <a:latin typeface="Courier"/>
              </a:rPr>
              <a:t>(x)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**-</a:t>
            </a:r>
            <a:r>
              <a:rPr sz="2000" dirty="0">
                <a:latin typeface="Courier"/>
              </a:rPr>
              <a:t>x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 err="1">
                <a:latin typeface="Courier"/>
              </a:rPr>
              <a:t>math.cos</a:t>
            </a:r>
            <a:r>
              <a:rPr sz="2000" dirty="0">
                <a:latin typeface="Courier"/>
              </a:rPr>
              <a:t>(x)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solidFill>
                  <a:srgbClr val="40A070"/>
                </a:solidFill>
                <a:latin typeface="Courier"/>
              </a:rPr>
              <a:t>6</a:t>
            </a:r>
            <a:r>
              <a:rPr sz="2000" dirty="0">
                <a:latin typeface="Courier"/>
              </a:rPr>
              <a:t>)</a:t>
            </a: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 convert f(x) in a vectorized function that can be applied to array</a:t>
            </a:r>
            <a:br>
              <a:rPr sz="2000" dirty="0"/>
            </a:br>
            <a:br>
              <a:rPr sz="2000" dirty="0"/>
            </a:br>
            <a:br>
              <a:rPr sz="2000" dirty="0"/>
            </a:br>
            <a:r>
              <a:rPr sz="2000" dirty="0" err="1">
                <a:latin typeface="Courier"/>
              </a:rPr>
              <a:t>vec_f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 err="1">
                <a:latin typeface="Courier"/>
              </a:rPr>
              <a:t>np.vectorize</a:t>
            </a:r>
            <a:r>
              <a:rPr sz="2000" dirty="0">
                <a:latin typeface="Courier"/>
              </a:rPr>
              <a:t>(f)</a:t>
            </a:r>
            <a:br>
              <a:rPr sz="2000" dirty="0"/>
            </a:br>
            <a:br>
              <a:rPr sz="2000" dirty="0"/>
            </a:br>
            <a:r>
              <a:rPr sz="2000" dirty="0">
                <a:latin typeface="Courier"/>
              </a:rPr>
              <a:t>x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 err="1">
                <a:latin typeface="Courier"/>
              </a:rPr>
              <a:t>np.linspace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40A070"/>
                </a:solidFill>
                <a:latin typeface="Courier"/>
              </a:rPr>
              <a:t>5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40A070"/>
                </a:solidFill>
                <a:latin typeface="Courier"/>
              </a:rPr>
              <a:t>101</a:t>
            </a:r>
            <a:r>
              <a:rPr sz="2000" dirty="0">
                <a:latin typeface="Courier"/>
              </a:rPr>
              <a:t>)</a:t>
            </a:r>
            <a:br>
              <a:rPr sz="2000" dirty="0"/>
            </a:br>
            <a:br>
              <a:rPr sz="2000" dirty="0"/>
            </a:b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#print(x)</a:t>
            </a:r>
            <a:br>
              <a:rPr sz="2000" dirty="0"/>
            </a:b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 y=f(x)</a:t>
            </a:r>
            <a:br>
              <a:rPr sz="2000" dirty="0"/>
            </a:br>
            <a:br>
              <a:rPr sz="2000" dirty="0"/>
            </a:br>
            <a:br>
              <a:rPr sz="2000" dirty="0"/>
            </a:br>
            <a:br>
              <a:rPr sz="2000" dirty="0"/>
            </a:br>
            <a:r>
              <a:rPr sz="2000" dirty="0" err="1">
                <a:latin typeface="Courier"/>
              </a:rPr>
              <a:t>f_x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 err="1">
                <a:latin typeface="Courier"/>
              </a:rPr>
              <a:t>vec_f</a:t>
            </a:r>
            <a:r>
              <a:rPr sz="2000" dirty="0">
                <a:latin typeface="Courier"/>
              </a:rPr>
              <a:t>(x)</a:t>
            </a:r>
            <a:br>
              <a:rPr sz="2000" dirty="0"/>
            </a:b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#print(</a:t>
            </a:r>
            <a:r>
              <a:rPr sz="2000" i="1" dirty="0" err="1">
                <a:solidFill>
                  <a:srgbClr val="60A0B0"/>
                </a:solidFill>
                <a:latin typeface="Courier"/>
              </a:rPr>
              <a:t>f_x</a:t>
            </a:r>
            <a:r>
              <a:rPr sz="2000" i="1" dirty="0">
                <a:solidFill>
                  <a:srgbClr val="60A0B0"/>
                </a:solidFill>
                <a:latin typeface="Courier"/>
              </a:rPr>
              <a:t>)</a:t>
            </a:r>
            <a:br>
              <a:rPr sz="2000" dirty="0"/>
            </a:br>
            <a:br>
              <a:rPr sz="2000" dirty="0"/>
            </a:br>
            <a:r>
              <a:rPr sz="2000" dirty="0">
                <a:latin typeface="Courier"/>
              </a:rPr>
              <a:t>fig, ax 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plt.subplots</a:t>
            </a:r>
            <a:r>
              <a:rPr sz="2000" dirty="0">
                <a:latin typeface="Courier"/>
              </a:rPr>
              <a:t>()</a:t>
            </a:r>
            <a:br>
              <a:rPr sz="2000" dirty="0"/>
            </a:br>
            <a:r>
              <a:rPr sz="2000" dirty="0" err="1">
                <a:latin typeface="Courier"/>
              </a:rPr>
              <a:t>ax.plot</a:t>
            </a:r>
            <a:r>
              <a:rPr sz="2000" dirty="0">
                <a:latin typeface="Courier"/>
              </a:rPr>
              <a:t>(</a:t>
            </a:r>
            <a:r>
              <a:rPr sz="2000" dirty="0" err="1">
                <a:latin typeface="Courier"/>
              </a:rPr>
              <a:t>x,f_x</a:t>
            </a:r>
            <a:r>
              <a:rPr sz="2000" dirty="0">
                <a:latin typeface="Courier"/>
              </a:rPr>
              <a:t>)</a:t>
            </a:r>
            <a:br>
              <a:rPr sz="2000" dirty="0"/>
            </a:br>
            <a:r>
              <a:rPr sz="2000" dirty="0" err="1">
                <a:latin typeface="Courier"/>
              </a:rPr>
              <a:t>ax.axhline</a:t>
            </a:r>
            <a:r>
              <a:rPr sz="2000" dirty="0">
                <a:latin typeface="Courier"/>
              </a:rPr>
              <a:t>(y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0.0</a:t>
            </a:r>
            <a:r>
              <a:rPr sz="2000" dirty="0">
                <a:latin typeface="Courier"/>
              </a:rPr>
              <a:t>, color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70A0"/>
                </a:solidFill>
                <a:latin typeface="Courier"/>
              </a:rPr>
              <a:t>'r'</a:t>
            </a:r>
            <a:r>
              <a:rPr sz="2000" dirty="0">
                <a:latin typeface="Courier"/>
              </a:rPr>
              <a:t>, </a:t>
            </a:r>
            <a:r>
              <a:rPr sz="2000" dirty="0" err="1">
                <a:latin typeface="Courier"/>
              </a:rPr>
              <a:t>linestyle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70A0"/>
                </a:solidFill>
                <a:latin typeface="Courier"/>
              </a:rPr>
              <a:t>'-'</a:t>
            </a:r>
            <a:r>
              <a:rPr sz="2000" dirty="0">
                <a:latin typeface="Courier"/>
              </a:rPr>
              <a:t>)</a:t>
            </a:r>
            <a:br>
              <a:rPr sz="2000" dirty="0"/>
            </a:br>
            <a:r>
              <a:rPr sz="2000" dirty="0" err="1">
                <a:latin typeface="Courier"/>
              </a:rPr>
              <a:t>ax.</a:t>
            </a:r>
            <a:r>
              <a:rPr sz="2000" dirty="0" err="1">
                <a:solidFill>
                  <a:srgbClr val="008000"/>
                </a:solidFill>
                <a:latin typeface="Courier"/>
              </a:rPr>
              <a:t>set</a:t>
            </a:r>
            <a:r>
              <a:rPr sz="2000" dirty="0">
                <a:latin typeface="Courier"/>
              </a:rPr>
              <a:t>(</a:t>
            </a:r>
            <a:r>
              <a:rPr sz="2000" dirty="0" err="1">
                <a:latin typeface="Courier"/>
              </a:rPr>
              <a:t>xlabel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70A0"/>
                </a:solidFill>
                <a:latin typeface="Courier"/>
              </a:rPr>
              <a:t>'x'</a:t>
            </a:r>
            <a:r>
              <a:rPr sz="2000" dirty="0">
                <a:latin typeface="Courier"/>
              </a:rPr>
              <a:t>, </a:t>
            </a:r>
            <a:r>
              <a:rPr sz="2000" dirty="0" err="1">
                <a:latin typeface="Courier"/>
              </a:rPr>
              <a:t>ylabel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70A0"/>
                </a:solidFill>
                <a:latin typeface="Courier"/>
              </a:rPr>
              <a:t>'f(x)'</a:t>
            </a:r>
            <a:r>
              <a:rPr sz="2000" dirty="0">
                <a:latin typeface="Courier"/>
              </a:rPr>
              <a:t>,</a:t>
            </a:r>
            <a:br>
              <a:rPr sz="2000" dirty="0"/>
            </a:br>
            <a:r>
              <a:rPr sz="2000" dirty="0">
                <a:latin typeface="Courier"/>
              </a:rPr>
              <a:t>       title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70A0"/>
                </a:solidFill>
                <a:latin typeface="Courier"/>
              </a:rPr>
              <a:t>'New Function'</a:t>
            </a:r>
            <a:r>
              <a:rPr sz="2000" dirty="0">
                <a:latin typeface="Courier"/>
              </a:rPr>
              <a:t>)</a:t>
            </a:r>
            <a:br>
              <a:rPr sz="2000" dirty="0"/>
            </a:br>
            <a:r>
              <a:rPr sz="2000" dirty="0" err="1">
                <a:latin typeface="Courier"/>
              </a:rPr>
              <a:t>plt.show</a:t>
            </a:r>
            <a:r>
              <a:rPr sz="2000" dirty="0">
                <a:latin typeface="Courier"/>
              </a:rPr>
              <a:t>()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Newton Raphson Python Code</a:t>
            </a:r>
          </a:p>
          <a:p>
            <a:pPr lvl="0" indent="0">
              <a:buNone/>
            </a:pPr>
            <a:r>
              <a:rPr sz="2000" b="1" dirty="0">
                <a:solidFill>
                  <a:srgbClr val="008000"/>
                </a:solidFill>
                <a:latin typeface="Courier"/>
              </a:rPr>
              <a:t>import</a:t>
            </a:r>
            <a:r>
              <a:rPr sz="2000" dirty="0">
                <a:latin typeface="Courier"/>
              </a:rPr>
              <a:t> math</a:t>
            </a:r>
            <a:br>
              <a:rPr sz="2000" dirty="0"/>
            </a:br>
            <a:r>
              <a:rPr sz="2000" b="1" dirty="0">
                <a:solidFill>
                  <a:srgbClr val="007020"/>
                </a:solidFill>
                <a:latin typeface="Courier"/>
              </a:rPr>
              <a:t>def</a:t>
            </a:r>
            <a:r>
              <a:rPr sz="2000" dirty="0">
                <a:latin typeface="Courier"/>
              </a:rPr>
              <a:t> f(x):</a:t>
            </a:r>
            <a:br>
              <a:rPr sz="2000" dirty="0"/>
            </a:br>
            <a:r>
              <a:rPr sz="2000" dirty="0">
                <a:latin typeface="Courier"/>
              </a:rPr>
              <a:t>   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return</a:t>
            </a:r>
            <a:r>
              <a:rPr sz="2000" dirty="0">
                <a:latin typeface="Courier"/>
              </a:rPr>
              <a:t> (</a:t>
            </a:r>
            <a:r>
              <a:rPr sz="2000" dirty="0" err="1">
                <a:latin typeface="Courier"/>
              </a:rPr>
              <a:t>math.exp</a:t>
            </a:r>
            <a:r>
              <a:rPr sz="2000" dirty="0">
                <a:latin typeface="Courier"/>
              </a:rPr>
              <a:t>(x)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**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latin typeface="Courier"/>
              </a:rPr>
              <a:t>x)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 err="1">
                <a:latin typeface="Courier"/>
              </a:rPr>
              <a:t>math.cos</a:t>
            </a:r>
            <a:r>
              <a:rPr sz="2000" dirty="0">
                <a:latin typeface="Courier"/>
              </a:rPr>
              <a:t>(x)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solidFill>
                  <a:srgbClr val="40A070"/>
                </a:solidFill>
                <a:latin typeface="Courier"/>
              </a:rPr>
              <a:t>6</a:t>
            </a:r>
            <a:r>
              <a:rPr sz="2000" dirty="0">
                <a:latin typeface="Courier"/>
              </a:rPr>
              <a:t>)</a:t>
            </a:r>
            <a:br>
              <a:rPr sz="2000" dirty="0"/>
            </a:br>
            <a:r>
              <a:rPr sz="2000" b="1" dirty="0">
                <a:solidFill>
                  <a:srgbClr val="007020"/>
                </a:solidFill>
                <a:latin typeface="Courier"/>
              </a:rPr>
              <a:t>def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f_prime</a:t>
            </a:r>
            <a:r>
              <a:rPr sz="2000" dirty="0">
                <a:latin typeface="Courier"/>
              </a:rPr>
              <a:t>(x):</a:t>
            </a:r>
            <a:br>
              <a:rPr sz="2000" dirty="0"/>
            </a:br>
            <a:r>
              <a:rPr sz="2000" dirty="0">
                <a:latin typeface="Courier"/>
              </a:rPr>
              <a:t>   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return</a:t>
            </a:r>
            <a:r>
              <a:rPr sz="2000" dirty="0">
                <a:latin typeface="Courier"/>
              </a:rPr>
              <a:t>(</a:t>
            </a:r>
            <a:r>
              <a:rPr sz="2000" dirty="0" err="1">
                <a:latin typeface="Courier"/>
              </a:rPr>
              <a:t>math.exp</a:t>
            </a:r>
            <a:r>
              <a:rPr sz="2000" dirty="0">
                <a:latin typeface="Courier"/>
              </a:rPr>
              <a:t>(x)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2.0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**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latin typeface="Courier"/>
              </a:rPr>
              <a:t>x)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 err="1">
                <a:latin typeface="Courier"/>
              </a:rPr>
              <a:t>math.log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2.0</a:t>
            </a:r>
            <a:r>
              <a:rPr sz="2000" dirty="0">
                <a:latin typeface="Courier"/>
              </a:rPr>
              <a:t>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 err="1">
                <a:latin typeface="Courier"/>
              </a:rPr>
              <a:t>math.sin</a:t>
            </a:r>
            <a:r>
              <a:rPr sz="2000" dirty="0">
                <a:latin typeface="Courier"/>
              </a:rPr>
              <a:t>(x))</a:t>
            </a:r>
            <a:br>
              <a:rPr sz="2000" dirty="0"/>
            </a:br>
            <a:r>
              <a:rPr sz="2000" dirty="0">
                <a:latin typeface="Courier"/>
              </a:rPr>
              <a:t>N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100</a:t>
            </a:r>
            <a:br>
              <a:rPr sz="2000" dirty="0"/>
            </a:br>
            <a:r>
              <a:rPr sz="2000" dirty="0" err="1">
                <a:latin typeface="Courier"/>
              </a:rPr>
              <a:t>tol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0.0005</a:t>
            </a:r>
            <a:br>
              <a:rPr sz="2000" dirty="0"/>
            </a:br>
            <a:r>
              <a:rPr sz="2000" dirty="0">
                <a:latin typeface="Courier"/>
              </a:rPr>
              <a:t>x_0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3.5</a:t>
            </a:r>
            <a:br>
              <a:rPr sz="2000" dirty="0"/>
            </a:br>
            <a:r>
              <a:rPr sz="2000" dirty="0">
                <a:latin typeface="Courier"/>
              </a:rPr>
              <a:t>counter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</a:t>
            </a:r>
            <a:br>
              <a:rPr sz="2000" dirty="0"/>
            </a:br>
            <a:r>
              <a:rPr sz="2000" b="1" dirty="0">
                <a:solidFill>
                  <a:srgbClr val="007020"/>
                </a:solidFill>
                <a:latin typeface="Courier"/>
              </a:rPr>
              <a:t>for</a:t>
            </a:r>
            <a:r>
              <a:rPr sz="2000" dirty="0">
                <a:latin typeface="Courier"/>
              </a:rPr>
              <a:t> j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in</a:t>
            </a:r>
            <a:r>
              <a:rPr sz="2000" dirty="0">
                <a:latin typeface="Courier"/>
              </a:rPr>
              <a:t> </a:t>
            </a:r>
            <a:r>
              <a:rPr sz="2000" dirty="0">
                <a:solidFill>
                  <a:srgbClr val="008000"/>
                </a:solidFill>
                <a:latin typeface="Courier"/>
              </a:rPr>
              <a:t>range</a:t>
            </a:r>
            <a:r>
              <a:rPr sz="2000" dirty="0">
                <a:latin typeface="Courier"/>
              </a:rPr>
              <a:t>(N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solidFill>
                  <a:srgbClr val="40A070"/>
                </a:solidFill>
                <a:latin typeface="Courier"/>
              </a:rPr>
              <a:t>1</a:t>
            </a:r>
            <a:r>
              <a:rPr sz="2000" dirty="0">
                <a:latin typeface="Courier"/>
              </a:rPr>
              <a:t>):</a:t>
            </a:r>
            <a:br>
              <a:rPr sz="2000" dirty="0"/>
            </a:br>
            <a:r>
              <a:rPr sz="2000" dirty="0">
                <a:latin typeface="Courier"/>
              </a:rPr>
              <a:t>    counter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counter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solidFill>
                  <a:srgbClr val="40A070"/>
                </a:solidFill>
                <a:latin typeface="Courier"/>
              </a:rPr>
              <a:t>1</a:t>
            </a:r>
            <a:br>
              <a:rPr sz="2000" dirty="0"/>
            </a:br>
            <a:r>
              <a:rPr sz="2000" dirty="0">
                <a:latin typeface="Courier"/>
              </a:rPr>
              <a:t>    x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x_0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latin typeface="Courier"/>
              </a:rPr>
              <a:t>f(x_0)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/</a:t>
            </a:r>
            <a:r>
              <a:rPr sz="2000" dirty="0" err="1">
                <a:latin typeface="Courier"/>
              </a:rPr>
              <a:t>f_prime</a:t>
            </a:r>
            <a:r>
              <a:rPr sz="2000" dirty="0">
                <a:latin typeface="Courier"/>
              </a:rPr>
              <a:t>(x_0)</a:t>
            </a:r>
            <a:br>
              <a:rPr sz="2000" dirty="0"/>
            </a:br>
            <a:r>
              <a:rPr sz="2000" dirty="0">
                <a:latin typeface="Courier"/>
              </a:rPr>
              <a:t>    </a:t>
            </a: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70A0"/>
                </a:solidFill>
                <a:latin typeface="Courier"/>
              </a:rPr>
              <a:t>"x={}"</a:t>
            </a:r>
            <a:r>
              <a:rPr sz="2000" dirty="0">
                <a:latin typeface="Courier"/>
              </a:rPr>
              <a:t>.</a:t>
            </a:r>
            <a:r>
              <a:rPr sz="2000" dirty="0">
                <a:solidFill>
                  <a:srgbClr val="008000"/>
                </a:solidFill>
                <a:latin typeface="Courier"/>
              </a:rPr>
              <a:t>format</a:t>
            </a:r>
            <a:r>
              <a:rPr sz="2000" dirty="0">
                <a:latin typeface="Courier"/>
              </a:rPr>
              <a:t>(x))</a:t>
            </a:r>
            <a:br>
              <a:rPr sz="2000" dirty="0"/>
            </a:br>
            <a:r>
              <a:rPr sz="2000" dirty="0">
                <a:latin typeface="Courier"/>
              </a:rPr>
              <a:t>   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if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math.fabs</a:t>
            </a:r>
            <a:r>
              <a:rPr sz="2000" dirty="0">
                <a:latin typeface="Courier"/>
              </a:rPr>
              <a:t>(x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latin typeface="Courier"/>
              </a:rPr>
              <a:t>x_0)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&lt;</a:t>
            </a:r>
            <a:r>
              <a:rPr sz="2000" dirty="0" err="1">
                <a:latin typeface="Courier"/>
              </a:rPr>
              <a:t>tol</a:t>
            </a:r>
            <a:r>
              <a:rPr sz="2000" dirty="0">
                <a:latin typeface="Courier"/>
              </a:rPr>
              <a:t>:</a:t>
            </a:r>
            <a:br>
              <a:rPr sz="2000" dirty="0"/>
            </a:br>
            <a:r>
              <a:rPr sz="2000" dirty="0">
                <a:latin typeface="Courier"/>
              </a:rPr>
              <a:t>        </a:t>
            </a: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70A0"/>
                </a:solidFill>
                <a:latin typeface="Courier"/>
              </a:rPr>
              <a:t>"the root is {} with value {}, required {} </a:t>
            </a:r>
            <a:r>
              <a:rPr sz="2000" dirty="0" err="1">
                <a:solidFill>
                  <a:srgbClr val="4070A0"/>
                </a:solidFill>
                <a:latin typeface="Courier"/>
              </a:rPr>
              <a:t>steps"</a:t>
            </a:r>
            <a:r>
              <a:rPr sz="2000" dirty="0" err="1">
                <a:latin typeface="Courier"/>
              </a:rPr>
              <a:t>.</a:t>
            </a:r>
            <a:r>
              <a:rPr sz="2000" dirty="0" err="1">
                <a:solidFill>
                  <a:srgbClr val="008000"/>
                </a:solidFill>
                <a:latin typeface="Courier"/>
              </a:rPr>
              <a:t>format</a:t>
            </a:r>
            <a:r>
              <a:rPr sz="2000" dirty="0">
                <a:latin typeface="Courier"/>
              </a:rPr>
              <a:t>(</a:t>
            </a:r>
            <a:r>
              <a:rPr sz="2000" dirty="0" err="1">
                <a:latin typeface="Courier"/>
              </a:rPr>
              <a:t>x,f</a:t>
            </a:r>
            <a:r>
              <a:rPr sz="2000" dirty="0">
                <a:latin typeface="Courier"/>
              </a:rPr>
              <a:t>(x),counter))</a:t>
            </a:r>
            <a:br>
              <a:rPr sz="2000" dirty="0"/>
            </a:br>
            <a:r>
              <a:rPr sz="2000" dirty="0">
                <a:latin typeface="Courier"/>
              </a:rPr>
              <a:t>       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break</a:t>
            </a:r>
            <a:br>
              <a:rPr sz="2000" dirty="0"/>
            </a:br>
            <a:r>
              <a:rPr sz="2000" dirty="0">
                <a:latin typeface="Courier"/>
              </a:rPr>
              <a:t>    x_0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x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70A0"/>
                </a:solidFill>
                <a:latin typeface="Courier"/>
              </a:rPr>
              <a:t>"completed"</a:t>
            </a:r>
            <a:r>
              <a:rPr sz="2000" dirty="0">
                <a:latin typeface="Courier"/>
              </a:rPr>
              <a:t>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lvl="0" indent="0">
                  <a:spcBef>
                    <a:spcPts val="3000"/>
                  </a:spcBef>
                  <a:buNone/>
                </a:pPr>
                <a:r>
                  <a:rPr b="1" dirty="0"/>
                  <a:t>Convergence</a:t>
                </a:r>
              </a:p>
              <a:p>
                <a:pPr lvl="0"/>
                <a:r>
                  <a:rPr sz="2000" dirty="0"/>
                  <a:t>Cheney and Kincaid (2004)</a:t>
                </a:r>
                <a:r>
                  <a:rPr sz="2000" baseline="30000" dirty="0">
                    <a:hlinkClick r:id="rId2" action="ppaction://hlinksldjump"/>
                  </a:rPr>
                  <a:t>3</a:t>
                </a:r>
                <a:r>
                  <a:rPr sz="2000" dirty="0"/>
                  <a:t> study the performance of Newton’s methods</a:t>
                </a:r>
              </a:p>
              <a:p>
                <a:pPr lvl="0"/>
                <a:r>
                  <a:rPr sz="2000" dirty="0"/>
                  <a:t>Assumptions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sz="200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sz="2000" dirty="0"/>
                  <a:t> contains two continuous derivatives,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sz="200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sz="200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sz="2000" dirty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sz="200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sz="2000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endParaRPr sz="2000" dirty="0"/>
              </a:p>
              <a:p>
                <a:pPr lvl="1"/>
                <a14:m>
                  <m:oMath xmlns:m="http://schemas.openxmlformats.org/officeDocument/2006/math">
                    <m:r>
                      <a:rPr sz="200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sz="2000" dirty="0"/>
                  <a:t> is a simple root,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sz="200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sz="200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sz="2000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endParaRPr sz="2000" dirty="0"/>
              </a:p>
              <a:p>
                <a:pPr lvl="0"/>
                <a:r>
                  <a:rPr sz="2000" dirty="0"/>
                  <a:t>If </a:t>
                </a:r>
                <a14:m>
                  <m:oMath xmlns:m="http://schemas.openxmlformats.org/officeDocument/2006/math">
                    <m:r>
                      <a:rPr sz="200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sz="2000" dirty="0"/>
                  <a:t> is started sufficiently close to </a:t>
                </a:r>
                <a14:m>
                  <m:oMath xmlns:m="http://schemas.openxmlformats.org/officeDocument/2006/math">
                    <m:r>
                      <a:rPr sz="200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sz="2000" dirty="0"/>
                  <a:t>, </a:t>
                </a:r>
                <a:r>
                  <a:rPr sz="2000" b="1" dirty="0"/>
                  <a:t>converges quadratically</a:t>
                </a:r>
                <a:r>
                  <a:rPr sz="2000" dirty="0"/>
                  <a:t> to </a:t>
                </a:r>
                <a14:m>
                  <m:oMath xmlns:m="http://schemas.openxmlformats.org/officeDocument/2006/math">
                    <m:r>
                      <a:rPr sz="200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endParaRPr sz="2000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sz="200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sz="200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</m:e>
                    </m:d>
                    <m:r>
                      <a:rPr sz="2000">
                        <a:latin typeface="Cambria Math" panose="02040503050406030204" pitchFamily="18" charset="0"/>
                      </a:rPr>
                      <m:t>≤</m:t>
                    </m:r>
                    <m:r>
                      <a:rPr sz="2000"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sz="20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sz="2000" dirty="0"/>
              </a:p>
              <a:p>
                <a:pPr lvl="0"/>
                <a:r>
                  <a:rPr sz="2000" dirty="0"/>
                  <a:t>In other words,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sz="200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sz="200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sz="200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</m:oMath>
                </a14:m>
                <a:r>
                  <a:rPr sz="2000" dirty="0"/>
                  <a:t> has approximately twice as many correct digits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sz="200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sz="200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sz="2000">
                        <a:latin typeface="Cambria Math" panose="02040503050406030204" pitchFamily="18" charset="0"/>
                      </a:rPr>
                      <m:t>!</m:t>
                    </m:r>
                  </m:oMath>
                </a14:m>
                <a:endParaRPr sz="2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35" t="-14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Other Comments</a:t>
            </a:r>
          </a:p>
          <a:p>
            <a:pPr marL="0" lvl="0" indent="0">
              <a:buNone/>
            </a:pPr>
            <a:r>
              <a:rPr dirty="0" err="1"/>
              <a:t>Kiusalaas</a:t>
            </a:r>
            <a:r>
              <a:rPr dirty="0"/>
              <a:t> (2013)</a:t>
            </a:r>
            <a:r>
              <a:rPr baseline="30000" dirty="0">
                <a:hlinkClick r:id="rId2" action="ppaction://hlinksldjump"/>
              </a:rPr>
              <a:t>4</a:t>
            </a:r>
            <a:r>
              <a:rPr dirty="0"/>
              <a:t> provides the following introduction to the Newton-Raphson Method</a:t>
            </a:r>
          </a:p>
          <a:p>
            <a:pPr marL="1270000" lvl="0" indent="0">
              <a:buNone/>
            </a:pPr>
            <a:r>
              <a:rPr sz="2000" dirty="0"/>
              <a:t>The Newton-Raphson algorithm is the best known method of finding roots for a good reason: It is simple and fast. The only drawback of the methods is that it uses the derivative </a:t>
            </a:r>
            <a14:m xmlns:a14="http://schemas.microsoft.com/office/drawing/2010/main">
              <m:oMath xmlns:m="http://schemas.openxmlformats.org/officeDocument/2006/math">
                <m:sSup>
                  <m:sSupPr>
                    <m:ctrlPr>
                      <a:rPr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𝑓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′</m:t>
                    </m:r>
                  </m:sup>
                </m:sSup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</m:d>
              </m:oMath>
            </a14:m>
            <a:r>
              <a:rPr sz="2000" dirty="0"/>
              <a:t> of the function as well as the function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𝑓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</m:d>
              </m:oMath>
            </a14:m>
            <a:r>
              <a:rPr sz="2000" dirty="0"/>
              <a:t> itself. Therefore, the Newton-Raphson method is usable only in problems where </a:t>
            </a:r>
            <a14:m xmlns:a14="http://schemas.microsoft.com/office/drawing/2010/main">
              <m:oMath xmlns:m="http://schemas.openxmlformats.org/officeDocument/2006/math">
                <m:sSup>
                  <m:sSupPr>
                    <m:ctrlPr>
                      <a:rPr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𝑓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′</m:t>
                    </m:r>
                  </m:sup>
                </m:sSup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</m:d>
              </m:oMath>
            </a14:m>
            <a:r>
              <a:rPr sz="2000" dirty="0"/>
              <a:t> can be readily computed.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Importance of Good Starting Point</a:t>
            </a:r>
          </a:p>
          <a:p>
            <a:pPr marL="0" lvl="0" indent="0">
              <a:buNone/>
            </a:pPr>
            <a:r>
              <a:t>Cheney and Kincaid (2004)</a:t>
            </a:r>
            <a:r>
              <a:rPr baseline="30000">
                <a:hlinkClick r:id="rId2" action="ppaction://hlinksldjump"/>
              </a:rPr>
              <a:t>5</a:t>
            </a:r>
            <a:r>
              <a:t>, provide several illustrations of bad starting points and the problems that can occur.</a:t>
            </a:r>
          </a:p>
        </p:txBody>
      </p:sp>
      <p:pic>
        <p:nvPicPr>
          <p:cNvPr id="2" name="Picture 1" descr="images/img210.jpg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568700" y="901700"/>
            <a:ext cx="5105400" cy="24892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Bad Starting Points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sz="1800"/>
              <a:t>1. Brin, L, (2020), </a:t>
            </a:r>
            <a:r>
              <a:rPr sz="1800" i="1"/>
              <a:t>Tea Time Numerical Analysis: Experiences in Mathematics, 3rd edition</a:t>
            </a:r>
          </a:p>
          <a:p>
            <a:pPr marL="0" lvl="0" indent="0">
              <a:buNone/>
            </a:pPr>
            <a:r>
              <a:rPr sz="1800"/>
              <a:t>2. Brin, L, (2020), </a:t>
            </a:r>
            <a:r>
              <a:rPr sz="1800" i="1"/>
              <a:t>Tea Time Numerical Analysis: Experiences in Mathematics, 3rd edition</a:t>
            </a:r>
          </a:p>
          <a:p>
            <a:pPr marL="0" lvl="0" indent="0">
              <a:buNone/>
            </a:pPr>
            <a:r>
              <a:rPr sz="1800"/>
              <a:t>3. Cheny, W., and Kincaid, D., (2004), </a:t>
            </a:r>
            <a:r>
              <a:rPr sz="1800" i="1"/>
              <a:t>Numerical Mathematics and Computer, 5th edition</a:t>
            </a:r>
          </a:p>
          <a:p>
            <a:pPr marL="0" lvl="0" indent="0">
              <a:buNone/>
            </a:pPr>
            <a:r>
              <a:rPr sz="1800"/>
              <a:t>4. Kiusalaas, J., (2013), </a:t>
            </a:r>
            <a:r>
              <a:rPr sz="1800" i="1"/>
              <a:t>Numerical Methods in Engineering with Python 3</a:t>
            </a:r>
          </a:p>
          <a:p>
            <a:pPr marL="0" lvl="0" indent="0">
              <a:buNone/>
            </a:pPr>
            <a:r>
              <a:rPr sz="1800"/>
              <a:t>5. Cheny, W., and Kincaid, D., (2004), </a:t>
            </a:r>
            <a:r>
              <a:rPr sz="1800" i="1"/>
              <a:t>Numerical Mathematics and Computer, 5th edition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Lecture 11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Classroom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Agenda</a:t>
            </a:r>
          </a:p>
          <a:p>
            <a:pPr lvl="0"/>
            <a:r>
              <a:t>Test 1 not graded</a:t>
            </a:r>
          </a:p>
          <a:p>
            <a:pPr lvl="0"/>
            <a:r>
              <a:t>Lab 4 extended until end of day on Thursday October 9, 2025</a:t>
            </a:r>
          </a:p>
          <a:p>
            <a:pPr lvl="0"/>
            <a:r>
              <a:t>Newton’s Method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Resources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Handouts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Lecture 11 Slides</a:t>
            </a:r>
          </a:p>
          <a:p>
            <a:pPr lvl="0"/>
            <a:r>
              <a:t>Lecture 11 Marked Slides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Newton’s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t>Both the bisection and False Position methods were bracketing approaches to find roots that required two starting points that “bracketed” the root. Today’s topic, Newton’s method or Newton-Raphson method, require only one starting point. Newton’s method also requires the knowledge of the derivative.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Geometric Inspiration</a:t>
            </a:r>
          </a:p>
          <a:p>
            <a:pPr marL="0" lvl="0" indent="0">
              <a:buNone/>
            </a:pPr>
            <a:r>
              <a:t>Brin (2020)</a:t>
            </a:r>
            <a:r>
              <a:rPr baseline="30000">
                <a:hlinkClick r:id="rId2" action="ppaction://hlinksldjump"/>
              </a:rPr>
              <a:t>1</a:t>
            </a:r>
            <a:r>
              <a:t> demonstrate the geometric inspiration for Newton’s method</a:t>
            </a:r>
          </a:p>
        </p:txBody>
      </p:sp>
      <p:pic>
        <p:nvPicPr>
          <p:cNvPr id="2" name="Picture 1" descr="images/img207.jpg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695700" y="203200"/>
            <a:ext cx="4851400" cy="3873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Newton’s Method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Newton’s Method</a:t>
            </a:r>
          </a:p>
          <a:p>
            <a:pPr lvl="0"/>
            <a:r>
              <a:t>The formula is simply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sSub>
                    <m:sSubPr>
                      <m:ctrlPr>
                        <a:rPr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𝑥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>
                          <a:latin typeface="Cambria Math" panose="02040503050406030204" pitchFamily="18" charset="0"/>
                        </a:rPr>
                        <m:t>+1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=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𝑥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𝑖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−</m:t>
                  </m:r>
                  <m:f>
                    <m:f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num>
                    <m:den>
                      <m:sSup>
                        <m:s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den>
                  </m:f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New Example Problem</a:t>
            </a:r>
          </a:p>
          <a:p>
            <a:pPr lvl="0"/>
            <a:r>
              <a:t>Consider a new function,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𝑓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</m:d>
                <m:r>
                  <a:rPr>
                    <a:latin typeface="Cambria Math" panose="02040503050406030204" pitchFamily="18" charset="0"/>
                  </a:rPr>
                  <m:t>=</m:t>
                </m:r>
                <m:sSup>
                  <m:sSupPr>
                    <m:ctrlPr>
                      <a:rPr i="1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𝑒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sup>
                </m:sSup>
                <m:r>
                  <a:rPr>
                    <a:latin typeface="Cambria Math" panose="02040503050406030204" pitchFamily="18" charset="0"/>
                  </a:rPr>
                  <m:t>+</m:t>
                </m:r>
                <m:sSup>
                  <m:sSupPr>
                    <m:ctrlPr>
                      <a:rPr i="1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sup>
                </m:sSup>
                <m:r>
                  <a:rPr>
                    <a:latin typeface="Cambria Math" panose="02040503050406030204" pitchFamily="18" charset="0"/>
                  </a:rPr>
                  <m:t>+2</m:t>
                </m:r>
                <m:r>
                  <m:rPr>
                    <m:sty m:val="p"/>
                  </m:rPr>
                  <a:rPr>
                    <a:latin typeface="Cambria Math" panose="02040503050406030204" pitchFamily="18" charset="0"/>
                  </a:rPr>
                  <m:t>cos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</m:d>
                <m:r>
                  <a:rPr>
                    <a:latin typeface="Cambria Math" panose="02040503050406030204" pitchFamily="18" charset="0"/>
                  </a:rPr>
                  <m:t>−6=0</m:t>
                </m:r>
              </m:oMath>
            </a14:m>
            <a:endParaRPr/>
          </a:p>
        </p:txBody>
      </p:sp>
      <p:pic>
        <p:nvPicPr>
          <p:cNvPr id="2" name="Picture 1" descr="images/newtonExampleFunction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406400"/>
            <a:ext cx="5105400" cy="3467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Example Function for Newton’s Method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880</Words>
  <Application>Microsoft Macintosh PowerPoint</Application>
  <PresentationFormat>On-screen Show (16:9)</PresentationFormat>
  <Paragraphs>59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Cambria Math</vt:lpstr>
      <vt:lpstr>Courier</vt:lpstr>
      <vt:lpstr>Office Theme</vt:lpstr>
      <vt:lpstr>MANE 3351</vt:lpstr>
      <vt:lpstr>Lecture 11</vt:lpstr>
      <vt:lpstr>Classroom Management</vt:lpstr>
      <vt:lpstr>Resources</vt:lpstr>
      <vt:lpstr>Handouts</vt:lpstr>
      <vt:lpstr>Newton’s 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Notes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2025-10-07T19:41:20Z</dcterms:created>
  <dcterms:modified xsi:type="dcterms:W3CDTF">2025-10-07T19:42:44Z</dcterms:modified>
</cp:coreProperties>
</file>