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15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15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1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Pseudo-code</a:t>
            </a:r>
          </a:p>
          <a:p>
            <a:pPr marL="0" lvl="0" indent="0">
              <a:buNone/>
            </a:pPr>
            <a:r>
              <a:t>Brin (2020)</a:t>
            </a:r>
            <a:r>
              <a:rPr baseline="30000">
                <a:hlinkClick r:id="rId2" action="ppaction://hlinksldjump"/>
              </a:rPr>
              <a:t>3</a:t>
            </a:r>
            <a:r>
              <a:t>provides the following pseudo-code</a:t>
            </a:r>
          </a:p>
        </p:txBody>
      </p:sp>
      <p:pic>
        <p:nvPicPr>
          <p:cNvPr id="2" name="Picture 1" descr="Secant Method pseudo-code  images/img216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568700" y="990600"/>
            <a:ext cx="5105400" cy="22987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Secant Method pseud-ocode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Convergence</a:t>
            </a:r>
          </a:p>
          <a:p>
            <a:pPr lvl="0"/>
            <a:r>
              <a:t>Brin (2020)</a:t>
            </a:r>
            <a:r>
              <a:rPr baseline="30000">
                <a:hlinkClick r:id="rId2" action="ppaction://hlinksldjump"/>
              </a:rPr>
              <a:t>4</a:t>
            </a:r>
            <a:r>
              <a:t> study the performance of Secant Method</a:t>
            </a:r>
          </a:p>
          <a:p>
            <a:pPr lvl="0"/>
            <a:r>
              <a:t>The secant method converges with order </a:t>
            </a:r>
            <a14:m xmlns:a14="http://schemas.microsoft.com/office/drawing/2010/main">
              <m:oMath xmlns:m="http://schemas.openxmlformats.org/officeDocument/2006/math">
                <m:f>
                  <m:fPr>
                    <m:ctrlPr>
                      <a:rPr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>
                        <a:latin typeface="Cambria Math" panose="02040503050406030204" pitchFamily="18" charset="0"/>
                      </a:rPr>
                      <m:t>1+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den>
                </m:f>
                <m:r>
                  <a:rPr>
                    <a:latin typeface="Cambria Math" panose="02040503050406030204" pitchFamily="18" charset="0"/>
                  </a:rPr>
                  <m:t>=1.62</m:t>
                </m:r>
              </m:oMath>
            </a14:m>
            <a:endParaRPr/>
          </a:p>
          <a:p>
            <a:pPr lvl="0"/>
            <a:r>
              <a:t>Not quite as fast as Newton’s Method (quadratic)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Similarity to False Position</a:t>
            </a:r>
          </a:p>
          <a:p>
            <a:pPr lvl="0"/>
            <a:r>
              <a:rPr dirty="0"/>
              <a:t>Secant method: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  <m:r>
                      <a:rPr>
                        <a:latin typeface="Cambria Math" panose="02040503050406030204" pitchFamily="18" charset="0"/>
                      </a:rPr>
                      <m:t>+1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−</m:t>
                </m:r>
                <m:r>
                  <a:rPr>
                    <a:latin typeface="Cambria Math" panose="02040503050406030204" pitchFamily="18" charset="0"/>
                  </a:rPr>
                  <m:t>𝑔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e>
                </m:d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d>
                  </m:den>
                </m:f>
              </m:oMath>
            </a14:m>
            <a:endParaRPr dirty="0"/>
          </a:p>
          <a:p>
            <a:pPr lvl="0"/>
            <a:r>
              <a:rPr dirty="0"/>
              <a:t>False Position method: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𝑢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−</m:t>
                </m:r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𝑢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𝑢</m:t>
                            </m:r>
                          </m:sub>
                        </m:sSub>
                      </m:e>
                    </m:d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𝑢</m:t>
                            </m:r>
                          </m:sub>
                        </m:sSub>
                      </m:e>
                    </m:d>
                  </m:den>
                </m:f>
              </m:oMath>
            </a14:m>
            <a:endParaRPr dirty="0"/>
          </a:p>
          <a:p>
            <a:pPr lvl="0"/>
            <a:r>
              <a:rPr dirty="0"/>
              <a:t>Secant method is not guaranteed to bracket result when starting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Speed of Convergence</a:t>
            </a:r>
          </a:p>
          <a:p>
            <a:pPr marL="0" lvl="0" indent="0">
              <a:buNone/>
            </a:pPr>
            <a:r>
              <a:t>Chapra and Canale (2015)</a:t>
            </a:r>
            <a:r>
              <a:rPr baseline="30000">
                <a:hlinkClick r:id="rId2" action="ppaction://hlinksldjump"/>
              </a:rPr>
              <a:t>5</a:t>
            </a:r>
            <a:r>
              <a:t> compared the performance of various root finding methods</a:t>
            </a:r>
          </a:p>
        </p:txBody>
      </p:sp>
      <p:pic>
        <p:nvPicPr>
          <p:cNvPr id="2" name="Picture 1" descr="Comparison  images/img218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568700" y="508000"/>
            <a:ext cx="5105400" cy="3263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Comparison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Secant Code</a:t>
            </a:r>
          </a:p>
          <a:p>
            <a:pPr lvl="0" indent="0">
              <a:buNone/>
            </a:pP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math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000" dirty="0">
                <a:latin typeface="Courier"/>
              </a:rPr>
              <a:t> f(x):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000" dirty="0">
                <a:latin typeface="Courier"/>
              </a:rPr>
              <a:t> (</a:t>
            </a:r>
            <a:r>
              <a:rPr sz="2000" dirty="0" err="1">
                <a:latin typeface="Courier"/>
              </a:rPr>
              <a:t>math.exp</a:t>
            </a:r>
            <a:r>
              <a:rPr sz="2000" dirty="0">
                <a:latin typeface="Courier"/>
              </a:rPr>
              <a:t>(x)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 err="1">
                <a:latin typeface="Courier"/>
              </a:rPr>
              <a:t>math.cos</a:t>
            </a:r>
            <a:r>
              <a:rPr sz="2000" dirty="0">
                <a:latin typeface="Courier"/>
              </a:rPr>
              <a:t>(x)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6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br>
              <a:rPr sz="2000" dirty="0"/>
            </a:br>
            <a:r>
              <a:rPr sz="2000" dirty="0">
                <a:latin typeface="Courier"/>
              </a:rPr>
              <a:t>N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100</a:t>
            </a:r>
            <a:br>
              <a:rPr sz="2000" dirty="0"/>
            </a:br>
            <a:r>
              <a:rPr sz="2000" dirty="0" err="1">
                <a:latin typeface="Courier"/>
              </a:rPr>
              <a:t>tol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0.0005</a:t>
            </a:r>
            <a:br>
              <a:rPr sz="2000" dirty="0"/>
            </a:br>
            <a:r>
              <a:rPr sz="2000" dirty="0">
                <a:latin typeface="Courier"/>
              </a:rPr>
              <a:t>x0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6.0</a:t>
            </a:r>
            <a:br>
              <a:rPr sz="2000" dirty="0"/>
            </a:br>
            <a:r>
              <a:rPr sz="2000" dirty="0">
                <a:latin typeface="Courier"/>
              </a:rPr>
              <a:t>x1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5.0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step 1</a:t>
            </a:r>
            <a:br>
              <a:rPr sz="2000" dirty="0"/>
            </a:br>
            <a:r>
              <a:rPr sz="2000" dirty="0">
                <a:latin typeface="Courier"/>
              </a:rPr>
              <a:t>y0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f(x0)</a:t>
            </a:r>
            <a:br>
              <a:rPr sz="2000" dirty="0"/>
            </a:br>
            <a:r>
              <a:rPr sz="2000" dirty="0">
                <a:latin typeface="Courier"/>
              </a:rPr>
              <a:t>y1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f(x1)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counter is additional</a:t>
            </a:r>
            <a:br>
              <a:rPr sz="2000" dirty="0"/>
            </a:br>
            <a:r>
              <a:rPr sz="2000" dirty="0">
                <a:latin typeface="Courier"/>
              </a:rPr>
              <a:t>counter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j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(N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</a:t>
            </a:r>
            <a:r>
              <a:rPr sz="2000" dirty="0">
                <a:latin typeface="Courier"/>
              </a:rPr>
              <a:t>):</a:t>
            </a:r>
            <a:br>
              <a:rPr sz="2000" dirty="0"/>
            </a:br>
            <a:r>
              <a:rPr sz="2000" dirty="0">
                <a:latin typeface="Courier"/>
              </a:rPr>
              <a:t>    counter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counter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# step 3</a:t>
            </a:r>
            <a:br>
              <a:rPr sz="2000" dirty="0"/>
            </a:br>
            <a:r>
              <a:rPr sz="2000" dirty="0">
                <a:latin typeface="Courier"/>
              </a:rPr>
              <a:t>    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x1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y1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((x1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x0)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latin typeface="Courier"/>
              </a:rPr>
              <a:t>(y1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y0))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if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math.fabs</a:t>
            </a:r>
            <a:r>
              <a:rPr sz="2000" dirty="0">
                <a:latin typeface="Courier"/>
              </a:rPr>
              <a:t>(x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x1)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&lt;</a:t>
            </a:r>
            <a:r>
              <a:rPr sz="2000" dirty="0" err="1">
                <a:latin typeface="Courier"/>
              </a:rPr>
              <a:t>tol</a:t>
            </a:r>
            <a:r>
              <a:rPr sz="2000" dirty="0">
                <a:latin typeface="Courier"/>
              </a:rPr>
              <a:t>: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"the root is {} with value {}, required {} </a:t>
            </a:r>
            <a:r>
              <a:rPr sz="2000" dirty="0" err="1">
                <a:solidFill>
                  <a:srgbClr val="4070A0"/>
                </a:solidFill>
                <a:latin typeface="Courier"/>
              </a:rPr>
              <a:t>steps"</a:t>
            </a:r>
            <a:r>
              <a:rPr sz="2000" dirty="0" err="1">
                <a:latin typeface="Courier"/>
              </a:rPr>
              <a:t>.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x,f</a:t>
            </a:r>
            <a:r>
              <a:rPr sz="2000" dirty="0">
                <a:latin typeface="Courier"/>
              </a:rPr>
              <a:t>(x),counter))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break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# step 5</a:t>
            </a:r>
            <a:br>
              <a:rPr sz="2000" dirty="0"/>
            </a:br>
            <a:r>
              <a:rPr sz="2000" dirty="0">
                <a:latin typeface="Courier"/>
              </a:rPr>
              <a:t>    x0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x1</a:t>
            </a:r>
            <a:br>
              <a:rPr sz="2000" dirty="0"/>
            </a:br>
            <a:r>
              <a:rPr sz="2000" dirty="0">
                <a:latin typeface="Courier"/>
              </a:rPr>
              <a:t>    y0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y1</a:t>
            </a:r>
            <a:br>
              <a:rPr sz="2000" dirty="0"/>
            </a:br>
            <a:r>
              <a:rPr sz="2000" dirty="0">
                <a:latin typeface="Courier"/>
              </a:rPr>
              <a:t>    x1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x</a:t>
            </a:r>
            <a:br>
              <a:rPr sz="2000" dirty="0"/>
            </a:br>
            <a:r>
              <a:rPr sz="2000" dirty="0">
                <a:latin typeface="Courier"/>
              </a:rPr>
              <a:t>    y1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f(x1)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"completed"</a:t>
            </a:r>
            <a:r>
              <a:rPr sz="2000" dirty="0">
                <a:latin typeface="Courier"/>
              </a:rPr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sz="1800" dirty="0"/>
              <a:t>1. https://</a:t>
            </a:r>
            <a:r>
              <a:rPr sz="1800" dirty="0" err="1"/>
              <a:t>math.hmc.edu</a:t>
            </a:r>
            <a:r>
              <a:rPr sz="1800" dirty="0"/>
              <a:t>/calculus/</a:t>
            </a:r>
            <a:r>
              <a:rPr sz="1800" dirty="0" err="1"/>
              <a:t>hmc</a:t>
            </a:r>
            <a:r>
              <a:rPr sz="1800" dirty="0"/>
              <a:t>-mathematics-calculus-online-tutorials/single-variable-calculus/limit-definition-of-the-derivative/</a:t>
            </a:r>
          </a:p>
          <a:p>
            <a:pPr marL="0" lvl="0" indent="0">
              <a:buNone/>
            </a:pPr>
            <a:r>
              <a:rPr sz="1800" dirty="0"/>
              <a:t>2. </a:t>
            </a:r>
            <a:r>
              <a:rPr sz="1800" dirty="0" err="1"/>
              <a:t>Cheny</a:t>
            </a:r>
            <a:r>
              <a:rPr sz="1800" dirty="0"/>
              <a:t>, W., and Kincaid, D., (2004), </a:t>
            </a:r>
            <a:r>
              <a:rPr sz="1800" i="1" dirty="0"/>
              <a:t>Numerical Mathematics and Computer, 5th edition</a:t>
            </a:r>
          </a:p>
          <a:p>
            <a:pPr marL="0" lvl="0" indent="0">
              <a:buNone/>
            </a:pPr>
            <a:r>
              <a:rPr sz="1800" dirty="0"/>
              <a:t>3. </a:t>
            </a:r>
            <a:r>
              <a:rPr sz="1800"/>
              <a:t>Brin, L, (2020), </a:t>
            </a:r>
            <a:r>
              <a:rPr sz="1800" i="1"/>
              <a:t>Tea Time Numerical Analysis: Experiences in Mathematics, 3rd edition</a:t>
            </a:r>
          </a:p>
          <a:p>
            <a:pPr marL="0" lvl="0" indent="0">
              <a:buNone/>
            </a:pPr>
            <a:r>
              <a:rPr sz="1800" dirty="0"/>
              <a:t>4. Brin, L, (2020), </a:t>
            </a:r>
            <a:r>
              <a:rPr sz="1800" i="1" dirty="0"/>
              <a:t>Tea Time Numerical Analysis: Experiences in Mathematics, 3rd edition</a:t>
            </a:r>
          </a:p>
          <a:p>
            <a:pPr marL="0" lvl="0" indent="0">
              <a:buNone/>
            </a:pPr>
            <a:r>
              <a:rPr sz="1800" dirty="0"/>
              <a:t>5. </a:t>
            </a:r>
            <a:r>
              <a:rPr sz="1800" dirty="0" err="1"/>
              <a:t>Chapra</a:t>
            </a:r>
            <a:r>
              <a:rPr sz="1800" dirty="0"/>
              <a:t>, S., and Canale, R., (2015), </a:t>
            </a:r>
            <a:r>
              <a:rPr sz="1800" i="1" dirty="0"/>
              <a:t>Numerical Methods for Engineers, 7th edition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 dirty="0"/>
              <a:t>Agenda</a:t>
            </a:r>
          </a:p>
          <a:p>
            <a:pPr lvl="0"/>
            <a:r>
              <a:rPr dirty="0"/>
              <a:t>Test 1 graded. Will return after lecture and before lab</a:t>
            </a:r>
          </a:p>
          <a:p>
            <a:pPr lvl="0"/>
            <a:r>
              <a:rPr dirty="0"/>
              <a:t>Discuss Schedule</a:t>
            </a:r>
          </a:p>
          <a:p>
            <a:pPr lvl="0"/>
            <a:r>
              <a:rPr dirty="0"/>
              <a:t>Lecture: Secant Method; last root finding method</a:t>
            </a:r>
          </a:p>
          <a:p>
            <a:pPr lvl="0"/>
            <a:r>
              <a:rPr dirty="0"/>
              <a:t>Lab Session: Lab Five - GitHub/GitHub Desktop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10/13:</a:t>
                      </a:r>
                      <a:r>
                        <a:t> Secant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10/15:</a:t>
                      </a:r>
                      <a:r>
                        <a:t> Trapezoid Rule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10/20:</a:t>
                      </a:r>
                      <a:r>
                        <a:t> Simpson’s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10/22:</a:t>
                      </a:r>
                      <a:r>
                        <a:t> Romberg Integration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10/27:</a:t>
                      </a:r>
                      <a:r>
                        <a:t> Gaussian Quadrature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10/29:</a:t>
                      </a:r>
                      <a:r>
                        <a:t> Numerical Differentiation (not on Test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11/3:</a:t>
                      </a:r>
                      <a:r>
                        <a:t>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11/5:</a:t>
                      </a:r>
                      <a:r>
                        <a:t> Test 2 (Root Finding and Numerical Integration)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t>Lecture 12 Slides</a:t>
            </a:r>
          </a:p>
          <a:p>
            <a:pPr lvl="0"/>
            <a:r>
              <a:t>Lecture 12 Marked Slides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Lecture 12 Content</a:t>
            </a:r>
          </a:p>
          <a:p>
            <a:pPr lvl="0"/>
            <a:r>
              <a:rPr dirty="0"/>
              <a:t>Today’s topic is the secant method.</a:t>
            </a:r>
          </a:p>
          <a:p>
            <a:pPr lvl="0"/>
            <a:r>
              <a:rPr dirty="0"/>
              <a:t>The secant method does not utilize derivative information as Newton’s method does.</a:t>
            </a:r>
          </a:p>
          <a:p>
            <a:pPr lvl="0"/>
            <a:r>
              <a:rPr dirty="0"/>
              <a:t>The secant method is also similar to the false position method.</a:t>
            </a:r>
          </a:p>
          <a:p>
            <a:pPr lvl="0"/>
            <a:r>
              <a:rPr dirty="0"/>
              <a:t>The secant method is the last root finding method covered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Limit Definition of the Derivative</a:t>
            </a:r>
          </a:p>
          <a:p>
            <a:pPr marL="0" lvl="0" indent="0">
              <a:buNone/>
            </a:pPr>
            <a:r>
              <a:t>Recall the limit definition of the derivative</a:t>
            </a:r>
            <a:r>
              <a:rPr baseline="30000">
                <a:hlinkClick r:id="rId2" action="ppaction://hlinksldjump"/>
              </a:rPr>
              <a:t>1</a:t>
            </a:r>
          </a:p>
        </p:txBody>
      </p:sp>
      <p:pic>
        <p:nvPicPr>
          <p:cNvPr id="2" name="Picture 1" descr="images/derDef.pn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975100" y="203200"/>
            <a:ext cx="42926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Definition of Derivative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Geometric Inspiration</a:t>
            </a:r>
          </a:p>
          <a:p>
            <a:pPr marL="0" lvl="0" indent="0">
              <a:buNone/>
            </a:pPr>
            <a:r>
              <a:t>Cheney and Kincaid (2004)</a:t>
            </a:r>
            <a:r>
              <a:rPr baseline="30000">
                <a:hlinkClick r:id="rId2" action="ppaction://hlinksldjump"/>
              </a:rPr>
              <a:t>2</a:t>
            </a:r>
            <a:r>
              <a:t> demonstrate the geometric inspiration for secant method</a:t>
            </a:r>
          </a:p>
        </p:txBody>
      </p:sp>
      <p:pic>
        <p:nvPicPr>
          <p:cNvPr id="2" name="Picture 1" descr="Secant Method  images/img215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568700" y="1041400"/>
            <a:ext cx="5105400" cy="2197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Secant method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Secant Method</a:t>
            </a:r>
          </a:p>
          <a:p>
            <a:pPr lvl="0"/>
            <a:r>
              <a:t>The formula is simply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>
                          <a:latin typeface="Cambria Math" panose="02040503050406030204" pitchFamily="18" charset="0"/>
                        </a:rPr>
                        <m:t>+1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−</m:t>
                  </m:r>
                  <m:r>
                    <a:rPr>
                      <a:latin typeface="Cambria Math" panose="02040503050406030204" pitchFamily="18" charset="0"/>
                    </a:rPr>
                    <m:t>𝑔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e>
                  </m:d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num>
                    <m:den>
                      <m:r>
                        <a:rPr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</m:den>
                  </m:f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Example Problem Used for Newton’s Method</a:t>
            </a:r>
          </a:p>
          <a:p>
            <a:pPr lvl="0"/>
            <a:r>
              <a:t>Consider a new function,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𝑓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𝑒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+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+2</m:t>
                </m:r>
                <m:r>
                  <m:rPr>
                    <m:sty m:val="p"/>
                  </m:rPr>
                  <a:rPr>
                    <a:latin typeface="Cambria Math" panose="02040503050406030204" pitchFamily="18" charset="0"/>
                  </a:rPr>
                  <m:t>cos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−6=0</m:t>
                </m:r>
              </m:oMath>
            </a14:m>
            <a:endParaRPr/>
          </a:p>
        </p:txBody>
      </p:sp>
      <p:pic>
        <p:nvPicPr>
          <p:cNvPr id="2" name="Picture 1" descr="Example function for Newton's method  images/newtonExampleFunction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406400"/>
            <a:ext cx="5105400" cy="3467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Example Function for Newton’s method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</Words>
  <Application>Microsoft Macintosh PowerPoint</Application>
  <PresentationFormat>On-screen Show (16:9)</PresentationFormat>
  <Paragraphs>67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Courier</vt:lpstr>
      <vt:lpstr>Office Theme</vt:lpstr>
      <vt:lpstr>MANE 3351</vt:lpstr>
      <vt:lpstr>Lecture 12</vt:lpstr>
      <vt:lpstr>Calendar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2025-10-12T17:12:47Z</dcterms:created>
  <dcterms:modified xsi:type="dcterms:W3CDTF">2025-10-12T17:14:22Z</dcterms:modified>
</cp:coreProperties>
</file>