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17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17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17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" Target="slide17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900" y="0"/>
            <a:ext cx="3008313" cy="3518297"/>
          </a:xfrm>
        </p:spPr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Newton-Cotes Formulas</a:t>
            </a:r>
          </a:p>
          <a:p>
            <a:pPr marL="0" lvl="0" indent="0">
              <a:buNone/>
            </a:pPr>
            <a:r>
              <a:rPr dirty="0" err="1"/>
              <a:t>Kiusalass</a:t>
            </a:r>
            <a:r>
              <a:rPr dirty="0"/>
              <a:t> (2013)</a:t>
            </a:r>
            <a:r>
              <a:rPr baseline="30000" dirty="0">
                <a:hlinkClick r:id="rId2" action="ppaction://hlinksldjump"/>
              </a:rPr>
              <a:t>3</a:t>
            </a:r>
            <a:r>
              <a:rPr dirty="0"/>
              <a:t> provide the following illustration to explain Newton-Cotes techniques</a:t>
            </a:r>
          </a:p>
        </p:txBody>
      </p:sp>
      <p:pic>
        <p:nvPicPr>
          <p:cNvPr id="2" name="Picture 1" descr="Newton-Cotes Approach  images/img221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632302" y="1346199"/>
            <a:ext cx="7041798" cy="2172097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Newton Cotes Approach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Trapezoid Rule</a:t>
            </a:r>
          </a:p>
          <a:p>
            <a:pPr marL="0" lvl="0" indent="0">
              <a:buNone/>
            </a:pPr>
            <a:r>
              <a:t>Chapra and Canale (2015)</a:t>
            </a:r>
            <a:r>
              <a:rPr baseline="30000">
                <a:hlinkClick r:id="rId2" action="ppaction://hlinksldjump"/>
              </a:rPr>
              <a:t>4</a:t>
            </a:r>
            <a:r>
              <a:t> provide the figure shown below illustrating the trapezoid rule</a:t>
            </a:r>
          </a:p>
        </p:txBody>
      </p:sp>
      <p:pic>
        <p:nvPicPr>
          <p:cNvPr id="2" name="Picture 1" descr="Trapezoid Rule  images/img222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037398" y="520700"/>
            <a:ext cx="5636702" cy="357552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Trapezoid Rule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Trapezoid Rule, continued</a:t>
            </a:r>
          </a:p>
          <a:p>
            <a:pPr marL="0" lvl="0" indent="0">
              <a:buNone/>
            </a:pPr>
            <a:r>
              <a:t>Chapra and Canale (2015)</a:t>
            </a:r>
            <a:r>
              <a:rPr baseline="30000">
                <a:hlinkClick r:id="rId2" action="ppaction://hlinksldjump"/>
              </a:rPr>
              <a:t>5</a:t>
            </a:r>
            <a:r>
              <a:t> provided the following formulae</a:t>
            </a:r>
          </a:p>
          <a:p>
            <a:pPr lvl="0"/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𝐼</m:t>
                </m:r>
                <m:r>
                  <a:rPr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e>
                </m:d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den>
                </m:f>
              </m:oMath>
            </a14:m>
            <a:endParaRPr/>
          </a:p>
          <a:p>
            <a:pPr lvl="0"/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𝐸</m:t>
                </m:r>
                <m:r>
                  <a:rPr>
                    <a:latin typeface="Cambria Math" panose="02040503050406030204" pitchFamily="18" charset="0"/>
                  </a:rPr>
                  <m:t>=−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12</m:t>
                    </m:r>
                  </m:den>
                </m:f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′′</m:t>
                    </m:r>
                  </m:sup>
                </m:sSup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𝜉</m:t>
                    </m:r>
                  </m:e>
                </m:d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sup>
                </m:sSup>
              </m:oMath>
            </a14:m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Multiple Applications of the Trapezoid Rule</a:t>
            </a:r>
          </a:p>
          <a:p>
            <a:pPr marL="0" lvl="0" indent="0">
              <a:buNone/>
            </a:pPr>
            <a:r>
              <a:t>Typically, the region form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𝑎</m:t>
                </m:r>
              </m:oMath>
            </a14:m>
            <a:r>
              <a:t> to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𝑏</m:t>
                </m:r>
              </m:oMath>
            </a14:m>
            <a:r>
              <a:t> is sub-divided into multiple regions and then the Trapezoid Rule for each region is applied. Chapra and Canale (2015)</a:t>
            </a:r>
            <a:r>
              <a:rPr baseline="30000">
                <a:hlinkClick r:id="rId2" action="ppaction://hlinksldjump"/>
              </a:rPr>
              <a:t>6</a:t>
            </a:r>
            <a:r>
              <a:t> illustrate this concept.</a:t>
            </a:r>
          </a:p>
        </p:txBody>
      </p:sp>
      <p:pic>
        <p:nvPicPr>
          <p:cNvPr id="2" name="Picture 1" descr="Multiple Applications of the Trapezoid Rule  images/img223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499100" y="203200"/>
            <a:ext cx="12319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Multiple Trapezoid Rules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Uniform Spacing</a:t>
            </a:r>
          </a:p>
          <a:p>
            <a:pPr marL="0" lvl="0" indent="0">
              <a:buNone/>
            </a:pPr>
            <a:r>
              <a:t>Cheney and Kincaid (2004)</a:t>
            </a:r>
            <a:r>
              <a:rPr baseline="30000">
                <a:hlinkClick r:id="rId2" action="ppaction://hlinksldjump"/>
              </a:rPr>
              <a:t>7</a:t>
            </a:r>
            <a:r>
              <a:t> the following formula for composite (multiple) applications of the Trapezoid Rule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nary>
                    <m:naryPr>
                      <m:limLoc m:val="subSup"/>
                      <m:ctrlPr>
                        <a:rPr>
                          <a:latin typeface="Cambria Math" panose="02040503050406030204" pitchFamily="18" charset="0"/>
                        </a:rPr>
                      </m:ctrlPr>
                    </m:naryPr>
                    <m:sub>
                      <m:r>
                        <a:rPr>
                          <a:latin typeface="Cambria Math" panose="02040503050406030204" pitchFamily="18" charset="0"/>
                        </a:rPr>
                        <m:t>𝑎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𝑏</m:t>
                      </m:r>
                    </m:sup>
                    <m:e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</m:e>
                  </m:nary>
                  <m:r>
                    <a:rPr>
                      <a:latin typeface="Cambria Math" panose="02040503050406030204" pitchFamily="18" charset="0"/>
                    </a:rPr>
                    <m:t>𝑓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</m:e>
                  </m:d>
                  <m:r>
                    <a:rPr>
                      <a:latin typeface="Cambria Math" panose="02040503050406030204" pitchFamily="18" charset="0"/>
                    </a:rPr>
                    <m:t>𝑑𝑥</m:t>
                  </m:r>
                  <m:r>
                    <a:rPr>
                      <a:latin typeface="Cambria Math" panose="02040503050406030204" pitchFamily="18" charset="0"/>
                    </a:rPr>
                    <m:t>≈</m:t>
                  </m:r>
                  <m:r>
                    <a:rPr>
                      <a:latin typeface="Cambria Math" panose="02040503050406030204" pitchFamily="18" charset="0"/>
                    </a:rPr>
                    <m:t>𝑇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>
                          <a:latin typeface="Cambria Math" panose="02040503050406030204" pitchFamily="18" charset="0"/>
                        </a:rPr>
                        <m:t>;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</m:e>
                  </m:d>
                  <m:r>
                    <a:rPr>
                      <a:latin typeface="Cambria Math" panose="02040503050406030204" pitchFamily="18" charset="0"/>
                    </a:rPr>
                    <m:t>=</m:t>
                  </m:r>
                  <m:r>
                    <a:rPr>
                      <a:latin typeface="Cambria Math" panose="02040503050406030204" pitchFamily="18" charset="0"/>
                    </a:rPr>
                    <m:t>h</m:t>
                  </m:r>
                  <m:d>
                    <m:dPr>
                      <m:begChr m:val="{"/>
                      <m:endChr m:val="}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nary>
                        <m:naryPr>
                          <m:chr m:val="∑"/>
                          <m:limLoc m:val="undOvr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nary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e>
                  </m:d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Pseudo-code</a:t>
            </a:r>
          </a:p>
          <a:p>
            <a:pPr marL="0" lvl="0" indent="0">
              <a:buNone/>
            </a:pPr>
            <a:r>
              <a:t>Cheney and Kincaid (2004)</a:t>
            </a:r>
            <a:r>
              <a:rPr baseline="30000">
                <a:hlinkClick r:id="rId2" action="ppaction://hlinksldjump"/>
              </a:rPr>
              <a:t>8</a:t>
            </a:r>
            <a:r>
              <a:t> provided the following pseudo-code for the composite trapezoid rule</a:t>
            </a:r>
          </a:p>
        </p:txBody>
      </p:sp>
      <p:pic>
        <p:nvPicPr>
          <p:cNvPr id="2" name="Picture 1" descr="Trapezoid Rule Pseudo-code  images/img224.jp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495800" y="203200"/>
            <a:ext cx="32512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Trapezoid Rule Pseudo-code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Python Code for Multiple Trapezoid Rule Applications</a:t>
            </a:r>
          </a:p>
          <a:p>
            <a:pPr lvl="0" indent="0">
              <a:buNone/>
            </a:pP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math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def</a:t>
            </a:r>
            <a:r>
              <a:rPr sz="2000" dirty="0">
                <a:latin typeface="Courier"/>
              </a:rPr>
              <a:t> f(z):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return</a:t>
            </a:r>
            <a:r>
              <a:rPr sz="2000" dirty="0">
                <a:latin typeface="Courier"/>
              </a:rPr>
              <a:t> (</a:t>
            </a:r>
            <a:r>
              <a:rPr sz="2000" dirty="0" err="1">
                <a:latin typeface="Courier"/>
              </a:rPr>
              <a:t>math.exp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z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latin typeface="Courier"/>
              </a:rPr>
              <a:t>((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2.0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 err="1">
                <a:latin typeface="Courier"/>
              </a:rPr>
              <a:t>math.pi</a:t>
            </a:r>
            <a:r>
              <a:rPr sz="2000" dirty="0">
                <a:latin typeface="Courier"/>
              </a:rPr>
              <a:t>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**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</a:t>
            </a:r>
            <a:r>
              <a:rPr sz="2000" dirty="0">
                <a:latin typeface="Courier"/>
              </a:rPr>
              <a:t>)) 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n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4</a:t>
            </a:r>
            <a:br>
              <a:rPr sz="2000" dirty="0"/>
            </a:br>
            <a:r>
              <a:rPr sz="2000" dirty="0">
                <a:latin typeface="Courier"/>
              </a:rPr>
              <a:t>a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5.0</a:t>
            </a:r>
            <a:br>
              <a:rPr sz="2000" dirty="0"/>
            </a:br>
            <a:r>
              <a:rPr sz="2000" dirty="0">
                <a:latin typeface="Courier"/>
              </a:rPr>
              <a:t>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0.0</a:t>
            </a:r>
            <a:br>
              <a:rPr sz="2000" dirty="0"/>
            </a:br>
            <a:r>
              <a:rPr sz="2000" dirty="0">
                <a:latin typeface="Courier"/>
              </a:rPr>
              <a:t>h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(b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latin typeface="Courier"/>
              </a:rPr>
              <a:t>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/</a:t>
            </a:r>
            <a:r>
              <a:rPr sz="2000" dirty="0">
                <a:latin typeface="Courier"/>
              </a:rPr>
              <a:t>n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40A070"/>
                </a:solidFill>
                <a:latin typeface="Courier"/>
              </a:rPr>
              <a:t>0.5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(f(a)</a:t>
            </a:r>
            <a:r>
              <a:rPr sz="2000" dirty="0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>
                <a:latin typeface="Courier"/>
              </a:rPr>
              <a:t>f(b))</a:t>
            </a:r>
            <a:br>
              <a:rPr sz="2000" dirty="0"/>
            </a:br>
            <a:r>
              <a:rPr sz="2000" b="1" dirty="0">
                <a:solidFill>
                  <a:srgbClr val="007020"/>
                </a:solidFill>
                <a:latin typeface="Courier"/>
              </a:rPr>
              <a:t>for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7020"/>
                </a:solidFill>
                <a:latin typeface="Courier"/>
              </a:rPr>
              <a:t>in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range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</a:t>
            </a:r>
            <a:r>
              <a:rPr sz="2000" dirty="0">
                <a:latin typeface="Courier"/>
              </a:rPr>
              <a:t>,n):</a:t>
            </a:r>
            <a:br>
              <a:rPr sz="2000" dirty="0"/>
            </a:br>
            <a:r>
              <a:rPr sz="2000" dirty="0">
                <a:latin typeface="Courier"/>
              </a:rPr>
              <a:t>    x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a</a:t>
            </a:r>
            <a:r>
              <a:rPr sz="2000" dirty="0" err="1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 err="1">
                <a:latin typeface="Courier"/>
              </a:rPr>
              <a:t>i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h</a:t>
            </a:r>
            <a:br>
              <a:rPr sz="2000" dirty="0"/>
            </a:br>
            <a:r>
              <a:rPr sz="2000" dirty="0">
                <a:latin typeface="Courier"/>
              </a:rPr>
              <a:t>    </a:t>
            </a: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 err="1">
                <a:solidFill>
                  <a:srgbClr val="666666"/>
                </a:solidFill>
                <a:latin typeface="Courier"/>
              </a:rPr>
              <a:t>+</a:t>
            </a:r>
            <a:r>
              <a:rPr sz="2000" dirty="0" err="1">
                <a:latin typeface="Courier"/>
              </a:rPr>
              <a:t>f</a:t>
            </a:r>
            <a:r>
              <a:rPr sz="2000" dirty="0">
                <a:latin typeface="Courier"/>
              </a:rPr>
              <a:t>(x)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>
                <a:solidFill>
                  <a:srgbClr val="666666"/>
                </a:solidFill>
                <a:latin typeface="Courier"/>
              </a:rPr>
              <a:t>*</a:t>
            </a:r>
            <a:r>
              <a:rPr sz="2000" dirty="0">
                <a:latin typeface="Courier"/>
              </a:rPr>
              <a:t>h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>
                <a:solidFill>
                  <a:srgbClr val="4070A0"/>
                </a:solidFill>
                <a:latin typeface="Courier"/>
              </a:rPr>
              <a:t>"The area is {} for {} sub-</a:t>
            </a:r>
            <a:r>
              <a:rPr sz="2000" dirty="0" err="1">
                <a:solidFill>
                  <a:srgbClr val="4070A0"/>
                </a:solidFill>
                <a:latin typeface="Courier"/>
              </a:rPr>
              <a:t>intervals"</a:t>
            </a:r>
            <a:r>
              <a:rPr sz="2000" dirty="0" err="1">
                <a:latin typeface="Courier"/>
              </a:rPr>
              <a:t>.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format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solidFill>
                  <a:srgbClr val="008000"/>
                </a:solidFill>
                <a:latin typeface="Courier"/>
              </a:rPr>
              <a:t>sum</a:t>
            </a:r>
            <a:r>
              <a:rPr sz="2000" dirty="0" err="1">
                <a:latin typeface="Courier"/>
              </a:rPr>
              <a:t>,n</a:t>
            </a:r>
            <a:r>
              <a:rPr sz="2000" dirty="0">
                <a:latin typeface="Courier"/>
              </a:rPr>
              <a:t>))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sz="1800"/>
              <a:t>1. Cheny, W., and Kincaid, D., (2004), </a:t>
            </a:r>
            <a:r>
              <a:rPr sz="1800" i="1"/>
              <a:t>Numerical Mathematics and Computer, 5th edition</a:t>
            </a:r>
          </a:p>
          <a:p>
            <a:pPr marL="0" lvl="0" indent="0">
              <a:buNone/>
            </a:pPr>
            <a:r>
              <a:rPr sz="1800"/>
              <a:t>2. Kiusalaas, J. (2013), </a:t>
            </a:r>
            <a:r>
              <a:rPr sz="1800" i="1"/>
              <a:t>Numerical Methods in Engineering with Python 3</a:t>
            </a:r>
          </a:p>
          <a:p>
            <a:pPr marL="0" lvl="0" indent="0">
              <a:buNone/>
            </a:pPr>
            <a:r>
              <a:rPr sz="1800"/>
              <a:t>3. Kiusalaas, J. (2013), </a:t>
            </a:r>
            <a:r>
              <a:rPr sz="1800" i="1"/>
              <a:t>Numerical Methods in Engineering with Python 3</a:t>
            </a:r>
          </a:p>
          <a:p>
            <a:pPr marL="0" lvl="0" indent="0">
              <a:buNone/>
            </a:pPr>
            <a:r>
              <a:rPr sz="1800"/>
              <a:t>4. Chapra, S., and Canale, R., (2015), </a:t>
            </a:r>
            <a:r>
              <a:rPr sz="1800" i="1"/>
              <a:t>Numerical Methods for Engineers, 7th edition</a:t>
            </a:r>
          </a:p>
          <a:p>
            <a:pPr marL="0" lvl="0" indent="0">
              <a:buNone/>
            </a:pPr>
            <a:r>
              <a:rPr sz="1800"/>
              <a:t>5. Chapra, S., and Canale, R., (2015), </a:t>
            </a:r>
            <a:r>
              <a:rPr sz="1800" i="1"/>
              <a:t>Numerical Methods for Engineers, 7th edition</a:t>
            </a:r>
          </a:p>
          <a:p>
            <a:pPr marL="0" lvl="0" indent="0">
              <a:buNone/>
            </a:pPr>
            <a:r>
              <a:rPr sz="1800"/>
              <a:t>6. Chapra, S., and Canale, R., (2015), </a:t>
            </a:r>
            <a:r>
              <a:rPr sz="1800" i="1"/>
              <a:t>Numerical Methods for Engineers, 7th edition</a:t>
            </a:r>
          </a:p>
          <a:p>
            <a:pPr marL="0" lvl="0" indent="0">
              <a:buNone/>
            </a:pPr>
            <a:r>
              <a:rPr sz="1800"/>
              <a:t>7. Cheny, W., and Kincaid, D., (2004), </a:t>
            </a:r>
            <a:r>
              <a:rPr sz="1800" i="1"/>
              <a:t>Numerical Mathematics and Computer, 5th edition</a:t>
            </a:r>
          </a:p>
          <a:p>
            <a:pPr marL="0" lvl="0" indent="0">
              <a:buNone/>
            </a:pPr>
            <a:r>
              <a:rPr sz="1800"/>
              <a:t>8. Cheny, W., and Kincaid, D., (2004), </a:t>
            </a:r>
            <a:r>
              <a:rPr sz="1800" i="1"/>
              <a:t>Numerical Mathematics and Computer, 5th edition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Homework 3 Assignment</a:t>
            </a:r>
          </a:p>
          <a:p>
            <a:pPr lvl="0"/>
            <a:r>
              <a:t>Numerical Integration</a:t>
            </a:r>
          </a:p>
          <a:p>
            <a:pPr lvl="0"/>
            <a:r>
              <a:t>Lab 5 if not completed on Monday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1897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10/13:</a:t>
                      </a:r>
                      <a:r>
                        <a:t> Secant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10/15:</a:t>
                      </a:r>
                      <a:r>
                        <a:t> Trapezoid Rule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10/20:</a:t>
                      </a:r>
                      <a:r>
                        <a:t> Simpson’s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10/22:</a:t>
                      </a:r>
                      <a:r>
                        <a:t> Romberg Integration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10/27:</a:t>
                      </a:r>
                      <a:r>
                        <a:t> Gaussian Quadrature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10/29:</a:t>
                      </a:r>
                      <a:r>
                        <a:t> Numerical Differentiation (not on Test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11/3:</a:t>
                      </a:r>
                      <a:r>
                        <a:t>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11/5:</a:t>
                      </a:r>
                      <a:r>
                        <a:t> Test 2 (Root Finding and Numerical Integration)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t>Lecture 13 Slides</a:t>
            </a:r>
          </a:p>
          <a:p>
            <a:pPr lvl="0"/>
            <a:r>
              <a:t>Lecture 13 Marked Slides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Lecture 13 Content</a:t>
            </a:r>
          </a:p>
          <a:p>
            <a:pPr lvl="0"/>
            <a:r>
              <a:t>Today’s topic is numerical integration.</a:t>
            </a:r>
          </a:p>
          <a:p>
            <a:pPr lvl="0"/>
            <a:r>
              <a:t>This is a major new topic after root finding.</a:t>
            </a:r>
          </a:p>
          <a:p>
            <a:pPr lvl="0"/>
            <a:r>
              <a:t>Trapezoid Rule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Introduction to Numerical Integration</a:t>
            </a:r>
          </a:p>
          <a:p>
            <a:pPr lvl="0"/>
            <a:r>
              <a:t>In layman’s terms, an integral calculates the area under a curve</a:t>
            </a:r>
          </a:p>
          <a:p>
            <a:pPr lvl="0"/>
            <a:r>
              <a:t>Frequently used in engineering analysis</a:t>
            </a:r>
          </a:p>
        </p:txBody>
      </p:sp>
      <p:pic>
        <p:nvPicPr>
          <p:cNvPr id="2" name="Picture 1" descr="Examples of integration  images/img219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711200"/>
            <a:ext cx="5105400" cy="2844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Examples of integration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other Example  images/img220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89100" y="1193800"/>
            <a:ext cx="57658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Another Integration Example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Definitions</a:t>
            </a:r>
          </a:p>
          <a:p>
            <a:pPr marL="0" lvl="0" indent="0">
              <a:buNone/>
            </a:pPr>
            <a:r>
              <a:t>Cheney and Kincaid (2004)</a:t>
            </a:r>
            <a:r>
              <a:rPr baseline="30000">
                <a:hlinkClick r:id="rId2" action="ppaction://hlinksldjump"/>
              </a:rPr>
              <a:t>1</a:t>
            </a:r>
            <a:r>
              <a:t> provide the following definitions</a:t>
            </a:r>
          </a:p>
          <a:p>
            <a:pPr lvl="0"/>
            <a:r>
              <a:rPr b="1"/>
              <a:t>Indefinite integral :</a:t>
            </a:r>
            <a:r>
              <a:t>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∫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 </m:t>
                </m:r>
                <m:r>
                  <a:rPr>
                    <a:latin typeface="Cambria Math" panose="02040503050406030204" pitchFamily="18" charset="0"/>
                  </a:rPr>
                  <m:t>𝑑𝑥</m:t>
                </m:r>
                <m:r>
                  <a:rPr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den>
                </m:f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+</m:t>
                </m:r>
                <m:r>
                  <a:rPr>
                    <a:latin typeface="Cambria Math" panose="02040503050406030204" pitchFamily="18" charset="0"/>
                  </a:rPr>
                  <m:t>𝐶</m:t>
                </m:r>
              </m:oMath>
            </a14:m>
            <a:endParaRPr/>
          </a:p>
          <a:p>
            <a:pPr lvl="0"/>
            <a:r>
              <a:rPr b="1"/>
              <a:t>Definite integral: </a:t>
            </a:r>
            <a:r>
              <a:t>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∫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 </m:t>
                </m:r>
                <m:r>
                  <a:rPr>
                    <a:latin typeface="Cambria Math" panose="02040503050406030204" pitchFamily="18" charset="0"/>
                  </a:rPr>
                  <m:t>𝑑𝑥</m:t>
                </m:r>
                <m:r>
                  <a:rPr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i="1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>
                        <a:latin typeface="Cambria Math" panose="02040503050406030204" pitchFamily="18" charset="0"/>
                      </a:rPr>
                      <m:t>8</m:t>
                    </m:r>
                  </m:num>
                  <m:den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den>
                </m:f>
              </m:oMath>
            </a14:m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Numerical Integration</a:t>
            </a:r>
          </a:p>
          <a:p>
            <a:pPr marL="0" lvl="0" indent="0">
              <a:buNone/>
            </a:pPr>
            <a:r>
              <a:rPr dirty="0" err="1"/>
              <a:t>Kiusalaas</a:t>
            </a:r>
            <a:r>
              <a:rPr dirty="0"/>
              <a:t> (2013)</a:t>
            </a:r>
            <a:r>
              <a:rPr baseline="30000" dirty="0">
                <a:hlinkClick r:id="rId2" action="ppaction://hlinksldjump"/>
              </a:rPr>
              <a:t>2</a:t>
            </a:r>
            <a:r>
              <a:rPr dirty="0"/>
              <a:t> suggest three major approaches to numerical integration that we will investigate:</a:t>
            </a:r>
          </a:p>
          <a:p>
            <a:pPr marL="342900" lvl="0" indent="-342900">
              <a:buAutoNum type="arabicPeriod"/>
            </a:pPr>
            <a:r>
              <a:rPr dirty="0"/>
              <a:t>Newton-Cotes</a:t>
            </a:r>
          </a:p>
          <a:p>
            <a:pPr marL="685800" lvl="1" indent="-342900">
              <a:buAutoNum type="alphaLcPeriod"/>
            </a:pPr>
            <a:r>
              <a:rPr dirty="0"/>
              <a:t>Trapezoid rule (n=1)</a:t>
            </a:r>
          </a:p>
          <a:p>
            <a:pPr marL="685800" lvl="1" indent="-342900">
              <a:buAutoNum type="alphaLcPeriod"/>
            </a:pPr>
            <a:r>
              <a:rPr dirty="0"/>
              <a:t>Simpson’s rule (n=2)</a:t>
            </a:r>
          </a:p>
          <a:p>
            <a:pPr marL="685800" lvl="1" indent="-342900">
              <a:buAutoNum type="alphaLcPeriod"/>
            </a:pPr>
            <a:r>
              <a:rPr dirty="0"/>
              <a:t>3/8 Simpson’s rule (n=3)</a:t>
            </a:r>
          </a:p>
          <a:p>
            <a:pPr marL="342900" lvl="0" indent="-342900">
              <a:buAutoNum type="arabicPeriod"/>
            </a:pPr>
            <a:r>
              <a:rPr dirty="0"/>
              <a:t>Romberg Integration</a:t>
            </a:r>
          </a:p>
          <a:p>
            <a:pPr marL="342900" lvl="0" indent="-342900">
              <a:buAutoNum type="arabicPeriod"/>
            </a:pPr>
            <a:r>
              <a:rPr dirty="0"/>
              <a:t>Gaussian Quadrature</a:t>
            </a:r>
          </a:p>
          <a:p>
            <a:pPr marL="0" lvl="0" indent="0">
              <a:buNone/>
            </a:pPr>
            <a:r>
              <a:rPr dirty="0"/>
              <a:t>Note: there are many different techniques for numerical integration than the ones listed above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647</Words>
  <Application>Microsoft Macintosh PowerPoint</Application>
  <PresentationFormat>On-screen Show (16:9)</PresentationFormat>
  <Paragraphs>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Courier</vt:lpstr>
      <vt:lpstr>Office Theme</vt:lpstr>
      <vt:lpstr>MANE 3351</vt:lpstr>
      <vt:lpstr>Lecture 13</vt:lpstr>
      <vt:lpstr>Calendar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2025-10-14T14:15:41Z</dcterms:created>
  <dcterms:modified xsi:type="dcterms:W3CDTF">2025-10-14T14:17:50Z</dcterms:modified>
</cp:coreProperties>
</file>