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726" autoAdjust="0"/>
  </p:normalViewPr>
  <p:slideViewPr>
    <p:cSldViewPr snapToGrid="0" snapToObjects="1">
      <p:cViewPr varScale="1">
        <p:scale>
          <a:sx n="160" d="100"/>
          <a:sy n="160" d="100"/>
        </p:scale>
        <p:origin x="776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MANE 3351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Python Code for Multiple Simpson’s 1/3 Rule</a:t>
            </a:r>
          </a:p>
          <a:p>
            <a:pPr lvl="0" indent="0">
              <a:buNone/>
            </a:pPr>
            <a:r>
              <a:rPr sz="2000" b="1" dirty="0">
                <a:solidFill>
                  <a:srgbClr val="008000"/>
                </a:solidFill>
                <a:latin typeface="Courier"/>
              </a:rPr>
              <a:t>import</a:t>
            </a:r>
            <a:r>
              <a:rPr sz="2000" dirty="0">
                <a:latin typeface="Courier"/>
              </a:rPr>
              <a:t> math</a:t>
            </a:r>
            <a:br>
              <a:rPr sz="2000" dirty="0"/>
            </a:br>
            <a:r>
              <a:rPr sz="2000" b="1" dirty="0">
                <a:solidFill>
                  <a:srgbClr val="007020"/>
                </a:solidFill>
                <a:latin typeface="Courier"/>
              </a:rPr>
              <a:t>def</a:t>
            </a:r>
            <a:r>
              <a:rPr sz="2000" dirty="0">
                <a:latin typeface="Courier"/>
              </a:rPr>
              <a:t> f(z):</a:t>
            </a:r>
            <a:br>
              <a:rPr sz="2000" dirty="0"/>
            </a:br>
            <a:r>
              <a:rPr sz="2000" dirty="0">
                <a:latin typeface="Courier"/>
              </a:rPr>
              <a:t>   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return</a:t>
            </a:r>
            <a:r>
              <a:rPr sz="2000" dirty="0">
                <a:latin typeface="Courier"/>
              </a:rPr>
              <a:t> (</a:t>
            </a:r>
            <a:r>
              <a:rPr sz="2000" dirty="0" err="1">
                <a:latin typeface="Courier"/>
              </a:rPr>
              <a:t>math.exp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0.5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>
                <a:latin typeface="Courier"/>
              </a:rPr>
              <a:t>z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**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</a:t>
            </a:r>
            <a:r>
              <a:rPr sz="2000" dirty="0">
                <a:latin typeface="Courier"/>
              </a:rPr>
              <a:t>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/</a:t>
            </a:r>
            <a:r>
              <a:rPr sz="2000" dirty="0">
                <a:latin typeface="Courier"/>
              </a:rPr>
              <a:t>((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2.0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 err="1">
                <a:latin typeface="Courier"/>
              </a:rPr>
              <a:t>math.pi</a:t>
            </a:r>
            <a:r>
              <a:rPr sz="2000" dirty="0">
                <a:latin typeface="Courier"/>
              </a:rPr>
              <a:t>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**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0.5</a:t>
            </a:r>
            <a:r>
              <a:rPr sz="2000" dirty="0">
                <a:latin typeface="Courier"/>
              </a:rPr>
              <a:t>))</a:t>
            </a:r>
            <a:br>
              <a:rPr sz="2000" dirty="0"/>
            </a:br>
            <a:br>
              <a:rPr sz="2000" dirty="0"/>
            </a:br>
            <a:r>
              <a:rPr sz="2000" dirty="0">
                <a:latin typeface="Courier"/>
              </a:rPr>
              <a:t>n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10</a:t>
            </a:r>
            <a:br>
              <a:rPr sz="2000" dirty="0"/>
            </a:br>
            <a:r>
              <a:rPr sz="2000" dirty="0">
                <a:latin typeface="Courier"/>
              </a:rPr>
              <a:t>a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=-</a:t>
            </a:r>
            <a:r>
              <a:rPr sz="2000" dirty="0">
                <a:solidFill>
                  <a:srgbClr val="40A070"/>
                </a:solidFill>
                <a:latin typeface="Courier"/>
              </a:rPr>
              <a:t>5.0</a:t>
            </a:r>
            <a:br>
              <a:rPr sz="2000" dirty="0"/>
            </a:br>
            <a:r>
              <a:rPr sz="2000" dirty="0">
                <a:latin typeface="Courier"/>
              </a:rPr>
              <a:t>b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0.0</a:t>
            </a:r>
            <a:br>
              <a:rPr sz="2000" dirty="0"/>
            </a:br>
            <a:r>
              <a:rPr sz="2000" dirty="0">
                <a:latin typeface="Courier"/>
              </a:rPr>
              <a:t>h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(b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latin typeface="Courier"/>
              </a:rPr>
              <a:t>a)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/</a:t>
            </a:r>
            <a:r>
              <a:rPr sz="2000" dirty="0">
                <a:latin typeface="Courier"/>
              </a:rPr>
              <a:t>n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sum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f(a)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latin typeface="Courier"/>
              </a:rPr>
              <a:t>f(b)</a:t>
            </a:r>
            <a:br>
              <a:rPr sz="2000" dirty="0"/>
            </a:br>
            <a:r>
              <a:rPr sz="2000" b="1" dirty="0">
                <a:solidFill>
                  <a:srgbClr val="007020"/>
                </a:solidFill>
                <a:latin typeface="Courier"/>
              </a:rPr>
              <a:t>for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latin typeface="Courier"/>
              </a:rPr>
              <a:t>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in</a:t>
            </a:r>
            <a:r>
              <a:rPr sz="2000" dirty="0">
                <a:latin typeface="Courier"/>
              </a:rPr>
              <a:t> </a:t>
            </a:r>
            <a:r>
              <a:rPr sz="2000" dirty="0">
                <a:solidFill>
                  <a:srgbClr val="008000"/>
                </a:solidFill>
                <a:latin typeface="Courier"/>
              </a:rPr>
              <a:t>range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A070"/>
                </a:solidFill>
                <a:latin typeface="Courier"/>
              </a:rPr>
              <a:t>1</a:t>
            </a:r>
            <a:r>
              <a:rPr sz="2000" dirty="0">
                <a:latin typeface="Courier"/>
              </a:rPr>
              <a:t>,n):</a:t>
            </a:r>
            <a:br>
              <a:rPr sz="2000" dirty="0"/>
            </a:br>
            <a:r>
              <a:rPr sz="2000" dirty="0">
                <a:latin typeface="Courier"/>
              </a:rPr>
              <a:t>   </a:t>
            </a:r>
            <a:r>
              <a:rPr sz="2000" i="1" dirty="0">
                <a:solidFill>
                  <a:srgbClr val="60A0B0"/>
                </a:solidFill>
                <a:latin typeface="Courier"/>
              </a:rPr>
              <a:t># print(</a:t>
            </a:r>
            <a:r>
              <a:rPr sz="2000" i="1" dirty="0" err="1">
                <a:solidFill>
                  <a:srgbClr val="60A0B0"/>
                </a:solidFill>
                <a:latin typeface="Courier"/>
              </a:rPr>
              <a:t>i</a:t>
            </a:r>
            <a:r>
              <a:rPr sz="2000" i="1" dirty="0">
                <a:solidFill>
                  <a:srgbClr val="60A0B0"/>
                </a:solidFill>
                <a:latin typeface="Courier"/>
              </a:rPr>
              <a:t>)</a:t>
            </a:r>
            <a:br>
              <a:rPr sz="2000" dirty="0"/>
            </a:br>
            <a:r>
              <a:rPr sz="2000" dirty="0">
                <a:latin typeface="Courier"/>
              </a:rPr>
              <a:t>    k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 err="1">
                <a:latin typeface="Courier"/>
              </a:rPr>
              <a:t>a</a:t>
            </a:r>
            <a:r>
              <a:rPr sz="2000" dirty="0" err="1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>
                <a:latin typeface="Courier"/>
              </a:rPr>
              <a:t>h</a:t>
            </a:r>
            <a:br>
              <a:rPr sz="2000" dirty="0"/>
            </a:br>
            <a:r>
              <a:rPr sz="2000" dirty="0">
                <a:latin typeface="Courier"/>
              </a:rPr>
              <a:t>   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if</a:t>
            </a:r>
            <a:r>
              <a:rPr sz="2000" dirty="0">
                <a:latin typeface="Courier"/>
              </a:rPr>
              <a:t> i</a:t>
            </a:r>
            <a:r>
              <a:rPr sz="2000" dirty="0">
                <a:solidFill>
                  <a:srgbClr val="666666"/>
                </a:solidFill>
                <a:latin typeface="Courier"/>
              </a:rPr>
              <a:t>%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</a:t>
            </a:r>
            <a:r>
              <a:rPr sz="2000" dirty="0">
                <a:latin typeface="Courier"/>
              </a:rPr>
              <a:t>:</a:t>
            </a:r>
            <a:br>
              <a:rPr sz="2000" dirty="0"/>
            </a:br>
            <a:r>
              <a:rPr sz="2000" dirty="0">
                <a:latin typeface="Courier"/>
              </a:rPr>
              <a:t>        </a:t>
            </a:r>
            <a:r>
              <a:rPr sz="2000" i="1" dirty="0">
                <a:solidFill>
                  <a:srgbClr val="60A0B0"/>
                </a:solidFill>
                <a:latin typeface="Courier"/>
              </a:rPr>
              <a:t>#print("even number")</a:t>
            </a:r>
            <a:br>
              <a:rPr sz="2000" dirty="0"/>
            </a:br>
            <a:r>
              <a:rPr sz="2000" dirty="0">
                <a:latin typeface="Courier"/>
              </a:rPr>
              <a:t>        </a:t>
            </a:r>
            <a:r>
              <a:rPr sz="2000" dirty="0">
                <a:solidFill>
                  <a:srgbClr val="008000"/>
                </a:solidFill>
                <a:latin typeface="Courier"/>
              </a:rPr>
              <a:t>sum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008000"/>
                </a:solidFill>
                <a:latin typeface="Courier"/>
              </a:rPr>
              <a:t>sum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2.0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>
                <a:latin typeface="Courier"/>
              </a:rPr>
              <a:t>f(k)</a:t>
            </a:r>
            <a:br>
              <a:rPr sz="2000" dirty="0"/>
            </a:br>
            <a:r>
              <a:rPr sz="2000" dirty="0">
                <a:latin typeface="Courier"/>
              </a:rPr>
              <a:t>   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else</a:t>
            </a:r>
            <a:r>
              <a:rPr sz="2000" dirty="0">
                <a:latin typeface="Courier"/>
              </a:rPr>
              <a:t>:</a:t>
            </a:r>
            <a:br>
              <a:rPr sz="2000" dirty="0"/>
            </a:br>
            <a:r>
              <a:rPr sz="2000" dirty="0">
                <a:latin typeface="Courier"/>
              </a:rPr>
              <a:t>        </a:t>
            </a:r>
            <a:r>
              <a:rPr sz="2000" i="1" dirty="0">
                <a:solidFill>
                  <a:srgbClr val="60A0B0"/>
                </a:solidFill>
                <a:latin typeface="Courier"/>
              </a:rPr>
              <a:t>#print("odd number")</a:t>
            </a:r>
            <a:br>
              <a:rPr sz="2000" dirty="0"/>
            </a:br>
            <a:r>
              <a:rPr sz="2000" dirty="0">
                <a:latin typeface="Courier"/>
              </a:rPr>
              <a:t>        </a:t>
            </a:r>
            <a:r>
              <a:rPr sz="2000" dirty="0">
                <a:solidFill>
                  <a:srgbClr val="008000"/>
                </a:solidFill>
                <a:latin typeface="Courier"/>
              </a:rPr>
              <a:t>sum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008000"/>
                </a:solidFill>
                <a:latin typeface="Courier"/>
              </a:rPr>
              <a:t>sum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solidFill>
                  <a:srgbClr val="40A070"/>
                </a:solidFill>
                <a:latin typeface="Courier"/>
              </a:rPr>
              <a:t>4.0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>
                <a:latin typeface="Courier"/>
              </a:rPr>
              <a:t>f(k)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sum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008000"/>
                </a:solidFill>
                <a:latin typeface="Courier"/>
              </a:rPr>
              <a:t>sum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>
                <a:latin typeface="Courier"/>
              </a:rPr>
              <a:t>h</a:t>
            </a:r>
            <a:r>
              <a:rPr sz="2000" dirty="0">
                <a:solidFill>
                  <a:srgbClr val="666666"/>
                </a:solidFill>
                <a:latin typeface="Courier"/>
              </a:rPr>
              <a:t>/</a:t>
            </a:r>
            <a:r>
              <a:rPr sz="2000" dirty="0">
                <a:solidFill>
                  <a:srgbClr val="40A070"/>
                </a:solidFill>
                <a:latin typeface="Courier"/>
              </a:rPr>
              <a:t>3.0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70A0"/>
                </a:solidFill>
                <a:latin typeface="Courier"/>
              </a:rPr>
              <a:t>"The area is {} after {} </a:t>
            </a:r>
            <a:r>
              <a:rPr sz="2000" dirty="0" err="1">
                <a:solidFill>
                  <a:srgbClr val="4070A0"/>
                </a:solidFill>
                <a:latin typeface="Courier"/>
              </a:rPr>
              <a:t>iterations"</a:t>
            </a:r>
            <a:r>
              <a:rPr sz="2000" dirty="0" err="1">
                <a:latin typeface="Courier"/>
              </a:rPr>
              <a:t>.</a:t>
            </a:r>
            <a:r>
              <a:rPr sz="2000" dirty="0" err="1">
                <a:solidFill>
                  <a:srgbClr val="008000"/>
                </a:solidFill>
                <a:latin typeface="Courier"/>
              </a:rPr>
              <a:t>format</a:t>
            </a:r>
            <a:r>
              <a:rPr sz="2000" dirty="0">
                <a:latin typeface="Courier"/>
              </a:rPr>
              <a:t>(</a:t>
            </a:r>
            <a:r>
              <a:rPr sz="2000" dirty="0" err="1">
                <a:solidFill>
                  <a:srgbClr val="008000"/>
                </a:solidFill>
                <a:latin typeface="Courier"/>
              </a:rPr>
              <a:t>sum</a:t>
            </a:r>
            <a:r>
              <a:rPr sz="2000" dirty="0" err="1">
                <a:latin typeface="Courier"/>
              </a:rPr>
              <a:t>,n</a:t>
            </a:r>
            <a:r>
              <a:rPr sz="2000" dirty="0">
                <a:latin typeface="Courier"/>
              </a:rPr>
              <a:t>))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Simpson’s 3/8 Rule</a:t>
            </a:r>
          </a:p>
          <a:p>
            <a:pPr lvl="0"/>
            <a:r>
              <a:t>Simpson’s 3/8 rule is Newton-Cotes with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𝑛</m:t>
                </m:r>
                <m:r>
                  <a:rPr>
                    <a:latin typeface="Cambria Math" panose="02040503050406030204" pitchFamily="18" charset="0"/>
                  </a:rPr>
                  <m:t>=3</m:t>
                </m:r>
              </m:oMath>
            </a14:m>
            <a:endParaRPr/>
          </a:p>
          <a:p>
            <a:pPr lvl="0"/>
            <a:r>
              <a:t>Chapra and Canale (2015)</a:t>
            </a:r>
            <a:r>
              <a:rPr baseline="30000">
                <a:hlinkClick r:id="rId2" action="ppaction://hlinksldjump"/>
              </a:rPr>
              <a:t>5</a:t>
            </a:r>
            <a:r>
              <a:t> illustrate Simpson’s rule in the figure shown below Simpson’s3/8 Rule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lvl="0" indent="0">
                  <a:spcBef>
                    <a:spcPts val="3000"/>
                  </a:spcBef>
                  <a:buNone/>
                </a:pPr>
                <a:r>
                  <a:rPr b="1" dirty="0"/>
                  <a:t>Definition of Simpson’s 3/8 Rule</a:t>
                </a:r>
              </a:p>
              <a:p>
                <a:pPr lvl="0"/>
                <a:r>
                  <a:rPr sz="2000" dirty="0" err="1"/>
                  <a:t>Chapra</a:t>
                </a:r>
                <a:r>
                  <a:rPr sz="2000" dirty="0"/>
                  <a:t> and Canale(2015)</a:t>
                </a:r>
                <a:r>
                  <a:rPr sz="2000" baseline="30000" dirty="0">
                    <a:hlinkClick r:id="rId2" action="ppaction://hlinksldjump"/>
                  </a:rPr>
                  <a:t>6</a:t>
                </a:r>
                <a:r>
                  <a:rPr sz="2000" dirty="0"/>
                  <a:t> provide the following definition of Simpson’s rule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sz="200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sz="20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sz="200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sz="200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sz="200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sz="200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0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sz="200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  <m:r>
                            <a:rPr sz="2000">
                              <a:latin typeface="Cambria Math" panose="02040503050406030204" pitchFamily="18" charset="0"/>
                            </a:rPr>
                            <m:t>+3</m:t>
                          </m:r>
                          <m:r>
                            <a:rPr sz="200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0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sz="20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sz="2000">
                              <a:latin typeface="Cambria Math" panose="02040503050406030204" pitchFamily="18" charset="0"/>
                            </a:rPr>
                            <m:t>+3</m:t>
                          </m:r>
                          <m:r>
                            <a:rPr sz="200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0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sz="20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sz="200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sz="200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0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sz="200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sz="2000" dirty="0"/>
              </a:p>
              <a:p>
                <a:pPr marL="0" lvl="0" indent="0">
                  <a:buNone/>
                </a:pPr>
                <a:r>
                  <a:rPr sz="2000" dirty="0"/>
                  <a:t>where </a:t>
                </a:r>
                <a14:m>
                  <m:oMath xmlns:m="http://schemas.openxmlformats.org/officeDocument/2006/math">
                    <m:r>
                      <a:rPr sz="2000">
                        <a:latin typeface="Cambria Math" panose="02040503050406030204" pitchFamily="18" charset="0"/>
                      </a:rPr>
                      <m:t>h</m:t>
                    </m:r>
                    <m:r>
                      <a:rPr sz="200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sz="20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sz="200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sz="2000">
                        <a:latin typeface="Cambria Math" panose="02040503050406030204" pitchFamily="18" charset="0"/>
                      </a:rPr>
                      <m:t>/3</m:t>
                    </m:r>
                  </m:oMath>
                </a14:m>
                <a:endParaRPr sz="2000" dirty="0"/>
              </a:p>
              <a:p>
                <a:pPr lvl="0"/>
                <a:r>
                  <a:rPr sz="2000" dirty="0"/>
                  <a:t>Note that Simpson’s 3/8 rule is of the form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m>
                        <m:mPr>
                          <m:plcHide m:val="on"/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  <m:ctrlPr>
                            <a:rPr sz="200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≈</m:t>
                            </m:r>
                            <m:d>
                              <m:dPr>
                                <m:ctrlPr>
                                  <a:rPr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d>
                            <m:f>
                              <m:fPr>
                                <m:ctrlPr>
                                  <a:rPr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sz="200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sz="20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sz="200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sz="20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sz="200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sz="20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sz="200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sz="20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d>
                              </m:num>
                              <m:den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den>
                            </m:f>
                          </m:e>
                        </m:mr>
                        <m:mr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≈</m:t>
                            </m:r>
                            <m:r>
                              <m:rPr>
                                <m:nor/>
                              </m:rPr>
                              <a:rPr sz="2000"/>
                              <m:t> </m:t>
                            </m:r>
                            <m:r>
                              <m:rPr>
                                <m:nor/>
                              </m:rPr>
                              <a:rPr sz="2000"/>
                              <m:t>width</m:t>
                            </m:r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×</m:t>
                            </m:r>
                            <m:r>
                              <m:rPr>
                                <m:nor/>
                              </m:rPr>
                              <a:rPr sz="2000"/>
                              <m:t> </m:t>
                            </m:r>
                            <m:r>
                              <m:rPr>
                                <m:nor/>
                              </m:rPr>
                              <a:rPr sz="2000"/>
                              <m:t>average</m:t>
                            </m:r>
                            <m:r>
                              <m:rPr>
                                <m:nor/>
                              </m:rPr>
                              <a:rPr sz="2000"/>
                              <m:t> </m:t>
                            </m:r>
                            <m:r>
                              <m:rPr>
                                <m:nor/>
                              </m:rPr>
                              <a:rPr sz="2000"/>
                              <m:t>height</m:t>
                            </m:r>
                          </m:e>
                        </m:mr>
                      </m:m>
                    </m:oMath>
                  </m:oMathPara>
                </a14:m>
                <a:endParaRPr sz="2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35" t="-1493" b="-11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Truncation Error of Simpson’s 3/8 Rule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m>
                    <m:mPr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  <m:ctrlPr>
                        <a:rPr>
                          <a:latin typeface="Cambria Math" panose="02040503050406030204" pitchFamily="18" charset="0"/>
                        </a:rPr>
                      </m:ctrlPr>
                    </m:mPr>
                    <m:mr>
                      <m:e>
                        <m:sSub>
                          <m:sSubPr>
                            <m:ctrlPr>
                              <a:rPr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=−</m:t>
                        </m:r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80</m:t>
                            </m:r>
                          </m:den>
                        </m:f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d>
                              <m:d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d>
                          </m:sup>
                        </m:sSup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𝜉</m:t>
                            </m:r>
                          </m:e>
                        </m:d>
                      </m:e>
                    </m:mr>
                    <m:mr>
                      <m:e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=−</m:t>
                        </m:r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sup>
                            </m:sSup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6480</m:t>
                            </m:r>
                          </m:den>
                        </m:f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d>
                              <m:d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d>
                          </m:sup>
                        </m:sSup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𝜉</m:t>
                            </m:r>
                          </m:e>
                        </m:d>
                      </m:e>
                    </m:mr>
                  </m:m>
                </m:oMath>
              </m:oMathPara>
            </a14:m>
            <a:endParaRPr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Classroom Coding: One Interval of Simpson’s 3/8 Rule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sz="1800"/>
              <a:t>1. Chapra, S., and Canale, R., (2015), </a:t>
            </a:r>
            <a:r>
              <a:rPr sz="1800" i="1"/>
              <a:t>Numerical Methods for Engineers, 7th edition</a:t>
            </a:r>
          </a:p>
          <a:p>
            <a:pPr marL="0" lvl="0" indent="0">
              <a:buNone/>
            </a:pPr>
            <a:r>
              <a:rPr sz="1800"/>
              <a:t>2. Chapra, S., and Canale, R., (2015), </a:t>
            </a:r>
            <a:r>
              <a:rPr sz="1800" i="1"/>
              <a:t>Numerical Methods for Engineers, 7th edition</a:t>
            </a:r>
          </a:p>
          <a:p>
            <a:pPr marL="0" lvl="0" indent="0">
              <a:buNone/>
            </a:pPr>
            <a:r>
              <a:rPr sz="1800"/>
              <a:t>3. Chapra, S., and Canale, R., (2015), </a:t>
            </a:r>
            <a:r>
              <a:rPr sz="1800" i="1"/>
              <a:t>Numerical Methods for Engineers, 7th edition</a:t>
            </a:r>
          </a:p>
          <a:p>
            <a:pPr marL="0" lvl="0" indent="0">
              <a:buNone/>
            </a:pPr>
            <a:r>
              <a:rPr sz="1800"/>
              <a:t>4. https://www.codesansar.com/numerical-methods/integration-simpson-1-3-method-algorithm.htm</a:t>
            </a:r>
          </a:p>
          <a:p>
            <a:pPr marL="0" lvl="0" indent="0">
              <a:buNone/>
            </a:pPr>
            <a:r>
              <a:rPr sz="1800"/>
              <a:t>5. Chapra, S., and Canale, R., (2015), </a:t>
            </a:r>
            <a:r>
              <a:rPr sz="1800" i="1"/>
              <a:t>Numerical Methods for Engineers, 7th edition</a:t>
            </a:r>
          </a:p>
          <a:p>
            <a:pPr marL="0" lvl="0" indent="0">
              <a:buNone/>
            </a:pPr>
            <a:r>
              <a:rPr sz="1800"/>
              <a:t>6. Chapra, S., and Canale, R., (2015), </a:t>
            </a:r>
            <a:r>
              <a:rPr sz="1800" i="1"/>
              <a:t>Numerical Methods for Engineers, 7th edition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Lecture 14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Classroom Management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/>
              <a:t>Agenda</a:t>
            </a:r>
          </a:p>
          <a:p>
            <a:pPr lvl="0"/>
            <a:r>
              <a:t>Simpson’s Rule</a:t>
            </a:r>
          </a:p>
          <a:p>
            <a:pPr lvl="0"/>
            <a:r>
              <a:t>Lab 5 due before 9:30 AM</a:t>
            </a:r>
          </a:p>
          <a:p>
            <a:pPr lvl="0"/>
            <a:r>
              <a:t>Lab 6 Assigned today</a:t>
            </a:r>
          </a:p>
          <a:p>
            <a:pPr lvl="0"/>
            <a:r>
              <a:t>Homework 3 due 10/22/2025 before 11:59 PM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Calendar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Monday Lecture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Wednesday Lecture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10/20:</a:t>
                      </a:r>
                      <a:r>
                        <a:t> Simpson’s Rule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10/22:</a:t>
                      </a:r>
                      <a:r>
                        <a:t> Romberg Integration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10/27:</a:t>
                      </a:r>
                      <a:r>
                        <a:t> Gaussian Quadrature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10/29:</a:t>
                      </a:r>
                      <a:r>
                        <a:t> Numerical Differentiation (not on Test 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11/3:</a:t>
                      </a:r>
                      <a:r>
                        <a:t> Linear Algebra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11/5:</a:t>
                      </a:r>
                      <a:r>
                        <a:t> Test 2 (Root Finding and Numerical Integration)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Handouts</a:t>
            </a:r>
          </a:p>
          <a:p>
            <a:pPr lvl="0"/>
            <a:r>
              <a:t>Lecture 14 Slides</a:t>
            </a:r>
          </a:p>
          <a:p>
            <a:pPr lvl="0"/>
            <a:r>
              <a:t>Lecture 14 Marked Slides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Lecture 14</a:t>
            </a:r>
          </a:p>
          <a:p>
            <a:pPr marL="0" lvl="0" indent="0">
              <a:buNone/>
            </a:pPr>
            <a:r>
              <a:t>Today’s topic is Simpson’s Rule.</a:t>
            </a:r>
          </a:p>
          <a:p>
            <a:pPr lvl="0"/>
            <a:r>
              <a:t>Simpson’s (1/3) rule is Newton-Cotes with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𝑛</m:t>
                </m:r>
                <m:r>
                  <a:rPr>
                    <a:latin typeface="Cambria Math" panose="02040503050406030204" pitchFamily="18" charset="0"/>
                  </a:rPr>
                  <m:t>=2</m:t>
                </m:r>
              </m:oMath>
            </a14:m>
            <a:endParaRPr/>
          </a:p>
          <a:p>
            <a:pPr lvl="0"/>
            <a:r>
              <a:t>Chapra and Canale (2015)</a:t>
            </a:r>
            <a:r>
              <a:rPr baseline="30000">
                <a:hlinkClick r:id="rId2" action="ppaction://hlinksldjump"/>
              </a:rPr>
              <a:t>1</a:t>
            </a:r>
            <a:r>
              <a:t> illustrate Simpson’s rule in the figure shown below Simpson’s Rule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lvl="0" indent="0">
                  <a:spcBef>
                    <a:spcPts val="3000"/>
                  </a:spcBef>
                  <a:buNone/>
                </a:pPr>
                <a:r>
                  <a:rPr b="1" dirty="0"/>
                  <a:t>Definition of Simpson’s Rule</a:t>
                </a:r>
              </a:p>
              <a:p>
                <a:pPr lvl="0"/>
                <a:r>
                  <a:rPr sz="2000" dirty="0" err="1"/>
                  <a:t>Chapra</a:t>
                </a:r>
                <a:r>
                  <a:rPr sz="2000" dirty="0"/>
                  <a:t> and Canale(2015)</a:t>
                </a:r>
                <a:r>
                  <a:rPr sz="2000" baseline="30000" dirty="0">
                    <a:hlinkClick r:id="rId2" action="ppaction://hlinksldjump"/>
                  </a:rPr>
                  <a:t>2</a:t>
                </a:r>
                <a:r>
                  <a:rPr sz="2000" dirty="0"/>
                  <a:t> provide the following definition of Simpson’s rule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sz="200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sz="20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sz="200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sz="200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sz="200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0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sz="200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  <m:r>
                            <a:rPr sz="2000">
                              <a:latin typeface="Cambria Math" panose="02040503050406030204" pitchFamily="18" charset="0"/>
                            </a:rPr>
                            <m:t>+4</m:t>
                          </m:r>
                          <m:r>
                            <a:rPr sz="200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0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sz="20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sz="200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sz="200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0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sz="20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sz="2000" dirty="0"/>
              </a:p>
              <a:p>
                <a:pPr marL="0" lvl="0" indent="0">
                  <a:buNone/>
                </a:pPr>
                <a:r>
                  <a:rPr sz="2000" dirty="0"/>
                  <a:t>where </a:t>
                </a:r>
                <a14:m>
                  <m:oMath xmlns:m="http://schemas.openxmlformats.org/officeDocument/2006/math">
                    <m:r>
                      <a:rPr sz="2000">
                        <a:latin typeface="Cambria Math" panose="02040503050406030204" pitchFamily="18" charset="0"/>
                      </a:rPr>
                      <m:t>h</m:t>
                    </m:r>
                    <m:r>
                      <a:rPr sz="200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sz="20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sz="200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sz="2000">
                        <a:latin typeface="Cambria Math" panose="02040503050406030204" pitchFamily="18" charset="0"/>
                      </a:rPr>
                      <m:t>/2</m:t>
                    </m:r>
                  </m:oMath>
                </a14:m>
                <a:endParaRPr sz="2000" dirty="0"/>
              </a:p>
              <a:p>
                <a:pPr lvl="0"/>
                <a:r>
                  <a:rPr sz="2000" dirty="0"/>
                  <a:t>Note that Simpson’s rule is of the form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m>
                        <m:mPr>
                          <m:plcHide m:val="on"/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  <m:ctrlPr>
                            <a:rPr sz="200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≈</m:t>
                            </m:r>
                            <m:d>
                              <m:dPr>
                                <m:ctrlPr>
                                  <a:rPr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d>
                            <m:f>
                              <m:fPr>
                                <m:ctrlPr>
                                  <a:rPr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sz="200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sz="20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sz="200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sz="20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sz="200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sz="20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</m:num>
                              <m:den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den>
                            </m:f>
                          </m:e>
                        </m:mr>
                        <m:mr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≈</m:t>
                            </m:r>
                            <m:r>
                              <m:rPr>
                                <m:nor/>
                              </m:rPr>
                              <a:rPr sz="2000"/>
                              <m:t> </m:t>
                            </m:r>
                            <m:r>
                              <m:rPr>
                                <m:nor/>
                              </m:rPr>
                              <a:rPr sz="2000"/>
                              <m:t>width</m:t>
                            </m:r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×</m:t>
                            </m:r>
                            <m:r>
                              <m:rPr>
                                <m:nor/>
                              </m:rPr>
                              <a:rPr sz="2000"/>
                              <m:t> </m:t>
                            </m:r>
                            <m:r>
                              <m:rPr>
                                <m:nor/>
                              </m:rPr>
                              <a:rPr sz="2000"/>
                              <m:t>average</m:t>
                            </m:r>
                            <m:r>
                              <m:rPr>
                                <m:nor/>
                              </m:rPr>
                              <a:rPr sz="2000"/>
                              <m:t> </m:t>
                            </m:r>
                            <m:r>
                              <m:rPr>
                                <m:nor/>
                              </m:rPr>
                              <a:rPr sz="2000"/>
                              <m:t>height</m:t>
                            </m:r>
                          </m:e>
                        </m:mr>
                      </m:m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35" t="-1493" b="-11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Simpson’s Rule Error Analysis</a:t>
            </a:r>
          </a:p>
          <a:p>
            <a:pPr lvl="0"/>
            <a:r>
              <a:t>Chapra and Canale (2015)</a:t>
            </a:r>
            <a:r>
              <a:rPr baseline="30000">
                <a:hlinkClick r:id="rId2" action="ppaction://hlinksldjump"/>
              </a:rPr>
              <a:t>3</a:t>
            </a:r>
            <a:r>
              <a:t> provides the following definition: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m>
                    <m:mPr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  <m:ctrlPr>
                        <a:rPr>
                          <a:latin typeface="Cambria Math" panose="02040503050406030204" pitchFamily="18" charset="0"/>
                        </a:rPr>
                      </m:ctrlPr>
                    </m:mPr>
                    <m:m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h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d>
                          <m:dPr>
                            <m:begChr m:val="["/>
                            <m:endChr m:val="]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d>
                            <m:r>
                              <a:rPr>
                                <a:latin typeface="Cambria Math" panose="02040503050406030204" pitchFamily="18" charset="0"/>
                              </a:rPr>
                              <m:t>+4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r>
                              <a:rPr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d>
                              <m:d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d>
                          </m:sup>
                        </m:sSup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𝜉</m:t>
                            </m:r>
                          </m:e>
                        </m:d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</m:e>
                    </m:mr>
                    <m:m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/>
                          <m:t>Simpson</m:t>
                        </m:r>
                        <m:r>
                          <m:rPr>
                            <m:nor/>
                          </m:rPr>
                          <a:rPr/>
                          <m:t>’</m:t>
                        </m:r>
                        <m:r>
                          <m:rPr>
                            <m:nor/>
                          </m:rPr>
                          <a:rPr/>
                          <m:t>s</m:t>
                        </m:r>
                        <m:r>
                          <m:rPr>
                            <m:nor/>
                          </m:rPr>
                          <a:rPr/>
                          <m:t> 1/3 </m:t>
                        </m:r>
                        <m:r>
                          <m:rPr>
                            <m:nor/>
                          </m:rPr>
                          <a:rPr/>
                          <m:t>approximation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/>
                          <m:t> </m:t>
                        </m:r>
                        <m:r>
                          <m:rPr>
                            <m:nor/>
                          </m:rPr>
                          <a:rPr/>
                          <m:t>Truncation</m:t>
                        </m:r>
                        <m:r>
                          <m:rPr>
                            <m:nor/>
                          </m:rPr>
                          <a:rPr/>
                          <m:t> </m:t>
                        </m:r>
                        <m:r>
                          <m:rPr>
                            <m:nor/>
                          </m:rPr>
                          <a:rPr/>
                          <m:t>error</m:t>
                        </m:r>
                      </m:e>
                    </m:mr>
                  </m:m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Multiple Applications of Simpson’s Rule</a:t>
            </a:r>
          </a:p>
          <a:p>
            <a:pPr lvl="0"/>
            <a:r>
              <a:rPr dirty="0"/>
              <a:t>The number of segments must be even</a:t>
            </a:r>
          </a:p>
          <a:p>
            <a:pPr lvl="0"/>
            <a:r>
              <a:rPr dirty="0"/>
              <a:t>The formula is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r>
                    <a:rPr>
                      <a:latin typeface="Cambria Math" panose="02040503050406030204" pitchFamily="18" charset="0"/>
                    </a:rPr>
                    <m:t>𝐼</m:t>
                  </m:r>
                  <m:r>
                    <a:rPr>
                      <a:latin typeface="Cambria Math" panose="02040503050406030204" pitchFamily="18" charset="0"/>
                    </a:rPr>
                    <m:t>≈</m:t>
                  </m:r>
                  <m:d>
                    <m:d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𝑎</m:t>
                      </m:r>
                    </m:e>
                  </m:d>
                  <m:f>
                    <m:f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+4</m:t>
                      </m:r>
                      <m:nary>
                        <m:naryPr>
                          <m:chr m:val="∑"/>
                          <m:limLoc m:val="undOvr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=1,3,5</m:t>
                          </m:r>
                        </m:sub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nary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+2</m:t>
                      </m:r>
                      <m:nary>
                        <m:naryPr>
                          <m:chr m:val="∑"/>
                          <m:limLoc m:val="undOvr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=2,4,6</m:t>
                          </m:r>
                        </m:sub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nary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</m:num>
                    <m:den>
                      <m:r>
                        <a:rPr>
                          <a:latin typeface="Cambria Math" panose="02040503050406030204" pitchFamily="18" charset="0"/>
                        </a:rPr>
                        <m:t>3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𝑛</m:t>
                      </m:r>
                    </m:den>
                  </m:f>
                </m:oMath>
              </m:oMathPara>
            </a14:m>
            <a:endParaRPr dirty="0"/>
          </a:p>
          <a:p>
            <a:pPr marL="0" lvl="0" indent="0">
              <a:buNone/>
            </a:pPr>
            <a:r>
              <a:rPr dirty="0"/>
              <a:t>where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h</m:t>
                </m:r>
                <m:r>
                  <a:rPr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i="1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</m:num>
                  <m:den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</m:den>
                </m:f>
              </m:oMath>
            </a14:m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Pseudo-code: Simpson’s 1/3 Rule</a:t>
            </a:r>
          </a:p>
          <a:p>
            <a:pPr lvl="0"/>
            <a:r>
              <a:t>CodeSansar</a:t>
            </a:r>
            <a:r>
              <a:rPr baseline="30000">
                <a:hlinkClick r:id="rId2" action="ppaction://hlinksldjump"/>
              </a:rPr>
              <a:t>4</a:t>
            </a:r>
            <a:r>
              <a:t> provides the following pseudo-code Simpson’s 1/3 pseudo-code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573</Words>
  <Application>Microsoft Macintosh PowerPoint</Application>
  <PresentationFormat>On-screen Show (16:9)</PresentationFormat>
  <Paragraphs>66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Cambria Math</vt:lpstr>
      <vt:lpstr>Courier</vt:lpstr>
      <vt:lpstr>Office Theme</vt:lpstr>
      <vt:lpstr>MANE 3351</vt:lpstr>
      <vt:lpstr>Lecture 14</vt:lpstr>
      <vt:lpstr>Calendar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Notes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2025-10-17T20:42:26Z</dcterms:created>
  <dcterms:modified xsi:type="dcterms:W3CDTF">2025-10-17T20:43:24Z</dcterms:modified>
</cp:coreProperties>
</file>