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app0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package/2006/relationships/metadata/extended-properties" Target="docProps/app0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3" autoAdjust="0"/>
    <p:restoredTop sz="94726" autoAdjust="0"/>
  </p:normalViewPr>
  <p:slideViewPr>
    <p:cSldViewPr snapToGrid="0" snapToObjects="1">
      <p:cViewPr varScale="1">
        <p:scale>
          <a:sx n="120" d="100"/>
          <a:sy n="120" d="100"/>
        </p:scale>
        <p:origin x="1936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/>
          <a:p>
            <a:pPr marL="0" lvl="0" indent="0">
              <a:buNone/>
            </a:pPr>
            <a:r>
              <a:t>MANE 3351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Error Analysis</a:t>
            </a:r>
          </a:p>
          <a:p>
            <a:pPr lvl="1"/>
            <a:r>
              <a:t>Cheney and Kincaid (2004)</a:t>
            </a:r>
            <a:r>
              <a:rPr baseline="30000">
                <a:hlinkClick r:id="rId2" action="ppaction://hlinksldjump"/>
              </a:rPr>
              <a:t>2</a:t>
            </a:r>
            <a:r>
              <a:t> reports the following errors</a:t>
            </a:r>
          </a:p>
          <a:p>
            <a:pPr lvl="2"/>
            <a:r>
              <a:t>The error for the first column is </a:t>
            </a:r>
            <a14:m xmlns:a14="http://schemas.microsoft.com/office/drawing/2010/main">
              <m:oMath xmlns:m="http://schemas.openxmlformats.org/officeDocument/2006/math">
                <m:r>
                  <a:rPr>
                    <a:latin typeface="Cambria Math" panose="02040503050406030204" pitchFamily="18" charset="0"/>
                  </a:rPr>
                  <m:t>𝒪</m:t>
                </m:r>
                <m:r>
                  <a:rPr>
                    <a:latin typeface="Cambria Math" panose="02040503050406030204" pitchFamily="18" charset="0"/>
                  </a:rPr>
                  <m:t>(</m:t>
                </m:r>
                <m:sSup>
                  <m:sSupPr>
                    <m:ctrlPr>
                      <a:rPr i="1">
                        <a:latin typeface="Cambria Math" panose="02040503050406030204" pitchFamily="18" charset="0"/>
                      </a:rPr>
                    </m:ctrlPr>
                  </m:sSupPr>
                  <m:e>
                    <m:r>
                      <a:rPr>
                        <a:latin typeface="Cambria Math" panose="02040503050406030204" pitchFamily="18" charset="0"/>
                      </a:rPr>
                      <m:t>h</m:t>
                    </m:r>
                  </m:e>
                  <m:sup>
                    <m:r>
                      <a:rPr>
                        <a:latin typeface="Cambria Math" panose="02040503050406030204" pitchFamily="18" charset="0"/>
                      </a:rPr>
                      <m:t>2</m:t>
                    </m:r>
                  </m:sup>
                </m:sSup>
                <m:r>
                  <a:rPr>
                    <a:latin typeface="Cambria Math" panose="02040503050406030204" pitchFamily="18" charset="0"/>
                  </a:rPr>
                  <m:t>)</m:t>
                </m:r>
              </m:oMath>
            </a14:m>
            <a:endParaRPr/>
          </a:p>
          <a:p>
            <a:pPr lvl="2"/>
            <a:r>
              <a:t>The error for the second column is </a:t>
            </a:r>
            <a14:m xmlns:a14="http://schemas.microsoft.com/office/drawing/2010/main">
              <m:oMath xmlns:m="http://schemas.openxmlformats.org/officeDocument/2006/math">
                <m:r>
                  <a:rPr>
                    <a:latin typeface="Cambria Math" panose="02040503050406030204" pitchFamily="18" charset="0"/>
                  </a:rPr>
                  <m:t>𝒪</m:t>
                </m:r>
                <m:r>
                  <a:rPr>
                    <a:latin typeface="Cambria Math" panose="02040503050406030204" pitchFamily="18" charset="0"/>
                  </a:rPr>
                  <m:t>(</m:t>
                </m:r>
                <m:sSup>
                  <m:sSupPr>
                    <m:ctrlPr>
                      <a:rPr i="1">
                        <a:latin typeface="Cambria Math" panose="02040503050406030204" pitchFamily="18" charset="0"/>
                      </a:rPr>
                    </m:ctrlPr>
                  </m:sSupPr>
                  <m:e>
                    <m:r>
                      <a:rPr>
                        <a:latin typeface="Cambria Math" panose="02040503050406030204" pitchFamily="18" charset="0"/>
                      </a:rPr>
                      <m:t>h</m:t>
                    </m:r>
                  </m:e>
                  <m:sup>
                    <m:r>
                      <a:rPr>
                        <a:latin typeface="Cambria Math" panose="02040503050406030204" pitchFamily="18" charset="0"/>
                      </a:rPr>
                      <m:t>4</m:t>
                    </m:r>
                  </m:sup>
                </m:sSup>
                <m:r>
                  <a:rPr>
                    <a:latin typeface="Cambria Math" panose="02040503050406030204" pitchFamily="18" charset="0"/>
                  </a:rPr>
                  <m:t>)</m:t>
                </m:r>
              </m:oMath>
            </a14:m>
            <a:endParaRPr/>
          </a:p>
          <a:p>
            <a:pPr lvl="2"/>
            <a:r>
              <a:t>The error for the third column is </a:t>
            </a:r>
            <a14:m xmlns:a14="http://schemas.microsoft.com/office/drawing/2010/main">
              <m:oMath xmlns:m="http://schemas.openxmlformats.org/officeDocument/2006/math">
                <m:r>
                  <a:rPr>
                    <a:latin typeface="Cambria Math" panose="02040503050406030204" pitchFamily="18" charset="0"/>
                  </a:rPr>
                  <m:t>𝒪</m:t>
                </m:r>
                <m:r>
                  <a:rPr>
                    <a:latin typeface="Cambria Math" panose="02040503050406030204" pitchFamily="18" charset="0"/>
                  </a:rPr>
                  <m:t>(</m:t>
                </m:r>
                <m:sSup>
                  <m:sSupPr>
                    <m:ctrlPr>
                      <a:rPr i="1">
                        <a:latin typeface="Cambria Math" panose="02040503050406030204" pitchFamily="18" charset="0"/>
                      </a:rPr>
                    </m:ctrlPr>
                  </m:sSupPr>
                  <m:e>
                    <m:r>
                      <a:rPr>
                        <a:latin typeface="Cambria Math" panose="02040503050406030204" pitchFamily="18" charset="0"/>
                      </a:rPr>
                      <m:t>h</m:t>
                    </m:r>
                  </m:e>
                  <m:sup>
                    <m:r>
                      <a:rPr>
                        <a:latin typeface="Cambria Math" panose="02040503050406030204" pitchFamily="18" charset="0"/>
                      </a:rPr>
                      <m:t>8</m:t>
                    </m:r>
                  </m:sup>
                </m:sSup>
                <m:r>
                  <a:rPr>
                    <a:latin typeface="Cambria Math" panose="02040503050406030204" pitchFamily="18" charset="0"/>
                  </a:rPr>
                  <m:t>)</m:t>
                </m:r>
              </m:oMath>
            </a14:m>
            <a:endParaRPr/>
          </a:p>
          <a:p>
            <a:pPr lvl="2"/>
            <a:r>
              <a:t>and so on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Pseudo-code</a:t>
            </a:r>
          </a:p>
          <a:p>
            <a:pPr marL="0" lvl="0" indent="0">
              <a:buNone/>
            </a:pPr>
            <a:r>
              <a:t>Cheney and Kincaid (2004)</a:t>
            </a:r>
            <a:r>
              <a:rPr baseline="30000">
                <a:hlinkClick r:id="rId2" action="ppaction://hlinksldjump"/>
              </a:rPr>
              <a:t>3</a:t>
            </a:r>
            <a:r>
              <a:t> provide the following pseudo-code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/img233.jpg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2806700" y="1600200"/>
            <a:ext cx="3530600" cy="40132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3" name="TextBox 3"/>
          <p:cNvSpPr txBox="1"/>
          <p:nvPr/>
        </p:nvSpPr>
        <p:spPr>
          <a:xfrm>
            <a:off x="457200" y="5613400"/>
            <a:ext cx="8229600" cy="508000"/>
          </a:xfrm>
          <a:prstGeom prst="rect">
            <a:avLst/>
          </a:prstGeom>
          <a:noFill/>
        </p:spPr>
        <p:txBody>
          <a:bodyPr/>
          <a:lstStyle/>
          <a:p>
            <a:pPr marL="0" lvl="0" indent="0" algn="ctr">
              <a:buNone/>
            </a:pPr>
            <a:r>
              <a:t>Romberg Integration Pseudo-code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Python Code for Romberg Integration</a:t>
            </a:r>
          </a:p>
          <a:p>
            <a:pPr lvl="0" indent="0">
              <a:buNone/>
            </a:pPr>
            <a:r>
              <a:rPr>
                <a:latin typeface="Courier"/>
              </a:rPr>
              <a:t>import math</a:t>
            </a:r>
            <a:br/>
            <a:r>
              <a:rPr>
                <a:latin typeface="Courier"/>
              </a:rPr>
              <a:t>import numpy as np</a:t>
            </a:r>
            <a:br/>
            <a:r>
              <a:rPr b="1">
                <a:solidFill>
                  <a:srgbClr val="007020"/>
                </a:solidFill>
                <a:latin typeface="Courier"/>
              </a:rPr>
              <a:t>def</a:t>
            </a:r>
            <a:r>
              <a:rPr>
                <a:latin typeface="Courier"/>
              </a:rPr>
              <a:t> f(z):</a:t>
            </a:r>
            <a:br/>
            <a:r>
              <a:rPr>
                <a:latin typeface="Courier"/>
              </a:rPr>
              <a:t>    </a:t>
            </a:r>
            <a:r>
              <a:rPr b="1">
                <a:solidFill>
                  <a:srgbClr val="007020"/>
                </a:solidFill>
                <a:latin typeface="Courier"/>
              </a:rPr>
              <a:t>return</a:t>
            </a:r>
            <a:r>
              <a:rPr>
                <a:latin typeface="Courier"/>
              </a:rPr>
              <a:t> (math.exp(</a:t>
            </a:r>
            <a:r>
              <a:rPr>
                <a:solidFill>
                  <a:srgbClr val="666666"/>
                </a:solidFill>
                <a:latin typeface="Courier"/>
              </a:rPr>
              <a:t>-</a:t>
            </a:r>
            <a:r>
              <a:rPr>
                <a:solidFill>
                  <a:srgbClr val="40A070"/>
                </a:solidFill>
                <a:latin typeface="Courier"/>
              </a:rPr>
              <a:t>0.5</a:t>
            </a:r>
            <a:r>
              <a:rPr>
                <a:solidFill>
                  <a:srgbClr val="666666"/>
                </a:solidFill>
                <a:latin typeface="Courier"/>
              </a:rPr>
              <a:t>*</a:t>
            </a:r>
            <a:r>
              <a:rPr>
                <a:latin typeface="Courier"/>
              </a:rPr>
              <a:t>z</a:t>
            </a:r>
            <a:r>
              <a:rPr>
                <a:solidFill>
                  <a:srgbClr val="666666"/>
                </a:solidFill>
                <a:latin typeface="Courier"/>
              </a:rPr>
              <a:t>**</a:t>
            </a:r>
            <a:r>
              <a:rPr>
                <a:solidFill>
                  <a:srgbClr val="40A070"/>
                </a:solidFill>
                <a:latin typeface="Courier"/>
              </a:rPr>
              <a:t>2</a:t>
            </a:r>
            <a:r>
              <a:rPr>
                <a:latin typeface="Courier"/>
              </a:rPr>
              <a:t>)</a:t>
            </a:r>
            <a:r>
              <a:rPr>
                <a:solidFill>
                  <a:srgbClr val="666666"/>
                </a:solidFill>
                <a:latin typeface="Courier"/>
              </a:rPr>
              <a:t>/</a:t>
            </a:r>
            <a:r>
              <a:rPr>
                <a:latin typeface="Courier"/>
              </a:rPr>
              <a:t>((</a:t>
            </a:r>
            <a:r>
              <a:rPr>
                <a:solidFill>
                  <a:srgbClr val="40A070"/>
                </a:solidFill>
                <a:latin typeface="Courier"/>
              </a:rPr>
              <a:t>2.0</a:t>
            </a:r>
            <a:r>
              <a:rPr>
                <a:solidFill>
                  <a:srgbClr val="666666"/>
                </a:solidFill>
                <a:latin typeface="Courier"/>
              </a:rPr>
              <a:t>*</a:t>
            </a:r>
            <a:r>
              <a:rPr>
                <a:latin typeface="Courier"/>
              </a:rPr>
              <a:t>math.pi)</a:t>
            </a:r>
            <a:r>
              <a:rPr>
                <a:solidFill>
                  <a:srgbClr val="666666"/>
                </a:solidFill>
                <a:latin typeface="Courier"/>
              </a:rPr>
              <a:t>**</a:t>
            </a:r>
            <a:r>
              <a:rPr>
                <a:solidFill>
                  <a:srgbClr val="40A070"/>
                </a:solidFill>
                <a:latin typeface="Courier"/>
              </a:rPr>
              <a:t>0.5</a:t>
            </a:r>
            <a:r>
              <a:rPr>
                <a:latin typeface="Courier"/>
              </a:rPr>
              <a:t>))</a:t>
            </a:r>
            <a:br/>
            <a:r>
              <a:rPr i="1">
                <a:solidFill>
                  <a:srgbClr val="60A0B0"/>
                </a:solidFill>
                <a:latin typeface="Courier"/>
              </a:rPr>
              <a:t>#</a:t>
            </a:r>
            <a:br/>
            <a:r>
              <a:rPr>
                <a:latin typeface="Courier"/>
              </a:rPr>
              <a:t>a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latin typeface="Courier"/>
              </a:rPr>
              <a:t>float(input(</a:t>
            </a:r>
            <a:r>
              <a:rPr>
                <a:solidFill>
                  <a:srgbClr val="4070A0"/>
                </a:solidFill>
                <a:latin typeface="Courier"/>
              </a:rPr>
              <a:t>"Enter the lower limit of the integral: "</a:t>
            </a:r>
            <a:r>
              <a:rPr>
                <a:latin typeface="Courier"/>
              </a:rPr>
              <a:t>))</a:t>
            </a:r>
            <a:br/>
            <a:r>
              <a:rPr>
                <a:latin typeface="Courier"/>
              </a:rPr>
              <a:t>b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latin typeface="Courier"/>
              </a:rPr>
              <a:t>float(input(</a:t>
            </a:r>
            <a:r>
              <a:rPr>
                <a:solidFill>
                  <a:srgbClr val="4070A0"/>
                </a:solidFill>
                <a:latin typeface="Courier"/>
              </a:rPr>
              <a:t>"Enter the upper limit of the integral: "</a:t>
            </a:r>
            <a:r>
              <a:rPr>
                <a:latin typeface="Courier"/>
              </a:rPr>
              <a:t>))</a:t>
            </a:r>
            <a:br/>
            <a:r>
              <a:rPr>
                <a:latin typeface="Courier"/>
              </a:rPr>
              <a:t>n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latin typeface="Courier"/>
              </a:rPr>
              <a:t>int(input(</a:t>
            </a:r>
            <a:r>
              <a:rPr>
                <a:solidFill>
                  <a:srgbClr val="4070A0"/>
                </a:solidFill>
                <a:latin typeface="Courier"/>
              </a:rPr>
              <a:t>"enter the number of interations (n): "</a:t>
            </a:r>
            <a:r>
              <a:rPr>
                <a:latin typeface="Courier"/>
              </a:rPr>
              <a:t>))</a:t>
            </a:r>
            <a:br/>
            <a:r>
              <a:rPr i="1">
                <a:solidFill>
                  <a:srgbClr val="60A0B0"/>
                </a:solidFill>
                <a:latin typeface="Courier"/>
              </a:rPr>
              <a:t>#</a:t>
            </a:r>
            <a:br/>
            <a:r>
              <a:rPr i="1">
                <a:solidFill>
                  <a:srgbClr val="60A0B0"/>
                </a:solidFill>
                <a:latin typeface="Courier"/>
              </a:rPr>
              <a:t># initialize matrix r</a:t>
            </a:r>
            <a:br/>
            <a:r>
              <a:rPr>
                <a:latin typeface="Courier"/>
              </a:rPr>
              <a:t>r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latin typeface="Courier"/>
              </a:rPr>
              <a:t>np.zeros(shape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latin typeface="Courier"/>
              </a:rPr>
              <a:t>(n</a:t>
            </a:r>
            <a:r>
              <a:rPr>
                <a:solidFill>
                  <a:srgbClr val="666666"/>
                </a:solidFill>
                <a:latin typeface="Courier"/>
              </a:rPr>
              <a:t>+</a:t>
            </a:r>
            <a:r>
              <a:rPr>
                <a:solidFill>
                  <a:srgbClr val="40A070"/>
                </a:solidFill>
                <a:latin typeface="Courier"/>
              </a:rPr>
              <a:t>1</a:t>
            </a:r>
            <a:r>
              <a:rPr>
                <a:latin typeface="Courier"/>
              </a:rPr>
              <a:t>,n</a:t>
            </a:r>
            <a:r>
              <a:rPr>
                <a:solidFill>
                  <a:srgbClr val="666666"/>
                </a:solidFill>
                <a:latin typeface="Courier"/>
              </a:rPr>
              <a:t>+</a:t>
            </a:r>
            <a:r>
              <a:rPr>
                <a:solidFill>
                  <a:srgbClr val="40A070"/>
                </a:solidFill>
                <a:latin typeface="Courier"/>
              </a:rPr>
              <a:t>1</a:t>
            </a:r>
            <a:r>
              <a:rPr>
                <a:latin typeface="Courier"/>
              </a:rPr>
              <a:t>))</a:t>
            </a:r>
            <a:br/>
            <a:r>
              <a:rPr>
                <a:latin typeface="Courier"/>
              </a:rPr>
              <a:t>h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latin typeface="Courier"/>
              </a:rPr>
              <a:t>b</a:t>
            </a:r>
            <a:r>
              <a:rPr>
                <a:solidFill>
                  <a:srgbClr val="666666"/>
                </a:solidFill>
                <a:latin typeface="Courier"/>
              </a:rPr>
              <a:t>-</a:t>
            </a:r>
            <a:r>
              <a:rPr>
                <a:latin typeface="Courier"/>
              </a:rPr>
              <a:t>a</a:t>
            </a:r>
            <a:br/>
            <a:r>
              <a:rPr i="1">
                <a:solidFill>
                  <a:srgbClr val="60A0B0"/>
                </a:solidFill>
                <a:latin typeface="Courier"/>
              </a:rPr>
              <a:t>#find R(0,0)</a:t>
            </a:r>
            <a:br/>
            <a:r>
              <a:rPr>
                <a:latin typeface="Courier"/>
              </a:rPr>
              <a:t>r[</a:t>
            </a:r>
            <a:r>
              <a:rPr>
                <a:solidFill>
                  <a:srgbClr val="40A070"/>
                </a:solidFill>
                <a:latin typeface="Courier"/>
              </a:rPr>
              <a:t>0</a:t>
            </a:r>
            <a:r>
              <a:rPr>
                <a:latin typeface="Courier"/>
              </a:rPr>
              <a:t>][</a:t>
            </a:r>
            <a:r>
              <a:rPr>
                <a:solidFill>
                  <a:srgbClr val="40A070"/>
                </a:solidFill>
                <a:latin typeface="Courier"/>
              </a:rPr>
              <a:t>0</a:t>
            </a:r>
            <a:r>
              <a:rPr>
                <a:latin typeface="Courier"/>
              </a:rPr>
              <a:t>]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latin typeface="Courier"/>
              </a:rPr>
              <a:t>(h</a:t>
            </a:r>
            <a:r>
              <a:rPr>
                <a:solidFill>
                  <a:srgbClr val="666666"/>
                </a:solidFill>
                <a:latin typeface="Courier"/>
              </a:rPr>
              <a:t>/</a:t>
            </a:r>
            <a:r>
              <a:rPr>
                <a:solidFill>
                  <a:srgbClr val="40A070"/>
                </a:solidFill>
                <a:latin typeface="Courier"/>
              </a:rPr>
              <a:t>2.0</a:t>
            </a:r>
            <a:r>
              <a:rPr>
                <a:latin typeface="Courier"/>
              </a:rPr>
              <a:t>)</a:t>
            </a:r>
            <a:r>
              <a:rPr>
                <a:solidFill>
                  <a:srgbClr val="666666"/>
                </a:solidFill>
                <a:latin typeface="Courier"/>
              </a:rPr>
              <a:t>*</a:t>
            </a:r>
            <a:r>
              <a:rPr>
                <a:latin typeface="Courier"/>
              </a:rPr>
              <a:t>(f(a)</a:t>
            </a:r>
            <a:r>
              <a:rPr>
                <a:solidFill>
                  <a:srgbClr val="666666"/>
                </a:solidFill>
                <a:latin typeface="Courier"/>
              </a:rPr>
              <a:t>+</a:t>
            </a:r>
            <a:r>
              <a:rPr>
                <a:latin typeface="Courier"/>
              </a:rPr>
              <a:t>f(b))</a:t>
            </a:r>
            <a:br/>
            <a:r>
              <a:rPr b="1">
                <a:solidFill>
                  <a:srgbClr val="007020"/>
                </a:solidFill>
                <a:latin typeface="Courier"/>
              </a:rPr>
              <a:t>for</a:t>
            </a:r>
            <a:r>
              <a:rPr>
                <a:latin typeface="Courier"/>
              </a:rPr>
              <a:t> i </a:t>
            </a:r>
            <a:r>
              <a:rPr b="1">
                <a:solidFill>
                  <a:srgbClr val="007020"/>
                </a:solidFill>
                <a:latin typeface="Courier"/>
              </a:rPr>
              <a:t>in</a:t>
            </a:r>
            <a:r>
              <a:rPr>
                <a:latin typeface="Courier"/>
              </a:rPr>
              <a:t> range(</a:t>
            </a:r>
            <a:r>
              <a:rPr>
                <a:solidFill>
                  <a:srgbClr val="40A070"/>
                </a:solidFill>
                <a:latin typeface="Courier"/>
              </a:rPr>
              <a:t>1</a:t>
            </a:r>
            <a:r>
              <a:rPr>
                <a:latin typeface="Courier"/>
              </a:rPr>
              <a:t>,n</a:t>
            </a:r>
            <a:r>
              <a:rPr>
                <a:solidFill>
                  <a:srgbClr val="666666"/>
                </a:solidFill>
                <a:latin typeface="Courier"/>
              </a:rPr>
              <a:t>+</a:t>
            </a:r>
            <a:r>
              <a:rPr>
                <a:solidFill>
                  <a:srgbClr val="40A070"/>
                </a:solidFill>
                <a:latin typeface="Courier"/>
              </a:rPr>
              <a:t>1</a:t>
            </a:r>
            <a:r>
              <a:rPr>
                <a:latin typeface="Courier"/>
              </a:rPr>
              <a:t>):</a:t>
            </a:r>
            <a:br/>
            <a:r>
              <a:rPr>
                <a:latin typeface="Courier"/>
              </a:rPr>
              <a:t>    h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latin typeface="Courier"/>
              </a:rPr>
              <a:t>h</a:t>
            </a:r>
            <a:r>
              <a:rPr>
                <a:solidFill>
                  <a:srgbClr val="666666"/>
                </a:solidFill>
                <a:latin typeface="Courier"/>
              </a:rPr>
              <a:t>/</a:t>
            </a:r>
            <a:r>
              <a:rPr>
                <a:solidFill>
                  <a:srgbClr val="40A070"/>
                </a:solidFill>
                <a:latin typeface="Courier"/>
              </a:rPr>
              <a:t>2.0</a:t>
            </a:r>
            <a:br/>
            <a:r>
              <a:rPr>
                <a:latin typeface="Courier"/>
              </a:rPr>
              <a:t>    sum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solidFill>
                  <a:srgbClr val="40A070"/>
                </a:solidFill>
                <a:latin typeface="Courier"/>
              </a:rPr>
              <a:t>0.0</a:t>
            </a:r>
            <a:br/>
            <a:r>
              <a:rPr>
                <a:latin typeface="Courier"/>
              </a:rPr>
              <a:t>    </a:t>
            </a:r>
            <a:r>
              <a:rPr b="1">
                <a:solidFill>
                  <a:srgbClr val="007020"/>
                </a:solidFill>
                <a:latin typeface="Courier"/>
              </a:rPr>
              <a:t>for</a:t>
            </a:r>
            <a:r>
              <a:rPr>
                <a:latin typeface="Courier"/>
              </a:rPr>
              <a:t> k </a:t>
            </a:r>
            <a:r>
              <a:rPr b="1">
                <a:solidFill>
                  <a:srgbClr val="007020"/>
                </a:solidFill>
                <a:latin typeface="Courier"/>
              </a:rPr>
              <a:t>in</a:t>
            </a:r>
            <a:r>
              <a:rPr>
                <a:latin typeface="Courier"/>
              </a:rPr>
              <a:t> range(</a:t>
            </a:r>
            <a:r>
              <a:rPr>
                <a:solidFill>
                  <a:srgbClr val="40A070"/>
                </a:solidFill>
                <a:latin typeface="Courier"/>
              </a:rPr>
              <a:t>1</a:t>
            </a:r>
            <a:r>
              <a:rPr>
                <a:latin typeface="Courier"/>
              </a:rPr>
              <a:t>,</a:t>
            </a:r>
            <a:r>
              <a:rPr>
                <a:solidFill>
                  <a:srgbClr val="40A070"/>
                </a:solidFill>
                <a:latin typeface="Courier"/>
              </a:rPr>
              <a:t>2</a:t>
            </a:r>
            <a:r>
              <a:rPr>
                <a:solidFill>
                  <a:srgbClr val="666666"/>
                </a:solidFill>
                <a:latin typeface="Courier"/>
              </a:rPr>
              <a:t>**</a:t>
            </a:r>
            <a:r>
              <a:rPr>
                <a:latin typeface="Courier"/>
              </a:rPr>
              <a:t>i,</a:t>
            </a:r>
            <a:r>
              <a:rPr>
                <a:solidFill>
                  <a:srgbClr val="40A070"/>
                </a:solidFill>
                <a:latin typeface="Courier"/>
              </a:rPr>
              <a:t>2</a:t>
            </a:r>
            <a:r>
              <a:rPr>
                <a:latin typeface="Courier"/>
              </a:rPr>
              <a:t>):</a:t>
            </a:r>
            <a:br/>
            <a:r>
              <a:rPr>
                <a:latin typeface="Courier"/>
              </a:rPr>
              <a:t>        sum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latin typeface="Courier"/>
              </a:rPr>
              <a:t>sum</a:t>
            </a:r>
            <a:r>
              <a:rPr>
                <a:solidFill>
                  <a:srgbClr val="666666"/>
                </a:solidFill>
                <a:latin typeface="Courier"/>
              </a:rPr>
              <a:t>+</a:t>
            </a:r>
            <a:r>
              <a:rPr>
                <a:latin typeface="Courier"/>
              </a:rPr>
              <a:t>f(a</a:t>
            </a:r>
            <a:r>
              <a:rPr>
                <a:solidFill>
                  <a:srgbClr val="666666"/>
                </a:solidFill>
                <a:latin typeface="Courier"/>
              </a:rPr>
              <a:t>+</a:t>
            </a:r>
            <a:r>
              <a:rPr>
                <a:latin typeface="Courier"/>
              </a:rPr>
              <a:t>k</a:t>
            </a:r>
            <a:r>
              <a:rPr>
                <a:solidFill>
                  <a:srgbClr val="666666"/>
                </a:solidFill>
                <a:latin typeface="Courier"/>
              </a:rPr>
              <a:t>*</a:t>
            </a:r>
            <a:r>
              <a:rPr>
                <a:latin typeface="Courier"/>
              </a:rPr>
              <a:t>h)</a:t>
            </a:r>
            <a:br/>
            <a:r>
              <a:rPr>
                <a:latin typeface="Courier"/>
              </a:rPr>
              <a:t>    r[i][</a:t>
            </a:r>
            <a:r>
              <a:rPr>
                <a:solidFill>
                  <a:srgbClr val="40A070"/>
                </a:solidFill>
                <a:latin typeface="Courier"/>
              </a:rPr>
              <a:t>0</a:t>
            </a:r>
            <a:r>
              <a:rPr>
                <a:latin typeface="Courier"/>
              </a:rPr>
              <a:t>]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solidFill>
                  <a:srgbClr val="40A070"/>
                </a:solidFill>
                <a:latin typeface="Courier"/>
              </a:rPr>
              <a:t>0.5</a:t>
            </a:r>
            <a:r>
              <a:rPr>
                <a:solidFill>
                  <a:srgbClr val="666666"/>
                </a:solidFill>
                <a:latin typeface="Courier"/>
              </a:rPr>
              <a:t>*</a:t>
            </a:r>
            <a:r>
              <a:rPr>
                <a:latin typeface="Courier"/>
              </a:rPr>
              <a:t>r[i</a:t>
            </a:r>
            <a:r>
              <a:rPr>
                <a:solidFill>
                  <a:srgbClr val="666666"/>
                </a:solidFill>
                <a:latin typeface="Courier"/>
              </a:rPr>
              <a:t>-</a:t>
            </a:r>
            <a:r>
              <a:rPr>
                <a:solidFill>
                  <a:srgbClr val="40A070"/>
                </a:solidFill>
                <a:latin typeface="Courier"/>
              </a:rPr>
              <a:t>1</a:t>
            </a:r>
            <a:r>
              <a:rPr>
                <a:latin typeface="Courier"/>
              </a:rPr>
              <a:t>][</a:t>
            </a:r>
            <a:r>
              <a:rPr>
                <a:solidFill>
                  <a:srgbClr val="40A070"/>
                </a:solidFill>
                <a:latin typeface="Courier"/>
              </a:rPr>
              <a:t>0</a:t>
            </a:r>
            <a:r>
              <a:rPr>
                <a:latin typeface="Courier"/>
              </a:rPr>
              <a:t>]</a:t>
            </a:r>
            <a:r>
              <a:rPr>
                <a:solidFill>
                  <a:srgbClr val="666666"/>
                </a:solidFill>
                <a:latin typeface="Courier"/>
              </a:rPr>
              <a:t>+</a:t>
            </a:r>
            <a:r>
              <a:rPr>
                <a:latin typeface="Courier"/>
              </a:rPr>
              <a:t>sum</a:t>
            </a:r>
            <a:r>
              <a:rPr>
                <a:solidFill>
                  <a:srgbClr val="666666"/>
                </a:solidFill>
                <a:latin typeface="Courier"/>
              </a:rPr>
              <a:t>*</a:t>
            </a:r>
            <a:r>
              <a:rPr>
                <a:latin typeface="Courier"/>
              </a:rPr>
              <a:t>h</a:t>
            </a:r>
            <a:br/>
            <a:r>
              <a:rPr>
                <a:latin typeface="Courier"/>
              </a:rPr>
              <a:t>    </a:t>
            </a:r>
            <a:r>
              <a:rPr b="1">
                <a:solidFill>
                  <a:srgbClr val="007020"/>
                </a:solidFill>
                <a:latin typeface="Courier"/>
              </a:rPr>
              <a:t>for</a:t>
            </a:r>
            <a:r>
              <a:rPr>
                <a:latin typeface="Courier"/>
              </a:rPr>
              <a:t> j </a:t>
            </a:r>
            <a:r>
              <a:rPr b="1">
                <a:solidFill>
                  <a:srgbClr val="007020"/>
                </a:solidFill>
                <a:latin typeface="Courier"/>
              </a:rPr>
              <a:t>in</a:t>
            </a:r>
            <a:r>
              <a:rPr>
                <a:latin typeface="Courier"/>
              </a:rPr>
              <a:t> range(</a:t>
            </a:r>
            <a:r>
              <a:rPr>
                <a:solidFill>
                  <a:srgbClr val="40A070"/>
                </a:solidFill>
                <a:latin typeface="Courier"/>
              </a:rPr>
              <a:t>1</a:t>
            </a:r>
            <a:r>
              <a:rPr>
                <a:latin typeface="Courier"/>
              </a:rPr>
              <a:t>,i</a:t>
            </a:r>
            <a:r>
              <a:rPr>
                <a:solidFill>
                  <a:srgbClr val="666666"/>
                </a:solidFill>
                <a:latin typeface="Courier"/>
              </a:rPr>
              <a:t>+</a:t>
            </a:r>
            <a:r>
              <a:rPr>
                <a:solidFill>
                  <a:srgbClr val="40A070"/>
                </a:solidFill>
                <a:latin typeface="Courier"/>
              </a:rPr>
              <a:t>1</a:t>
            </a:r>
            <a:r>
              <a:rPr>
                <a:latin typeface="Courier"/>
              </a:rPr>
              <a:t>):</a:t>
            </a:r>
            <a:br/>
            <a:r>
              <a:rPr>
                <a:latin typeface="Courier"/>
              </a:rPr>
              <a:t>        r[i][j]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latin typeface="Courier"/>
              </a:rPr>
              <a:t>r[i][j</a:t>
            </a:r>
            <a:r>
              <a:rPr>
                <a:solidFill>
                  <a:srgbClr val="666666"/>
                </a:solidFill>
                <a:latin typeface="Courier"/>
              </a:rPr>
              <a:t>-</a:t>
            </a:r>
            <a:r>
              <a:rPr>
                <a:solidFill>
                  <a:srgbClr val="40A070"/>
                </a:solidFill>
                <a:latin typeface="Courier"/>
              </a:rPr>
              <a:t>1</a:t>
            </a:r>
            <a:r>
              <a:rPr>
                <a:latin typeface="Courier"/>
              </a:rPr>
              <a:t>]</a:t>
            </a:r>
            <a:r>
              <a:rPr>
                <a:solidFill>
                  <a:srgbClr val="666666"/>
                </a:solidFill>
                <a:latin typeface="Courier"/>
              </a:rPr>
              <a:t>+</a:t>
            </a:r>
            <a:r>
              <a:rPr>
                <a:latin typeface="Courier"/>
              </a:rPr>
              <a:t>(r[i][j</a:t>
            </a:r>
            <a:r>
              <a:rPr>
                <a:solidFill>
                  <a:srgbClr val="666666"/>
                </a:solidFill>
                <a:latin typeface="Courier"/>
              </a:rPr>
              <a:t>-</a:t>
            </a:r>
            <a:r>
              <a:rPr>
                <a:solidFill>
                  <a:srgbClr val="40A070"/>
                </a:solidFill>
                <a:latin typeface="Courier"/>
              </a:rPr>
              <a:t>1</a:t>
            </a:r>
            <a:r>
              <a:rPr>
                <a:latin typeface="Courier"/>
              </a:rPr>
              <a:t>]</a:t>
            </a:r>
            <a:r>
              <a:rPr>
                <a:solidFill>
                  <a:srgbClr val="666666"/>
                </a:solidFill>
                <a:latin typeface="Courier"/>
              </a:rPr>
              <a:t>-</a:t>
            </a:r>
            <a:r>
              <a:rPr>
                <a:latin typeface="Courier"/>
              </a:rPr>
              <a:t>r[i</a:t>
            </a:r>
            <a:r>
              <a:rPr>
                <a:solidFill>
                  <a:srgbClr val="666666"/>
                </a:solidFill>
                <a:latin typeface="Courier"/>
              </a:rPr>
              <a:t>-</a:t>
            </a:r>
            <a:r>
              <a:rPr>
                <a:solidFill>
                  <a:srgbClr val="40A070"/>
                </a:solidFill>
                <a:latin typeface="Courier"/>
              </a:rPr>
              <a:t>1</a:t>
            </a:r>
            <a:r>
              <a:rPr>
                <a:latin typeface="Courier"/>
              </a:rPr>
              <a:t>][j</a:t>
            </a:r>
            <a:r>
              <a:rPr>
                <a:solidFill>
                  <a:srgbClr val="666666"/>
                </a:solidFill>
                <a:latin typeface="Courier"/>
              </a:rPr>
              <a:t>-</a:t>
            </a:r>
            <a:r>
              <a:rPr>
                <a:solidFill>
                  <a:srgbClr val="40A070"/>
                </a:solidFill>
                <a:latin typeface="Courier"/>
              </a:rPr>
              <a:t>1</a:t>
            </a:r>
            <a:r>
              <a:rPr>
                <a:latin typeface="Courier"/>
              </a:rPr>
              <a:t>])</a:t>
            </a:r>
            <a:r>
              <a:rPr>
                <a:solidFill>
                  <a:srgbClr val="666666"/>
                </a:solidFill>
                <a:latin typeface="Courier"/>
              </a:rPr>
              <a:t>/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40A070"/>
                </a:solidFill>
                <a:latin typeface="Courier"/>
              </a:rPr>
              <a:t>4</a:t>
            </a:r>
            <a:r>
              <a:rPr>
                <a:solidFill>
                  <a:srgbClr val="666666"/>
                </a:solidFill>
                <a:latin typeface="Courier"/>
              </a:rPr>
              <a:t>**</a:t>
            </a:r>
            <a:r>
              <a:rPr>
                <a:latin typeface="Courier"/>
              </a:rPr>
              <a:t>j</a:t>
            </a:r>
            <a:r>
              <a:rPr>
                <a:solidFill>
                  <a:srgbClr val="666666"/>
                </a:solidFill>
                <a:latin typeface="Courier"/>
              </a:rPr>
              <a:t>-</a:t>
            </a:r>
            <a:r>
              <a:rPr>
                <a:solidFill>
                  <a:srgbClr val="40A070"/>
                </a:solidFill>
                <a:latin typeface="Courier"/>
              </a:rPr>
              <a:t>1</a:t>
            </a:r>
            <a:r>
              <a:rPr>
                <a:latin typeface="Courier"/>
              </a:rPr>
              <a:t>)</a:t>
            </a:r>
            <a:br/>
            <a:r>
              <a:rPr>
                <a:latin typeface="Courier"/>
              </a:rPr>
              <a:t>print(r)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Romberg Integration by Hand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Notes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sz="1800"/>
              <a:t>1. Cheny, W., and Kincaid, D., (2004), </a:t>
            </a:r>
            <a:r>
              <a:rPr sz="1800" i="1"/>
              <a:t>Numerical Mathematics and Computer, 5th edition</a:t>
            </a:r>
          </a:p>
          <a:p>
            <a:pPr marL="0" lvl="0" indent="0">
              <a:buNone/>
            </a:pPr>
            <a:r>
              <a:rPr sz="1800"/>
              <a:t>2. Cheny, W., and Kincaid, D., (2004), </a:t>
            </a:r>
            <a:r>
              <a:rPr sz="1800" i="1"/>
              <a:t>Numerical Mathematics and Computer, 5th edition</a:t>
            </a:r>
          </a:p>
          <a:p>
            <a:pPr marL="0" lvl="0" indent="0">
              <a:buNone/>
            </a:pPr>
            <a:r>
              <a:rPr sz="1800"/>
              <a:t>3. Cheny, W., and Kincaid, D., (2004), </a:t>
            </a:r>
            <a:r>
              <a:rPr sz="1800" i="1"/>
              <a:t>Numerical Mathematics and Computer, 5th edition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Lecture 15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Classroom Management</a:t>
            </a:r>
          </a:p>
          <a:p>
            <a:pPr marL="0" lvl="0" indent="0">
              <a:spcBef>
                <a:spcPts val="3000"/>
              </a:spcBef>
              <a:buNone/>
            </a:pPr>
            <a:r>
              <a:rPr b="1"/>
              <a:t>Agenda</a:t>
            </a:r>
          </a:p>
          <a:p>
            <a:pPr lvl="1"/>
            <a:r>
              <a:t>Romberg Integration</a:t>
            </a:r>
          </a:p>
          <a:p>
            <a:pPr lvl="1"/>
            <a:r>
              <a:t>Lab 6, if not completed</a:t>
            </a:r>
          </a:p>
          <a:p>
            <a:pPr lvl="1"/>
            <a:r>
              <a:t>Homework 3 due today</a:t>
            </a:r>
          </a:p>
          <a:p>
            <a:pPr lvl="1"/>
            <a:r>
              <a:t>Homework 4 assigned (due 10/29/2025)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Calendar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Week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Monday Lecture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Wednesday Lecture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10/20:</a:t>
                      </a:r>
                      <a:r>
                        <a:t> Simpson’s Rule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10/22:</a:t>
                      </a:r>
                      <a:r>
                        <a:t> Romberg Integration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10/27:</a:t>
                      </a:r>
                      <a:r>
                        <a:t> Gaussian Quadrature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10/29:</a:t>
                      </a:r>
                      <a:r>
                        <a:t> Numerical Differentiation (not on Test 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11/3:</a:t>
                      </a:r>
                      <a:r>
                        <a:t> Linear Algebra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11/5:</a:t>
                      </a:r>
                      <a:r>
                        <a:t> Test 2 (Root Finding and Numerical Integration)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Handouts</a:t>
            </a:r>
          </a:p>
          <a:p>
            <a:pPr lvl="1"/>
            <a:r>
              <a:t>Lecture 15 Slides</a:t>
            </a:r>
          </a:p>
          <a:p>
            <a:pPr lvl="1"/>
            <a:r>
              <a:t>Lecture 15 Marked Slides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Lecture 15</a:t>
            </a:r>
          </a:p>
          <a:p>
            <a:pPr marL="0" lvl="0" indent="0">
              <a:buNone/>
            </a:pPr>
            <a:r>
              <a:t>Today’s topic is Romberg Integration</a:t>
            </a:r>
          </a:p>
          <a:p>
            <a:pPr lvl="1"/>
            <a:r>
              <a:t>Clever combination of trapezoid rule and Richardson’s Extrapolation</a:t>
            </a:r>
          </a:p>
          <a:p>
            <a:pPr lvl="1"/>
            <a:r>
              <a:t>Highly accurate</a:t>
            </a:r>
          </a:p>
          <a:p>
            <a:pPr lvl="1"/>
            <a:r>
              <a:t>Cheney and Kincaid (2004)</a:t>
            </a:r>
            <a:r>
              <a:rPr baseline="30000">
                <a:hlinkClick r:id="rId2" action="ppaction://hlinksldjump"/>
              </a:rPr>
              <a:t>1</a:t>
            </a:r>
            <a:r>
              <a:t> show example output in the form of a lower triangle from Romberg integration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/img232.jpg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457200" y="1689100"/>
            <a:ext cx="8229600" cy="38227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3" name="TextBox 3"/>
          <p:cNvSpPr txBox="1"/>
          <p:nvPr/>
        </p:nvSpPr>
        <p:spPr>
          <a:xfrm>
            <a:off x="457200" y="5613400"/>
            <a:ext cx="8229600" cy="508000"/>
          </a:xfrm>
          <a:prstGeom prst="rect">
            <a:avLst/>
          </a:prstGeom>
          <a:noFill/>
        </p:spPr>
        <p:txBody>
          <a:bodyPr/>
          <a:lstStyle/>
          <a:p>
            <a:pPr marL="0" lvl="0" indent="0" algn="ctr">
              <a:buNone/>
            </a:pPr>
            <a:r>
              <a:t>Romberg Integration Results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lvl="0" indent="0">
                  <a:spcBef>
                    <a:spcPts val="3000"/>
                  </a:spcBef>
                  <a:buNone/>
                </a:pPr>
                <a:r>
                  <a:rPr b="1" dirty="0"/>
                  <a:t>Step 1</a:t>
                </a:r>
              </a:p>
              <a:p>
                <a:pPr marL="0" lvl="0" indent="0">
                  <a:buNone/>
                </a:pPr>
                <a:r>
                  <a:rPr sz="2800" dirty="0"/>
                  <a:t>The first step is to calculate </a:t>
                </a:r>
                <a14:m>
                  <m:oMath xmlns:m="http://schemas.openxmlformats.org/officeDocument/2006/math">
                    <m:r>
                      <a:rPr sz="2800">
                        <a:latin typeface="Cambria Math" panose="02040503050406030204" pitchFamily="18" charset="0"/>
                      </a:rPr>
                      <m:t>𝑅</m:t>
                    </m:r>
                    <m:r>
                      <a:rPr sz="2800">
                        <a:latin typeface="Cambria Math" panose="02040503050406030204" pitchFamily="18" charset="0"/>
                      </a:rPr>
                      <m:t>(0,0)</m:t>
                    </m:r>
                  </m:oMath>
                </a14:m>
                <a:endParaRPr sz="2800" dirty="0"/>
              </a:p>
              <a:p>
                <a:pPr lvl="1"/>
                <a14:m>
                  <m:oMath xmlns:m="http://schemas.openxmlformats.org/officeDocument/2006/math">
                    <m:r>
                      <a:rPr sz="2400">
                        <a:latin typeface="Cambria Math" panose="02040503050406030204" pitchFamily="18" charset="0"/>
                      </a:rPr>
                      <m:t>𝑅</m:t>
                    </m:r>
                    <m:r>
                      <a:rPr sz="2400">
                        <a:latin typeface="Cambria Math" panose="02040503050406030204" pitchFamily="18" charset="0"/>
                      </a:rPr>
                      <m:t>(0,0)</m:t>
                    </m:r>
                  </m:oMath>
                </a14:m>
                <a:r>
                  <a:rPr sz="2400" dirty="0"/>
                  <a:t> is the result of applying the Trapezoid rule with 1 interval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sz="2400">
                        <a:latin typeface="Cambria Math" panose="02040503050406030204" pitchFamily="18" charset="0"/>
                      </a:rPr>
                      <m:t>𝑅</m:t>
                    </m:r>
                    <m:r>
                      <a:rPr sz="2400">
                        <a:latin typeface="Cambria Math" panose="02040503050406030204" pitchFamily="18" charset="0"/>
                      </a:rPr>
                      <m:t>(0,0)=</m:t>
                    </m:r>
                    <m:f>
                      <m:fPr>
                        <m:ctrlPr>
                          <a:rPr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sz="240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sz="240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sz="2400">
                        <a:latin typeface="Cambria Math" panose="02040503050406030204" pitchFamily="18" charset="0"/>
                      </a:rPr>
                      <m:t>(</m:t>
                    </m:r>
                    <m:r>
                      <a:rPr sz="2400">
                        <a:latin typeface="Cambria Math" panose="02040503050406030204" pitchFamily="18" charset="0"/>
                      </a:rPr>
                      <m:t>𝑏</m:t>
                    </m:r>
                    <m:r>
                      <a:rPr sz="2400">
                        <a:latin typeface="Cambria Math" panose="02040503050406030204" pitchFamily="18" charset="0"/>
                      </a:rPr>
                      <m:t>−</m:t>
                    </m:r>
                    <m:r>
                      <a:rPr sz="2400">
                        <a:latin typeface="Cambria Math" panose="02040503050406030204" pitchFamily="18" charset="0"/>
                      </a:rPr>
                      <m:t>𝑎</m:t>
                    </m:r>
                    <m:r>
                      <a:rPr sz="2400">
                        <a:latin typeface="Cambria Math" panose="02040503050406030204" pitchFamily="18" charset="0"/>
                      </a:rPr>
                      <m:t>)</m:t>
                    </m:r>
                    <m:d>
                      <m:dPr>
                        <m:begChr m:val="["/>
                        <m:endChr m:val="]"/>
                        <m:ctrlPr>
                          <a:rPr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sz="2400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sz="240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</m:d>
                        <m:r>
                          <a:rPr sz="240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sz="2400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sz="240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</m:d>
                      </m:e>
                    </m:d>
                  </m:oMath>
                </a14:m>
                <a:endParaRPr sz="2400" dirty="0"/>
              </a:p>
              <a:p>
                <a:pPr lvl="1"/>
                <a:r>
                  <a:rPr sz="2400" dirty="0"/>
                  <a:t>For our example of the standard normal pdf with </a:t>
                </a:r>
                <a14:m>
                  <m:oMath xmlns:m="http://schemas.openxmlformats.org/officeDocument/2006/math">
                    <m:r>
                      <a:rPr sz="2400">
                        <a:latin typeface="Cambria Math" panose="02040503050406030204" pitchFamily="18" charset="0"/>
                      </a:rPr>
                      <m:t>𝑎</m:t>
                    </m:r>
                    <m:r>
                      <a:rPr sz="2400">
                        <a:latin typeface="Cambria Math" panose="02040503050406030204" pitchFamily="18" charset="0"/>
                      </a:rPr>
                      <m:t>=−5</m:t>
                    </m:r>
                  </m:oMath>
                </a14:m>
                <a:r>
                  <a:rPr sz="2400" dirty="0"/>
                  <a:t>, and </a:t>
                </a:r>
                <a14:m>
                  <m:oMath xmlns:m="http://schemas.openxmlformats.org/officeDocument/2006/math">
                    <m:r>
                      <a:rPr sz="2400">
                        <a:latin typeface="Cambria Math" panose="02040503050406030204" pitchFamily="18" charset="0"/>
                      </a:rPr>
                      <m:t>𝑏</m:t>
                    </m:r>
                    <m:r>
                      <a:rPr sz="240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sz="2400" dirty="0"/>
                  <a:t>, we observe</a:t>
                </a:r>
              </a:p>
              <a:p>
                <a:pPr lvl="2"/>
                <a14:m>
                  <m:oMath xmlns:m="http://schemas.openxmlformats.org/officeDocument/2006/math">
                    <m:r>
                      <a:rPr sz="2000">
                        <a:latin typeface="Cambria Math" panose="02040503050406030204" pitchFamily="18" charset="0"/>
                      </a:rPr>
                      <m:t>𝑅</m:t>
                    </m:r>
                    <m:r>
                      <a:rPr sz="2000">
                        <a:latin typeface="Cambria Math" panose="02040503050406030204" pitchFamily="18" charset="0"/>
                      </a:rPr>
                      <m:t>(0,0)=</m:t>
                    </m:r>
                    <m:f>
                      <m:fPr>
                        <m:ctrlPr>
                          <a:rPr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sz="200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sz="200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sz="2000">
                        <a:latin typeface="Cambria Math" panose="02040503050406030204" pitchFamily="18" charset="0"/>
                      </a:rPr>
                      <m:t>(0−(−5.0))</m:t>
                    </m:r>
                    <m:d>
                      <m:dPr>
                        <m:begChr m:val="["/>
                        <m:endChr m:val="]"/>
                        <m:ctrlPr>
                          <a:rPr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sz="2000"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sz="2000">
                            <a:latin typeface="Cambria Math" panose="02040503050406030204" pitchFamily="18" charset="0"/>
                          </a:rPr>
                          <m:t>(−5.0)+</m:t>
                        </m:r>
                        <m:r>
                          <a:rPr sz="2000"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sz="2000">
                            <a:latin typeface="Cambria Math" panose="02040503050406030204" pitchFamily="18" charset="0"/>
                          </a:rPr>
                          <m:t>(0.0)</m:t>
                        </m:r>
                      </m:e>
                    </m:d>
                    <m:r>
                      <a:rPr sz="200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sz="200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sz="200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sz="2000">
                        <a:latin typeface="Cambria Math" panose="02040503050406030204" pitchFamily="18" charset="0"/>
                      </a:rPr>
                      <m:t>(5.0)</m:t>
                    </m:r>
                    <m:d>
                      <m:dPr>
                        <m:begChr m:val="["/>
                        <m:endChr m:val="]"/>
                        <m:ctrlPr>
                          <a:rPr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sz="2000">
                            <a:latin typeface="Cambria Math" panose="02040503050406030204" pitchFamily="18" charset="0"/>
                          </a:rPr>
                          <m:t>0.0+0.398942</m:t>
                        </m:r>
                      </m:e>
                    </m:d>
                    <m:r>
                      <a:rPr sz="2000">
                        <a:latin typeface="Cambria Math" panose="02040503050406030204" pitchFamily="18" charset="0"/>
                      </a:rPr>
                      <m:t>=0.997355</m:t>
                    </m:r>
                  </m:oMath>
                </a14:m>
                <a:endParaRPr sz="2000" dirty="0"/>
              </a:p>
              <a:p>
                <a:pPr lvl="2"/>
                <a:r>
                  <a:rPr sz="2000" dirty="0"/>
                  <a:t>This is a very poor approximation to the true value of 0.5</a:t>
                </a: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852" t="-1681" b="-92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pPr marL="0" lvl="0" indent="0">
                  <a:spcBef>
                    <a:spcPts val="3000"/>
                  </a:spcBef>
                  <a:buNone/>
                </a:pPr>
                <a:r>
                  <a:rPr b="1" dirty="0"/>
                  <a:t>Step 2</a:t>
                </a:r>
              </a:p>
              <a:p>
                <a:pPr marL="0" lvl="0" indent="0">
                  <a:buNone/>
                </a:pPr>
                <a:r>
                  <a:rPr dirty="0"/>
                  <a:t>Start a second row and calculate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𝑅</m:t>
                    </m:r>
                    <m:r>
                      <a:rPr>
                        <a:latin typeface="Cambria Math" panose="02040503050406030204" pitchFamily="18" charset="0"/>
                      </a:rPr>
                      <m:t>(1,0)</m:t>
                    </m:r>
                  </m:oMath>
                </a14:m>
                <a:r>
                  <a:rPr dirty="0"/>
                  <a:t>. For each new row, double the number of intervals used in the trapezoid rule</a:t>
                </a:r>
              </a:p>
              <a:p>
                <a:pPr lvl="1"/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𝑅</m:t>
                    </m:r>
                    <m:r>
                      <a:rPr>
                        <a:latin typeface="Cambria Math" panose="02040503050406030204" pitchFamily="18" charset="0"/>
                      </a:rPr>
                      <m:t>(1,0)</m:t>
                    </m:r>
                  </m:oMath>
                </a14:m>
                <a:r>
                  <a:rPr dirty="0"/>
                  <a:t> is the trapezoid with two intervals</a:t>
                </a:r>
              </a:p>
              <a:p>
                <a:pPr lvl="1"/>
                <a:r>
                  <a:rPr dirty="0"/>
                  <a:t>The general formula for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𝑅</m:t>
                    </m:r>
                    <m:r>
                      <a:rPr>
                        <a:latin typeface="Cambria Math" panose="02040503050406030204" pitchFamily="18" charset="0"/>
                      </a:rPr>
                      <m:t>(</m:t>
                    </m:r>
                    <m:r>
                      <a:rPr>
                        <a:latin typeface="Cambria Math" panose="02040503050406030204" pitchFamily="18" charset="0"/>
                      </a:rPr>
                      <m:t>𝑛</m:t>
                    </m:r>
                    <m:r>
                      <a:rPr>
                        <a:latin typeface="Cambria Math" panose="02040503050406030204" pitchFamily="18" charset="0"/>
                      </a:rPr>
                      <m:t>,0)</m:t>
                    </m:r>
                  </m:oMath>
                </a14:m>
                <a:r>
                  <a:rPr dirty="0"/>
                  <a:t> is</a:t>
                </a:r>
              </a:p>
              <a:p>
                <a:pPr marL="0" lv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>
                          <a:latin typeface="Cambria Math" panose="02040503050406030204" pitchFamily="18" charset="0"/>
                        </a:rPr>
                        <m:t>(</m:t>
                      </m:r>
                      <m:r>
                        <a:rPr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>
                          <a:latin typeface="Cambria Math" panose="02040503050406030204" pitchFamily="18" charset="0"/>
                        </a:rPr>
                        <m:t>,0)=</m:t>
                      </m:r>
                      <m:f>
                        <m:f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>
                          <a:latin typeface="Cambria Math" panose="02040503050406030204" pitchFamily="18" charset="0"/>
                        </a:rPr>
                        <m:t>𝑅</m:t>
                      </m:r>
                      <m:d>
                        <m:d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>
                              <a:latin typeface="Cambria Math" panose="02040503050406030204" pitchFamily="18" charset="0"/>
                            </a:rPr>
                            <m:t>−1,0</m:t>
                          </m:r>
                        </m:e>
                      </m:d>
                      <m:r>
                        <a:rPr>
                          <a:latin typeface="Cambria Math" panose="02040503050406030204" pitchFamily="18" charset="0"/>
                        </a:rPr>
                        <m:t>+</m:t>
                      </m:r>
                      <m:r>
                        <a:rPr>
                          <a:latin typeface="Cambria Math" panose="02040503050406030204" pitchFamily="18" charset="0"/>
                        </a:rPr>
                        <m:t>h</m:t>
                      </m:r>
                      <m:nary>
                        <m:naryPr>
                          <m:chr m:val="∑"/>
                          <m:limLoc m:val="undOvr"/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sSup>
                            <m:sSupPr>
                              <m:ctrlPr>
                                <a:rPr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sup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p>
                        </m:sup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</m:nary>
                      <m:d>
                        <m:dPr>
                          <m:begChr m:val="["/>
                          <m:endChr m:val="]"/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>
                              <a:latin typeface="Cambria Math" panose="02040503050406030204" pitchFamily="18" charset="0"/>
                            </a:rPr>
                            <m:t>+</m:t>
                          </m:r>
                          <m:d>
                            <m:dPr>
                              <m:ctrlPr>
                                <a:rPr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  <m:r>
                            <a:rPr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</m:d>
                    </m:oMath>
                  </m:oMathPara>
                </a14:m>
                <a:endParaRPr dirty="0"/>
              </a:p>
              <a:p>
                <a:pPr marL="0" lvl="0" indent="0">
                  <a:buNone/>
                </a:pPr>
                <a:r>
                  <a:rPr dirty="0"/>
                  <a:t>where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h</m:t>
                    </m:r>
                    <m:r>
                      <a:rPr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d>
                    <m:r>
                      <a:rPr>
                        <a:latin typeface="Cambria Math" panose="02040503050406030204" pitchFamily="18" charset="0"/>
                      </a:rPr>
                      <m:t>/</m:t>
                    </m:r>
                    <m:sSup>
                      <m:sSup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dirty="0"/>
                  <a:t> and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𝑛</m:t>
                    </m:r>
                    <m:r>
                      <a:rPr>
                        <a:latin typeface="Cambria Math" panose="02040503050406030204" pitchFamily="18" charset="0"/>
                      </a:rPr>
                      <m:t>≥1</m:t>
                    </m:r>
                  </m:oMath>
                </a14:m>
                <a:endParaRPr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852" t="-3361" b="-336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 dirty="0"/>
              <a:t>Step 3</a:t>
            </a:r>
          </a:p>
          <a:p>
            <a:pPr marL="0" lvl="0" indent="0">
              <a:buNone/>
            </a:pPr>
            <a:r>
              <a:rPr dirty="0"/>
              <a:t>Complete the second row and calculate </a:t>
            </a:r>
            <a14:m xmlns:a14="http://schemas.microsoft.com/office/drawing/2010/main">
              <m:oMath xmlns:m="http://schemas.openxmlformats.org/officeDocument/2006/math">
                <m:r>
                  <a:rPr>
                    <a:latin typeface="Cambria Math" panose="02040503050406030204" pitchFamily="18" charset="0"/>
                  </a:rPr>
                  <m:t>𝑅</m:t>
                </m:r>
                <m:r>
                  <a:rPr>
                    <a:latin typeface="Cambria Math" panose="02040503050406030204" pitchFamily="18" charset="0"/>
                  </a:rPr>
                  <m:t>(1,1)</m:t>
                </m:r>
              </m:oMath>
            </a14:m>
            <a:endParaRPr dirty="0"/>
          </a:p>
          <a:p>
            <a:pPr lvl="1"/>
            <a:r>
              <a:rPr dirty="0"/>
              <a:t>The calculation of </a:t>
            </a:r>
            <a14:m xmlns:a14="http://schemas.microsoft.com/office/drawing/2010/main">
              <m:oMath xmlns:m="http://schemas.openxmlformats.org/officeDocument/2006/math">
                <m:r>
                  <a:rPr>
                    <a:latin typeface="Cambria Math" panose="02040503050406030204" pitchFamily="18" charset="0"/>
                  </a:rPr>
                  <m:t>𝑅</m:t>
                </m:r>
                <m:r>
                  <a:rPr>
                    <a:latin typeface="Cambria Math" panose="02040503050406030204" pitchFamily="18" charset="0"/>
                  </a:rPr>
                  <m:t>(1,1)</m:t>
                </m:r>
              </m:oMath>
            </a14:m>
            <a:r>
              <a:rPr dirty="0"/>
              <a:t> utilizes Richardson’s extrapolation, </a:t>
            </a:r>
            <a14:m xmlns:a14="http://schemas.microsoft.com/office/drawing/2010/main">
              <m:oMath xmlns:m="http://schemas.openxmlformats.org/officeDocument/2006/math">
                <m:r>
                  <a:rPr>
                    <a:latin typeface="Cambria Math" panose="02040503050406030204" pitchFamily="18" charset="0"/>
                  </a:rPr>
                  <m:t>𝑅</m:t>
                </m:r>
                <m:r>
                  <a:rPr>
                    <a:latin typeface="Cambria Math" panose="02040503050406030204" pitchFamily="18" charset="0"/>
                  </a:rPr>
                  <m:t>(1,1)=</m:t>
                </m:r>
                <m:r>
                  <a:rPr>
                    <a:latin typeface="Cambria Math" panose="02040503050406030204" pitchFamily="18" charset="0"/>
                  </a:rPr>
                  <m:t>𝑓</m:t>
                </m:r>
                <m:d>
                  <m:dPr>
                    <m:begChr m:val="["/>
                    <m:endChr m:val="]"/>
                    <m:ctrlPr>
                      <a:rPr i="1">
                        <a:latin typeface="Cambria Math" panose="02040503050406030204" pitchFamily="18" charset="0"/>
                      </a:rPr>
                    </m:ctrlPr>
                  </m:dPr>
                  <m:e>
                    <m:r>
                      <a:rPr>
                        <a:latin typeface="Cambria Math" panose="02040503050406030204" pitchFamily="18" charset="0"/>
                      </a:rPr>
                      <m:t>𝑅</m:t>
                    </m:r>
                    <m:r>
                      <a:rPr>
                        <a:latin typeface="Cambria Math" panose="02040503050406030204" pitchFamily="18" charset="0"/>
                      </a:rPr>
                      <m:t>(1,0),</m:t>
                    </m:r>
                    <m:r>
                      <a:rPr>
                        <a:latin typeface="Cambria Math" panose="02040503050406030204" pitchFamily="18" charset="0"/>
                      </a:rPr>
                      <m:t>𝑅</m:t>
                    </m:r>
                    <m:r>
                      <a:rPr>
                        <a:latin typeface="Cambria Math" panose="02040503050406030204" pitchFamily="18" charset="0"/>
                      </a:rPr>
                      <m:t>(0,0)</m:t>
                    </m:r>
                  </m:e>
                </m:d>
              </m:oMath>
            </a14:m>
            <a:endParaRPr dirty="0"/>
          </a:p>
          <a:p>
            <a:pPr lvl="1"/>
            <a:r>
              <a:rPr dirty="0"/>
              <a:t>The general formula for </a:t>
            </a:r>
            <a14:m xmlns:a14="http://schemas.microsoft.com/office/drawing/2010/main">
              <m:oMath xmlns:m="http://schemas.openxmlformats.org/officeDocument/2006/math">
                <m:r>
                  <a:rPr>
                    <a:latin typeface="Cambria Math" panose="02040503050406030204" pitchFamily="18" charset="0"/>
                  </a:rPr>
                  <m:t>𝑅</m:t>
                </m:r>
                <m:r>
                  <a:rPr>
                    <a:latin typeface="Cambria Math" panose="02040503050406030204" pitchFamily="18" charset="0"/>
                  </a:rPr>
                  <m:t>(</m:t>
                </m:r>
                <m:r>
                  <a:rPr>
                    <a:latin typeface="Cambria Math" panose="02040503050406030204" pitchFamily="18" charset="0"/>
                  </a:rPr>
                  <m:t>𝑛</m:t>
                </m:r>
                <m:r>
                  <a:rPr>
                    <a:latin typeface="Cambria Math" panose="02040503050406030204" pitchFamily="18" charset="0"/>
                  </a:rPr>
                  <m:t>,</m:t>
                </m:r>
                <m:r>
                  <a:rPr>
                    <a:latin typeface="Cambria Math" panose="02040503050406030204" pitchFamily="18" charset="0"/>
                  </a:rPr>
                  <m:t>𝑚</m:t>
                </m:r>
                <m:r>
                  <a:rPr>
                    <a:latin typeface="Cambria Math" panose="02040503050406030204" pitchFamily="18" charset="0"/>
                  </a:rPr>
                  <m:t>)</m:t>
                </m:r>
              </m:oMath>
            </a14:m>
            <a:r>
              <a:rPr dirty="0"/>
              <a:t> is</a:t>
            </a:r>
          </a:p>
          <a:p>
            <a:pPr marL="0" lvl="0" indent="0">
              <a:buNone/>
            </a:pPr>
            <a14:m xmlns:a14="http://schemas.microsoft.com/office/drawing/2010/main">
              <m:oMathPara xmlns:m="http://schemas.openxmlformats.org/officeDocument/2006/math">
                <m:oMathParaPr>
                  <m:jc m:val="center"/>
                </m:oMathParaPr>
                <m:oMath xmlns:m="http://schemas.openxmlformats.org/officeDocument/2006/math">
                  <m:r>
                    <a:rPr>
                      <a:latin typeface="Cambria Math" panose="02040503050406030204" pitchFamily="18" charset="0"/>
                    </a:rPr>
                    <m:t>𝑅</m:t>
                  </m:r>
                  <m:r>
                    <a:rPr>
                      <a:latin typeface="Cambria Math" panose="02040503050406030204" pitchFamily="18" charset="0"/>
                    </a:rPr>
                    <m:t>(</m:t>
                  </m:r>
                  <m:r>
                    <a:rPr>
                      <a:latin typeface="Cambria Math" panose="02040503050406030204" pitchFamily="18" charset="0"/>
                    </a:rPr>
                    <m:t>𝑛</m:t>
                  </m:r>
                  <m:r>
                    <a:rPr>
                      <a:latin typeface="Cambria Math" panose="02040503050406030204" pitchFamily="18" charset="0"/>
                    </a:rPr>
                    <m:t>,</m:t>
                  </m:r>
                  <m:r>
                    <a:rPr>
                      <a:latin typeface="Cambria Math" panose="02040503050406030204" pitchFamily="18" charset="0"/>
                    </a:rPr>
                    <m:t>𝑚</m:t>
                  </m:r>
                  <m:r>
                    <a:rPr>
                      <a:latin typeface="Cambria Math" panose="02040503050406030204" pitchFamily="18" charset="0"/>
                    </a:rPr>
                    <m:t>)=</m:t>
                  </m:r>
                  <m:r>
                    <a:rPr>
                      <a:latin typeface="Cambria Math" panose="02040503050406030204" pitchFamily="18" charset="0"/>
                    </a:rPr>
                    <m:t>𝑅</m:t>
                  </m:r>
                  <m:r>
                    <a:rPr>
                      <a:latin typeface="Cambria Math" panose="02040503050406030204" pitchFamily="18" charset="0"/>
                    </a:rPr>
                    <m:t>(</m:t>
                  </m:r>
                  <m:r>
                    <a:rPr>
                      <a:latin typeface="Cambria Math" panose="02040503050406030204" pitchFamily="18" charset="0"/>
                    </a:rPr>
                    <m:t>𝑛</m:t>
                  </m:r>
                  <m:r>
                    <a:rPr>
                      <a:latin typeface="Cambria Math" panose="02040503050406030204" pitchFamily="18" charset="0"/>
                    </a:rPr>
                    <m:t>,</m:t>
                  </m:r>
                  <m:r>
                    <a:rPr>
                      <a:latin typeface="Cambria Math" panose="02040503050406030204" pitchFamily="18" charset="0"/>
                    </a:rPr>
                    <m:t>𝑚</m:t>
                  </m:r>
                  <m:r>
                    <a:rPr>
                      <a:latin typeface="Cambria Math" panose="02040503050406030204" pitchFamily="18" charset="0"/>
                    </a:rPr>
                    <m:t>−1)+</m:t>
                  </m:r>
                  <m:f>
                    <m:fPr>
                      <m:ctrlPr>
                        <a:rPr i="1">
                          <a:latin typeface="Cambria Math" panose="02040503050406030204" pitchFamily="18" charset="0"/>
                        </a:rPr>
                      </m:ctrlPr>
                    </m:fPr>
                    <m:num>
                      <m:r>
                        <a:rPr>
                          <a:latin typeface="Cambria Math" panose="02040503050406030204" pitchFamily="18" charset="0"/>
                        </a:rPr>
                        <m:t>1</m:t>
                      </m:r>
                    </m:num>
                    <m:den>
                      <m:sSup>
                        <m:sSup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4</m:t>
                          </m:r>
                        </m:e>
                        <m:sup>
                          <m:r>
                            <a:rPr>
                              <a:latin typeface="Cambria Math" panose="02040503050406030204" pitchFamily="18" charset="0"/>
                            </a:rPr>
                            <m:t>𝑚</m:t>
                          </m:r>
                        </m:sup>
                      </m:sSup>
                      <m:r>
                        <a:rPr>
                          <a:latin typeface="Cambria Math" panose="02040503050406030204" pitchFamily="18" charset="0"/>
                        </a:rPr>
                        <m:t>−1</m:t>
                      </m:r>
                    </m:den>
                  </m:f>
                  <m:d>
                    <m:dPr>
                      <m:begChr m:val="["/>
                      <m:endChr m:val="]"/>
                      <m:ctrlPr>
                        <a:rPr i="1">
                          <a:latin typeface="Cambria Math" panose="02040503050406030204" pitchFamily="18" charset="0"/>
                        </a:rPr>
                      </m:ctrlPr>
                    </m:dPr>
                    <m:e>
                      <m:r>
                        <a:rPr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>
                          <a:latin typeface="Cambria Math" panose="02040503050406030204" pitchFamily="18" charset="0"/>
                        </a:rPr>
                        <m:t>(</m:t>
                      </m:r>
                      <m:r>
                        <a:rPr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>
                          <a:latin typeface="Cambria Math" panose="02040503050406030204" pitchFamily="18" charset="0"/>
                        </a:rPr>
                        <m:t>,</m:t>
                      </m:r>
                      <m:r>
                        <a:rPr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>
                          <a:latin typeface="Cambria Math" panose="02040503050406030204" pitchFamily="18" charset="0"/>
                        </a:rPr>
                        <m:t>−1)−</m:t>
                      </m:r>
                      <m:r>
                        <a:rPr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>
                          <a:latin typeface="Cambria Math" panose="02040503050406030204" pitchFamily="18" charset="0"/>
                        </a:rPr>
                        <m:t>(</m:t>
                      </m:r>
                      <m:r>
                        <a:rPr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>
                          <a:latin typeface="Cambria Math" panose="02040503050406030204" pitchFamily="18" charset="0"/>
                        </a:rPr>
                        <m:t>−1,</m:t>
                      </m:r>
                      <m:r>
                        <a:rPr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>
                          <a:latin typeface="Cambria Math" panose="02040503050406030204" pitchFamily="18" charset="0"/>
                        </a:rPr>
                        <m:t>−1)</m:t>
                      </m:r>
                    </m:e>
                  </m:d>
                </m:oMath>
              </m:oMathPara>
            </a14:m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728</Words>
  <Application>Microsoft Macintosh PowerPoint</Application>
  <PresentationFormat>On-screen Show (4:3)</PresentationFormat>
  <Paragraphs>65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Cambria Math</vt:lpstr>
      <vt:lpstr>Courier</vt:lpstr>
      <vt:lpstr>Office Theme</vt:lpstr>
      <vt:lpstr>MANE 3351</vt:lpstr>
      <vt:lpstr>Lecture 15</vt:lpstr>
      <vt:lpstr>Calendar</vt:lpstr>
      <vt:lpstr>Resources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Notes</vt:lpstr>
    </vt:vector>
  </TitlesOfParts>
  <LinksUpToDate>false</LinksUpToDate>
  <SharedDoc>false</SharedDoc>
  <HyperlinksChanged>false</HyperlinksChanged>
  <AppVersion>16.0000</AppVersion>
</Properties>
</file>

<file path=docProps/app0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Office PowerPoint</Application>
  <PresentationFormat>On-screen Show (4:3)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>Douglas Timmer</cp:lastModifiedBy>
  <cp:revision>1</cp:revision>
  <dcterms:created xsi:type="dcterms:W3CDTF">2025-10-21T14:21:27Z</dcterms:created>
  <dcterms:modified xsi:type="dcterms:W3CDTF">2025-10-21T14:22:57Z</dcterms:modified>
</cp:coreProperties>
</file>