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app0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package/2006/relationships/metadata/extended-properties" Target="docProps/app0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3" autoAdjust="0"/>
    <p:restoredTop sz="94726" autoAdjust="0"/>
  </p:normalViewPr>
  <p:slideViewPr>
    <p:cSldViewPr snapToGrid="0" snapToObjects="1">
      <p:cViewPr varScale="1">
        <p:scale>
          <a:sx n="160" d="100"/>
          <a:sy n="160" d="100"/>
        </p:scale>
        <p:origin x="776" y="17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10/26/25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10/26/25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10/26/25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10/26/25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10/26/25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10/26/25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10/26/25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10/26/25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10/26/25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10/26/25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10/26/25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10/26/25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3429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342900" algn="l" defTabSz="342900" rtl="0" eaLnBrk="1" latinLnBrk="0" hangingPunct="1">
        <a:spcBef>
          <a:spcPct val="20000"/>
        </a:spcBef>
        <a:buFont typeface="Arial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342900" algn="l" defTabSz="3429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342900" algn="l" defTabSz="342900" rtl="0" eaLnBrk="1" latinLnBrk="0" hangingPunct="1">
        <a:spcBef>
          <a:spcPct val="20000"/>
        </a:spcBef>
        <a:buFont typeface="Arial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714500" indent="-342900" algn="l" defTabSz="342900" rtl="0" eaLnBrk="1" latinLnBrk="0" hangingPunct="1">
        <a:spcBef>
          <a:spcPct val="20000"/>
        </a:spcBef>
        <a:buFont typeface="Arial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4003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861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images/gaussInt.pdf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1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/>
          <a:lstStyle/>
          <a:p>
            <a:pPr marL="0" lvl="0" indent="0">
              <a:buNone/>
            </a:pPr>
            <a:r>
              <a:t>MANE 3351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lvl="0" indent="0">
              <a:spcBef>
                <a:spcPts val="3000"/>
              </a:spcBef>
              <a:buNone/>
            </a:pPr>
            <a:r>
              <a:rPr b="1" dirty="0"/>
              <a:t>Python Code, part 2</a:t>
            </a:r>
          </a:p>
          <a:p>
            <a:pPr lvl="0" indent="0">
              <a:buNone/>
            </a:pPr>
            <a:r>
              <a:rPr sz="2000" i="1" dirty="0">
                <a:solidFill>
                  <a:srgbClr val="60A0B0"/>
                </a:solidFill>
                <a:latin typeface="Courier"/>
              </a:rPr>
              <a:t># Part 2</a:t>
            </a:r>
            <a:br>
              <a:rPr sz="2000" dirty="0"/>
            </a:br>
            <a:r>
              <a:rPr sz="2000" i="1" dirty="0">
                <a:solidFill>
                  <a:srgbClr val="60A0B0"/>
                </a:solidFill>
                <a:latin typeface="Courier"/>
              </a:rPr>
              <a:t>#</a:t>
            </a:r>
            <a:br>
              <a:rPr sz="2000" dirty="0"/>
            </a:br>
            <a:r>
              <a:rPr sz="2000" dirty="0">
                <a:solidFill>
                  <a:srgbClr val="008000"/>
                </a:solidFill>
                <a:latin typeface="Courier"/>
              </a:rPr>
              <a:t>print</a:t>
            </a:r>
            <a:r>
              <a:rPr sz="2000" dirty="0">
                <a:latin typeface="Courier"/>
              </a:rPr>
              <a:t>(</a:t>
            </a:r>
            <a:r>
              <a:rPr sz="2000" dirty="0">
                <a:solidFill>
                  <a:srgbClr val="4070A0"/>
                </a:solidFill>
                <a:latin typeface="Courier"/>
              </a:rPr>
              <a:t>"Gaussian Quadrature, arbitrary interval"</a:t>
            </a:r>
            <a:r>
              <a:rPr sz="2000" dirty="0">
                <a:latin typeface="Courier"/>
              </a:rPr>
              <a:t>)</a:t>
            </a:r>
            <a:br>
              <a:rPr sz="2000" dirty="0"/>
            </a:br>
            <a:r>
              <a:rPr sz="2000" dirty="0">
                <a:latin typeface="Courier"/>
              </a:rPr>
              <a:t>a</a:t>
            </a:r>
            <a:r>
              <a:rPr sz="2000" dirty="0">
                <a:solidFill>
                  <a:srgbClr val="666666"/>
                </a:solidFill>
                <a:latin typeface="Courier"/>
              </a:rPr>
              <a:t>=-</a:t>
            </a:r>
            <a:r>
              <a:rPr sz="2000" dirty="0">
                <a:solidFill>
                  <a:srgbClr val="40A070"/>
                </a:solidFill>
                <a:latin typeface="Courier"/>
              </a:rPr>
              <a:t>5.0</a:t>
            </a:r>
            <a:br>
              <a:rPr sz="2000" dirty="0"/>
            </a:br>
            <a:r>
              <a:rPr sz="2000" dirty="0">
                <a:latin typeface="Courier"/>
              </a:rPr>
              <a:t>b</a:t>
            </a:r>
            <a:r>
              <a:rPr sz="2000" dirty="0">
                <a:solidFill>
                  <a:srgbClr val="666666"/>
                </a:solidFill>
                <a:latin typeface="Courier"/>
              </a:rPr>
              <a:t>=</a:t>
            </a:r>
            <a:r>
              <a:rPr sz="2000" dirty="0">
                <a:solidFill>
                  <a:srgbClr val="40A070"/>
                </a:solidFill>
                <a:latin typeface="Courier"/>
              </a:rPr>
              <a:t>0.0</a:t>
            </a:r>
            <a:br>
              <a:rPr sz="2000" dirty="0"/>
            </a:br>
            <a:r>
              <a:rPr sz="2000" i="1" dirty="0">
                <a:solidFill>
                  <a:srgbClr val="60A0B0"/>
                </a:solidFill>
                <a:latin typeface="Courier"/>
              </a:rPr>
              <a:t>#</a:t>
            </a:r>
            <a:br>
              <a:rPr sz="2000" dirty="0"/>
            </a:br>
            <a:r>
              <a:rPr sz="2000" i="1" dirty="0">
                <a:solidFill>
                  <a:srgbClr val="60A0B0"/>
                </a:solidFill>
                <a:latin typeface="Courier"/>
              </a:rPr>
              <a:t># redo 2 point gaussian</a:t>
            </a:r>
            <a:br>
              <a:rPr sz="2000" dirty="0"/>
            </a:br>
            <a:r>
              <a:rPr sz="2000" dirty="0">
                <a:latin typeface="Courier"/>
              </a:rPr>
              <a:t>i2</a:t>
            </a:r>
            <a:r>
              <a:rPr sz="2000" dirty="0">
                <a:solidFill>
                  <a:srgbClr val="666666"/>
                </a:solidFill>
                <a:latin typeface="Courier"/>
              </a:rPr>
              <a:t>=</a:t>
            </a:r>
            <a:r>
              <a:rPr sz="2000" dirty="0">
                <a:solidFill>
                  <a:srgbClr val="40A070"/>
                </a:solidFill>
                <a:latin typeface="Courier"/>
              </a:rPr>
              <a:t>0.0</a:t>
            </a:r>
            <a:br>
              <a:rPr sz="2000" dirty="0"/>
            </a:br>
            <a:r>
              <a:rPr sz="2000" b="1" dirty="0">
                <a:solidFill>
                  <a:srgbClr val="007020"/>
                </a:solidFill>
                <a:latin typeface="Courier"/>
              </a:rPr>
              <a:t>for</a:t>
            </a:r>
            <a:r>
              <a:rPr sz="2000" dirty="0">
                <a:latin typeface="Courier"/>
              </a:rPr>
              <a:t> </a:t>
            </a:r>
            <a:r>
              <a:rPr sz="2000" dirty="0" err="1">
                <a:latin typeface="Courier"/>
              </a:rPr>
              <a:t>i</a:t>
            </a:r>
            <a:r>
              <a:rPr sz="2000" dirty="0">
                <a:latin typeface="Courier"/>
              </a:rPr>
              <a:t> </a:t>
            </a:r>
            <a:r>
              <a:rPr sz="2000" b="1" dirty="0">
                <a:solidFill>
                  <a:srgbClr val="007020"/>
                </a:solidFill>
                <a:latin typeface="Courier"/>
              </a:rPr>
              <a:t>in</a:t>
            </a:r>
            <a:r>
              <a:rPr sz="2000" dirty="0">
                <a:latin typeface="Courier"/>
              </a:rPr>
              <a:t> </a:t>
            </a:r>
            <a:r>
              <a:rPr sz="2000" dirty="0">
                <a:solidFill>
                  <a:srgbClr val="008000"/>
                </a:solidFill>
                <a:latin typeface="Courier"/>
              </a:rPr>
              <a:t>range</a:t>
            </a:r>
            <a:r>
              <a:rPr sz="2000" dirty="0">
                <a:latin typeface="Courier"/>
              </a:rPr>
              <a:t>(</a:t>
            </a:r>
            <a:r>
              <a:rPr sz="2000" dirty="0">
                <a:solidFill>
                  <a:srgbClr val="40A070"/>
                </a:solidFill>
                <a:latin typeface="Courier"/>
              </a:rPr>
              <a:t>0</a:t>
            </a:r>
            <a:r>
              <a:rPr sz="2000" dirty="0">
                <a:latin typeface="Courier"/>
              </a:rPr>
              <a:t>,</a:t>
            </a:r>
            <a:r>
              <a:rPr sz="2000" dirty="0">
                <a:solidFill>
                  <a:srgbClr val="008000"/>
                </a:solidFill>
                <a:latin typeface="Courier"/>
              </a:rPr>
              <a:t>len</a:t>
            </a:r>
            <a:r>
              <a:rPr sz="2000" dirty="0">
                <a:latin typeface="Courier"/>
              </a:rPr>
              <a:t>(x2)):</a:t>
            </a:r>
            <a:br>
              <a:rPr sz="2000" dirty="0"/>
            </a:br>
            <a:r>
              <a:rPr sz="2000" dirty="0">
                <a:latin typeface="Courier"/>
              </a:rPr>
              <a:t>    y</a:t>
            </a:r>
            <a:r>
              <a:rPr sz="2000" dirty="0">
                <a:solidFill>
                  <a:srgbClr val="666666"/>
                </a:solidFill>
                <a:latin typeface="Courier"/>
              </a:rPr>
              <a:t>=</a:t>
            </a:r>
            <a:r>
              <a:rPr sz="2000" dirty="0">
                <a:latin typeface="Courier"/>
              </a:rPr>
              <a:t>((b</a:t>
            </a:r>
            <a:r>
              <a:rPr sz="2000" dirty="0">
                <a:solidFill>
                  <a:srgbClr val="666666"/>
                </a:solidFill>
                <a:latin typeface="Courier"/>
              </a:rPr>
              <a:t>-</a:t>
            </a:r>
            <a:r>
              <a:rPr sz="2000" dirty="0">
                <a:latin typeface="Courier"/>
              </a:rPr>
              <a:t>a)</a:t>
            </a:r>
            <a:r>
              <a:rPr sz="2000" dirty="0">
                <a:solidFill>
                  <a:srgbClr val="666666"/>
                </a:solidFill>
                <a:latin typeface="Courier"/>
              </a:rPr>
              <a:t>/</a:t>
            </a:r>
            <a:r>
              <a:rPr sz="2000" dirty="0">
                <a:solidFill>
                  <a:srgbClr val="40A070"/>
                </a:solidFill>
                <a:latin typeface="Courier"/>
              </a:rPr>
              <a:t>2.0</a:t>
            </a:r>
            <a:r>
              <a:rPr sz="2000" dirty="0">
                <a:latin typeface="Courier"/>
              </a:rPr>
              <a:t>)</a:t>
            </a:r>
            <a:r>
              <a:rPr sz="2000" dirty="0">
                <a:solidFill>
                  <a:srgbClr val="666666"/>
                </a:solidFill>
                <a:latin typeface="Courier"/>
              </a:rPr>
              <a:t>*</a:t>
            </a:r>
            <a:r>
              <a:rPr sz="2000" dirty="0">
                <a:latin typeface="Courier"/>
              </a:rPr>
              <a:t>x2[</a:t>
            </a:r>
            <a:r>
              <a:rPr sz="2000" dirty="0" err="1">
                <a:latin typeface="Courier"/>
              </a:rPr>
              <a:t>i</a:t>
            </a:r>
            <a:r>
              <a:rPr sz="2000" dirty="0">
                <a:latin typeface="Courier"/>
              </a:rPr>
              <a:t>]</a:t>
            </a:r>
            <a:r>
              <a:rPr sz="2000" dirty="0">
                <a:solidFill>
                  <a:srgbClr val="666666"/>
                </a:solidFill>
                <a:latin typeface="Courier"/>
              </a:rPr>
              <a:t>+</a:t>
            </a:r>
            <a:r>
              <a:rPr sz="2000" dirty="0">
                <a:latin typeface="Courier"/>
              </a:rPr>
              <a:t>(</a:t>
            </a:r>
            <a:r>
              <a:rPr sz="2000" dirty="0" err="1">
                <a:latin typeface="Courier"/>
              </a:rPr>
              <a:t>b</a:t>
            </a:r>
            <a:r>
              <a:rPr sz="2000" dirty="0" err="1">
                <a:solidFill>
                  <a:srgbClr val="666666"/>
                </a:solidFill>
                <a:latin typeface="Courier"/>
              </a:rPr>
              <a:t>+</a:t>
            </a:r>
            <a:r>
              <a:rPr sz="2000" dirty="0" err="1">
                <a:latin typeface="Courier"/>
              </a:rPr>
              <a:t>a</a:t>
            </a:r>
            <a:r>
              <a:rPr sz="2000" dirty="0">
                <a:latin typeface="Courier"/>
              </a:rPr>
              <a:t>)</a:t>
            </a:r>
            <a:r>
              <a:rPr sz="2000" dirty="0">
                <a:solidFill>
                  <a:srgbClr val="666666"/>
                </a:solidFill>
                <a:latin typeface="Courier"/>
              </a:rPr>
              <a:t>/</a:t>
            </a:r>
            <a:r>
              <a:rPr sz="2000" dirty="0">
                <a:solidFill>
                  <a:srgbClr val="40A070"/>
                </a:solidFill>
                <a:latin typeface="Courier"/>
              </a:rPr>
              <a:t>2.0</a:t>
            </a:r>
            <a:br>
              <a:rPr sz="2000" dirty="0"/>
            </a:br>
            <a:r>
              <a:rPr sz="2000" dirty="0">
                <a:latin typeface="Courier"/>
              </a:rPr>
              <a:t>    i2</a:t>
            </a:r>
            <a:r>
              <a:rPr sz="2000" dirty="0">
                <a:solidFill>
                  <a:srgbClr val="666666"/>
                </a:solidFill>
                <a:latin typeface="Courier"/>
              </a:rPr>
              <a:t>=</a:t>
            </a:r>
            <a:r>
              <a:rPr sz="2000" dirty="0">
                <a:latin typeface="Courier"/>
              </a:rPr>
              <a:t>i2</a:t>
            </a:r>
            <a:r>
              <a:rPr sz="2000" dirty="0">
                <a:solidFill>
                  <a:srgbClr val="666666"/>
                </a:solidFill>
                <a:latin typeface="Courier"/>
              </a:rPr>
              <a:t>+</a:t>
            </a:r>
            <a:r>
              <a:rPr sz="2000" dirty="0">
                <a:latin typeface="Courier"/>
              </a:rPr>
              <a:t>w2[</a:t>
            </a:r>
            <a:r>
              <a:rPr sz="2000" dirty="0" err="1">
                <a:latin typeface="Courier"/>
              </a:rPr>
              <a:t>i</a:t>
            </a:r>
            <a:r>
              <a:rPr sz="2000" dirty="0">
                <a:latin typeface="Courier"/>
              </a:rPr>
              <a:t>]</a:t>
            </a:r>
            <a:r>
              <a:rPr sz="2000" dirty="0">
                <a:solidFill>
                  <a:srgbClr val="666666"/>
                </a:solidFill>
                <a:latin typeface="Courier"/>
              </a:rPr>
              <a:t>*</a:t>
            </a:r>
            <a:r>
              <a:rPr sz="2000" dirty="0">
                <a:latin typeface="Courier"/>
              </a:rPr>
              <a:t>f(y)</a:t>
            </a:r>
            <a:br>
              <a:rPr sz="2000" dirty="0"/>
            </a:br>
            <a:r>
              <a:rPr sz="2000" dirty="0">
                <a:latin typeface="Courier"/>
              </a:rPr>
              <a:t>i2</a:t>
            </a:r>
            <a:r>
              <a:rPr sz="2000" dirty="0">
                <a:solidFill>
                  <a:srgbClr val="666666"/>
                </a:solidFill>
                <a:latin typeface="Courier"/>
              </a:rPr>
              <a:t>=</a:t>
            </a:r>
            <a:r>
              <a:rPr sz="2000" dirty="0">
                <a:latin typeface="Courier"/>
              </a:rPr>
              <a:t>((b</a:t>
            </a:r>
            <a:r>
              <a:rPr sz="2000" dirty="0">
                <a:solidFill>
                  <a:srgbClr val="666666"/>
                </a:solidFill>
                <a:latin typeface="Courier"/>
              </a:rPr>
              <a:t>-</a:t>
            </a:r>
            <a:r>
              <a:rPr sz="2000" dirty="0">
                <a:latin typeface="Courier"/>
              </a:rPr>
              <a:t>a)</a:t>
            </a:r>
            <a:r>
              <a:rPr sz="2000" dirty="0">
                <a:solidFill>
                  <a:srgbClr val="666666"/>
                </a:solidFill>
                <a:latin typeface="Courier"/>
              </a:rPr>
              <a:t>/</a:t>
            </a:r>
            <a:r>
              <a:rPr sz="2000" dirty="0">
                <a:solidFill>
                  <a:srgbClr val="40A070"/>
                </a:solidFill>
                <a:latin typeface="Courier"/>
              </a:rPr>
              <a:t>2.0</a:t>
            </a:r>
            <a:r>
              <a:rPr sz="2000" dirty="0">
                <a:latin typeface="Courier"/>
              </a:rPr>
              <a:t>)</a:t>
            </a:r>
            <a:r>
              <a:rPr sz="2000" dirty="0">
                <a:solidFill>
                  <a:srgbClr val="666666"/>
                </a:solidFill>
                <a:latin typeface="Courier"/>
              </a:rPr>
              <a:t>*</a:t>
            </a:r>
            <a:r>
              <a:rPr sz="2000" dirty="0">
                <a:latin typeface="Courier"/>
              </a:rPr>
              <a:t>i2</a:t>
            </a:r>
            <a:br>
              <a:rPr sz="2000" dirty="0"/>
            </a:br>
            <a:r>
              <a:rPr sz="2000" dirty="0">
                <a:solidFill>
                  <a:srgbClr val="008000"/>
                </a:solidFill>
                <a:latin typeface="Courier"/>
              </a:rPr>
              <a:t>print</a:t>
            </a:r>
            <a:r>
              <a:rPr sz="2000" dirty="0">
                <a:latin typeface="Courier"/>
              </a:rPr>
              <a:t>(</a:t>
            </a:r>
            <a:r>
              <a:rPr sz="2000" dirty="0">
                <a:solidFill>
                  <a:srgbClr val="4070A0"/>
                </a:solidFill>
                <a:latin typeface="Courier"/>
              </a:rPr>
              <a:t>"the area using 2-point gaussian quadrature is {}"</a:t>
            </a:r>
            <a:r>
              <a:rPr sz="2000" dirty="0">
                <a:latin typeface="Courier"/>
              </a:rPr>
              <a:t>.</a:t>
            </a:r>
            <a:r>
              <a:rPr sz="2000" dirty="0">
                <a:solidFill>
                  <a:srgbClr val="008000"/>
                </a:solidFill>
                <a:latin typeface="Courier"/>
              </a:rPr>
              <a:t>format</a:t>
            </a:r>
            <a:r>
              <a:rPr sz="2000" dirty="0">
                <a:latin typeface="Courier"/>
              </a:rPr>
              <a:t>(i2))</a:t>
            </a:r>
            <a:br>
              <a:rPr sz="2000" dirty="0"/>
            </a:br>
            <a:r>
              <a:rPr sz="2000" i="1" dirty="0">
                <a:solidFill>
                  <a:srgbClr val="60A0B0"/>
                </a:solidFill>
                <a:latin typeface="Courier"/>
              </a:rPr>
              <a:t>#</a:t>
            </a:r>
            <a:br>
              <a:rPr sz="2000" dirty="0"/>
            </a:br>
            <a:r>
              <a:rPr sz="2000" i="1" dirty="0">
                <a:solidFill>
                  <a:srgbClr val="60A0B0"/>
                </a:solidFill>
                <a:latin typeface="Courier"/>
              </a:rPr>
              <a:t># </a:t>
            </a:r>
            <a:r>
              <a:rPr sz="2000" i="1" dirty="0" err="1">
                <a:solidFill>
                  <a:srgbClr val="60A0B0"/>
                </a:solidFill>
                <a:latin typeface="Courier"/>
              </a:rPr>
              <a:t>redoc</a:t>
            </a:r>
            <a:r>
              <a:rPr sz="2000" i="1" dirty="0">
                <a:solidFill>
                  <a:srgbClr val="60A0B0"/>
                </a:solidFill>
                <a:latin typeface="Courier"/>
              </a:rPr>
              <a:t> 5 point gaussian</a:t>
            </a:r>
            <a:br>
              <a:rPr sz="2000" dirty="0"/>
            </a:br>
            <a:r>
              <a:rPr sz="2000" dirty="0">
                <a:latin typeface="Courier"/>
              </a:rPr>
              <a:t>i5</a:t>
            </a:r>
            <a:r>
              <a:rPr sz="2000" dirty="0">
                <a:solidFill>
                  <a:srgbClr val="666666"/>
                </a:solidFill>
                <a:latin typeface="Courier"/>
              </a:rPr>
              <a:t>=</a:t>
            </a:r>
            <a:r>
              <a:rPr sz="2000" dirty="0">
                <a:solidFill>
                  <a:srgbClr val="40A070"/>
                </a:solidFill>
                <a:latin typeface="Courier"/>
              </a:rPr>
              <a:t>0.0</a:t>
            </a:r>
            <a:br>
              <a:rPr sz="2000" dirty="0"/>
            </a:br>
            <a:r>
              <a:rPr sz="2000" b="1" dirty="0">
                <a:solidFill>
                  <a:srgbClr val="007020"/>
                </a:solidFill>
                <a:latin typeface="Courier"/>
              </a:rPr>
              <a:t>for</a:t>
            </a:r>
            <a:r>
              <a:rPr sz="2000" dirty="0">
                <a:latin typeface="Courier"/>
              </a:rPr>
              <a:t> </a:t>
            </a:r>
            <a:r>
              <a:rPr sz="2000" dirty="0" err="1">
                <a:latin typeface="Courier"/>
              </a:rPr>
              <a:t>i</a:t>
            </a:r>
            <a:r>
              <a:rPr sz="2000" dirty="0">
                <a:latin typeface="Courier"/>
              </a:rPr>
              <a:t> </a:t>
            </a:r>
            <a:r>
              <a:rPr sz="2000" b="1" dirty="0">
                <a:solidFill>
                  <a:srgbClr val="007020"/>
                </a:solidFill>
                <a:latin typeface="Courier"/>
              </a:rPr>
              <a:t>in</a:t>
            </a:r>
            <a:r>
              <a:rPr sz="2000" dirty="0">
                <a:latin typeface="Courier"/>
              </a:rPr>
              <a:t> </a:t>
            </a:r>
            <a:r>
              <a:rPr sz="2000" dirty="0">
                <a:solidFill>
                  <a:srgbClr val="008000"/>
                </a:solidFill>
                <a:latin typeface="Courier"/>
              </a:rPr>
              <a:t>range</a:t>
            </a:r>
            <a:r>
              <a:rPr sz="2000" dirty="0">
                <a:latin typeface="Courier"/>
              </a:rPr>
              <a:t>(</a:t>
            </a:r>
            <a:r>
              <a:rPr sz="2000" dirty="0">
                <a:solidFill>
                  <a:srgbClr val="40A070"/>
                </a:solidFill>
                <a:latin typeface="Courier"/>
              </a:rPr>
              <a:t>0</a:t>
            </a:r>
            <a:r>
              <a:rPr sz="2000" dirty="0">
                <a:latin typeface="Courier"/>
              </a:rPr>
              <a:t>,</a:t>
            </a:r>
            <a:r>
              <a:rPr sz="2000" dirty="0">
                <a:solidFill>
                  <a:srgbClr val="008000"/>
                </a:solidFill>
                <a:latin typeface="Courier"/>
              </a:rPr>
              <a:t>len</a:t>
            </a:r>
            <a:r>
              <a:rPr sz="2000" dirty="0">
                <a:latin typeface="Courier"/>
              </a:rPr>
              <a:t>(x5)):</a:t>
            </a:r>
            <a:br>
              <a:rPr sz="2000" dirty="0"/>
            </a:br>
            <a:r>
              <a:rPr sz="2000" dirty="0">
                <a:latin typeface="Courier"/>
              </a:rPr>
              <a:t>    y</a:t>
            </a:r>
            <a:r>
              <a:rPr sz="2000" dirty="0">
                <a:solidFill>
                  <a:srgbClr val="666666"/>
                </a:solidFill>
                <a:latin typeface="Courier"/>
              </a:rPr>
              <a:t>=</a:t>
            </a:r>
            <a:r>
              <a:rPr sz="2000" dirty="0">
                <a:latin typeface="Courier"/>
              </a:rPr>
              <a:t>((b</a:t>
            </a:r>
            <a:r>
              <a:rPr sz="2000" dirty="0">
                <a:solidFill>
                  <a:srgbClr val="666666"/>
                </a:solidFill>
                <a:latin typeface="Courier"/>
              </a:rPr>
              <a:t>-</a:t>
            </a:r>
            <a:r>
              <a:rPr sz="2000" dirty="0">
                <a:latin typeface="Courier"/>
              </a:rPr>
              <a:t>a)</a:t>
            </a:r>
            <a:r>
              <a:rPr sz="2000" dirty="0">
                <a:solidFill>
                  <a:srgbClr val="666666"/>
                </a:solidFill>
                <a:latin typeface="Courier"/>
              </a:rPr>
              <a:t>/</a:t>
            </a:r>
            <a:r>
              <a:rPr sz="2000" dirty="0">
                <a:solidFill>
                  <a:srgbClr val="40A070"/>
                </a:solidFill>
                <a:latin typeface="Courier"/>
              </a:rPr>
              <a:t>2.0</a:t>
            </a:r>
            <a:r>
              <a:rPr sz="2000" dirty="0">
                <a:latin typeface="Courier"/>
              </a:rPr>
              <a:t>)</a:t>
            </a:r>
            <a:r>
              <a:rPr sz="2000" dirty="0">
                <a:solidFill>
                  <a:srgbClr val="666666"/>
                </a:solidFill>
                <a:latin typeface="Courier"/>
              </a:rPr>
              <a:t>*</a:t>
            </a:r>
            <a:r>
              <a:rPr sz="2000" dirty="0">
                <a:latin typeface="Courier"/>
              </a:rPr>
              <a:t>x5[</a:t>
            </a:r>
            <a:r>
              <a:rPr sz="2000" dirty="0" err="1">
                <a:latin typeface="Courier"/>
              </a:rPr>
              <a:t>i</a:t>
            </a:r>
            <a:r>
              <a:rPr sz="2000" dirty="0">
                <a:latin typeface="Courier"/>
              </a:rPr>
              <a:t>]</a:t>
            </a:r>
            <a:r>
              <a:rPr sz="2000" dirty="0">
                <a:solidFill>
                  <a:srgbClr val="666666"/>
                </a:solidFill>
                <a:latin typeface="Courier"/>
              </a:rPr>
              <a:t>+</a:t>
            </a:r>
            <a:r>
              <a:rPr sz="2000" dirty="0">
                <a:latin typeface="Courier"/>
              </a:rPr>
              <a:t>(</a:t>
            </a:r>
            <a:r>
              <a:rPr sz="2000" dirty="0" err="1">
                <a:latin typeface="Courier"/>
              </a:rPr>
              <a:t>b</a:t>
            </a:r>
            <a:r>
              <a:rPr sz="2000" dirty="0" err="1">
                <a:solidFill>
                  <a:srgbClr val="666666"/>
                </a:solidFill>
                <a:latin typeface="Courier"/>
              </a:rPr>
              <a:t>+</a:t>
            </a:r>
            <a:r>
              <a:rPr sz="2000" dirty="0" err="1">
                <a:latin typeface="Courier"/>
              </a:rPr>
              <a:t>a</a:t>
            </a:r>
            <a:r>
              <a:rPr sz="2000" dirty="0">
                <a:latin typeface="Courier"/>
              </a:rPr>
              <a:t>)</a:t>
            </a:r>
            <a:r>
              <a:rPr sz="2000" dirty="0">
                <a:solidFill>
                  <a:srgbClr val="666666"/>
                </a:solidFill>
                <a:latin typeface="Courier"/>
              </a:rPr>
              <a:t>/</a:t>
            </a:r>
            <a:r>
              <a:rPr sz="2000" dirty="0">
                <a:solidFill>
                  <a:srgbClr val="40A070"/>
                </a:solidFill>
                <a:latin typeface="Courier"/>
              </a:rPr>
              <a:t>2.0</a:t>
            </a:r>
            <a:br>
              <a:rPr sz="2000" dirty="0"/>
            </a:br>
            <a:r>
              <a:rPr sz="2000" dirty="0">
                <a:latin typeface="Courier"/>
              </a:rPr>
              <a:t>    i5</a:t>
            </a:r>
            <a:r>
              <a:rPr sz="2000" dirty="0">
                <a:solidFill>
                  <a:srgbClr val="666666"/>
                </a:solidFill>
                <a:latin typeface="Courier"/>
              </a:rPr>
              <a:t>=</a:t>
            </a:r>
            <a:r>
              <a:rPr sz="2000" dirty="0">
                <a:latin typeface="Courier"/>
              </a:rPr>
              <a:t>i5</a:t>
            </a:r>
            <a:r>
              <a:rPr sz="2000" dirty="0">
                <a:solidFill>
                  <a:srgbClr val="666666"/>
                </a:solidFill>
                <a:latin typeface="Courier"/>
              </a:rPr>
              <a:t>+</a:t>
            </a:r>
            <a:r>
              <a:rPr sz="2000" dirty="0">
                <a:latin typeface="Courier"/>
              </a:rPr>
              <a:t>w5[</a:t>
            </a:r>
            <a:r>
              <a:rPr sz="2000" dirty="0" err="1">
                <a:latin typeface="Courier"/>
              </a:rPr>
              <a:t>i</a:t>
            </a:r>
            <a:r>
              <a:rPr sz="2000" dirty="0">
                <a:latin typeface="Courier"/>
              </a:rPr>
              <a:t>]</a:t>
            </a:r>
            <a:r>
              <a:rPr sz="2000" dirty="0">
                <a:solidFill>
                  <a:srgbClr val="666666"/>
                </a:solidFill>
                <a:latin typeface="Courier"/>
              </a:rPr>
              <a:t>*</a:t>
            </a:r>
            <a:r>
              <a:rPr sz="2000" dirty="0">
                <a:latin typeface="Courier"/>
              </a:rPr>
              <a:t>f(y)</a:t>
            </a:r>
            <a:br>
              <a:rPr sz="2000" dirty="0"/>
            </a:br>
            <a:r>
              <a:rPr sz="2000" dirty="0">
                <a:latin typeface="Courier"/>
              </a:rPr>
              <a:t>i5</a:t>
            </a:r>
            <a:r>
              <a:rPr sz="2000" dirty="0">
                <a:solidFill>
                  <a:srgbClr val="666666"/>
                </a:solidFill>
                <a:latin typeface="Courier"/>
              </a:rPr>
              <a:t>=</a:t>
            </a:r>
            <a:r>
              <a:rPr sz="2000" dirty="0">
                <a:latin typeface="Courier"/>
              </a:rPr>
              <a:t>((b</a:t>
            </a:r>
            <a:r>
              <a:rPr sz="2000" dirty="0">
                <a:solidFill>
                  <a:srgbClr val="666666"/>
                </a:solidFill>
                <a:latin typeface="Courier"/>
              </a:rPr>
              <a:t>-</a:t>
            </a:r>
            <a:r>
              <a:rPr sz="2000" dirty="0">
                <a:latin typeface="Courier"/>
              </a:rPr>
              <a:t>a)</a:t>
            </a:r>
            <a:r>
              <a:rPr sz="2000" dirty="0">
                <a:solidFill>
                  <a:srgbClr val="666666"/>
                </a:solidFill>
                <a:latin typeface="Courier"/>
              </a:rPr>
              <a:t>/</a:t>
            </a:r>
            <a:r>
              <a:rPr sz="2000" dirty="0">
                <a:solidFill>
                  <a:srgbClr val="40A070"/>
                </a:solidFill>
                <a:latin typeface="Courier"/>
              </a:rPr>
              <a:t>2.0</a:t>
            </a:r>
            <a:r>
              <a:rPr sz="2000" dirty="0">
                <a:latin typeface="Courier"/>
              </a:rPr>
              <a:t>)</a:t>
            </a:r>
            <a:r>
              <a:rPr sz="2000" dirty="0">
                <a:solidFill>
                  <a:srgbClr val="666666"/>
                </a:solidFill>
                <a:latin typeface="Courier"/>
              </a:rPr>
              <a:t>*</a:t>
            </a:r>
            <a:r>
              <a:rPr sz="2000" dirty="0">
                <a:latin typeface="Courier"/>
              </a:rPr>
              <a:t>i5</a:t>
            </a:r>
            <a:br>
              <a:rPr sz="2000" dirty="0"/>
            </a:br>
            <a:r>
              <a:rPr sz="2000" dirty="0">
                <a:solidFill>
                  <a:srgbClr val="008000"/>
                </a:solidFill>
                <a:latin typeface="Courier"/>
              </a:rPr>
              <a:t>print</a:t>
            </a:r>
            <a:r>
              <a:rPr sz="2000" dirty="0">
                <a:latin typeface="Courier"/>
              </a:rPr>
              <a:t>(</a:t>
            </a:r>
            <a:r>
              <a:rPr sz="2000" dirty="0">
                <a:solidFill>
                  <a:srgbClr val="4070A0"/>
                </a:solidFill>
                <a:latin typeface="Courier"/>
              </a:rPr>
              <a:t>"the area using 5-point gaussian quadrature is {}"</a:t>
            </a:r>
            <a:r>
              <a:rPr sz="2000" dirty="0">
                <a:latin typeface="Courier"/>
              </a:rPr>
              <a:t>.</a:t>
            </a:r>
            <a:r>
              <a:rPr sz="2000" dirty="0">
                <a:solidFill>
                  <a:srgbClr val="008000"/>
                </a:solidFill>
                <a:latin typeface="Courier"/>
              </a:rPr>
              <a:t>format</a:t>
            </a:r>
            <a:r>
              <a:rPr sz="2000" dirty="0">
                <a:latin typeface="Courier"/>
              </a:rPr>
              <a:t>(i5))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ChatGPT program</a:t>
            </a:r>
          </a:p>
          <a:p>
            <a:pPr lvl="0"/>
            <a:r>
              <a:t>ChatGPT can be a useful tool for developing Python code.</a:t>
            </a:r>
          </a:p>
          <a:p>
            <a:pPr lvl="0"/>
            <a:r>
              <a:t>It should not replace your knowledge and expertise</a:t>
            </a:r>
          </a:p>
          <a:p>
            <a:pPr lvl="0"/>
            <a:r>
              <a:t>ChatGPT can be wrong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Notes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sz="1800"/>
              <a:t>1. Abramowitz, M., and Stegun, I. (1972), </a:t>
            </a:r>
            <a:r>
              <a:rPr sz="1800" i="1"/>
              <a:t>Handbook of Mathematical Functions with Formulas, Graphs, and Mathematical Tables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/>
          <a:lstStyle/>
          <a:p>
            <a:pPr marL="0" lvl="0" indent="0">
              <a:buNone/>
            </a:pPr>
            <a:r>
              <a:t>Lecture 16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Classroom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Agenda</a:t>
            </a:r>
          </a:p>
          <a:p>
            <a:pPr lvl="0"/>
            <a:r>
              <a:t>Gaussian Quadrature</a:t>
            </a:r>
          </a:p>
          <a:p>
            <a:pPr lvl="0"/>
            <a:r>
              <a:t>Homework 4 (due 10/29/2025)</a:t>
            </a:r>
          </a:p>
          <a:p>
            <a:pPr lvl="0"/>
            <a:r>
              <a:t>Homework 5 (due November 3 - no late work)</a:t>
            </a:r>
          </a:p>
          <a:p>
            <a:pPr lvl="0"/>
            <a:r>
              <a:t>Lab 6 due before 9:30 AM</a:t>
            </a:r>
          </a:p>
          <a:p>
            <a:pPr lvl="0"/>
            <a:r>
              <a:t>Lab 7 after lecture (due 11/3/2025)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/>
          <a:lstStyle/>
          <a:p>
            <a:pPr marL="0" lvl="0" indent="0">
              <a:buNone/>
            </a:pPr>
            <a:r>
              <a:t>Resources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Handouts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t>Lecture 16 slides</a:t>
            </a:r>
          </a:p>
          <a:p>
            <a:pPr lvl="0"/>
            <a:r>
              <a:t>Lecture 16 slides marked</a:t>
            </a:r>
          </a:p>
          <a:p>
            <a:pPr lvl="0"/>
            <a:r>
              <a:rPr>
                <a:hlinkClick r:id="rId2"/>
              </a:rPr>
              <a:t>Abscissas and Weights for Gaussian Integration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Calendar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193800"/>
          <a:ext cx="8229600" cy="13030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Week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Monday Lecture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Wednesday Lecture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10/27:</a:t>
                      </a:r>
                      <a:r>
                        <a:t> Gaussian Quadrature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10/29:</a:t>
                      </a:r>
                      <a:r>
                        <a:t> Numerical Differentiation (not on Test 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11/3:</a:t>
                      </a:r>
                      <a:r>
                        <a:t> Linear Algebra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11/5:</a:t>
                      </a:r>
                      <a:r>
                        <a:t> Test 2 (Root Finding and Numerical Integration)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Lecture 16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dirty="0"/>
              <a:t>Today’s topic is Gaussian Quadrature</a:t>
            </a:r>
          </a:p>
          <a:p>
            <a:pPr lvl="0"/>
            <a14:m xmlns:a14="http://schemas.microsoft.com/office/drawing/2010/main">
              <m:oMath xmlns:m="http://schemas.openxmlformats.org/officeDocument/2006/math">
                <m:nary>
                  <m:naryPr>
                    <m:limLoc m:val="subSup"/>
                    <m:ctrlPr>
                      <a:rPr>
                        <a:latin typeface="Cambria Math" panose="02040503050406030204" pitchFamily="18" charset="0"/>
                      </a:rPr>
                    </m:ctrlPr>
                  </m:naryPr>
                  <m:sub>
                    <m:r>
                      <a:rPr>
                        <a:latin typeface="Cambria Math" panose="02040503050406030204" pitchFamily="18" charset="0"/>
                      </a:rPr>
                      <m:t>−1</m:t>
                    </m:r>
                  </m:sub>
                  <m:sup>
                    <m:r>
                      <a:rPr>
                        <a:latin typeface="Cambria Math" panose="02040503050406030204" pitchFamily="18" charset="0"/>
                      </a:rPr>
                      <m:t>1</m:t>
                    </m:r>
                  </m:sup>
                  <m:e>
                    <m:r>
                      <a:rPr>
                        <a:latin typeface="Cambria Math" panose="02040503050406030204" pitchFamily="18" charset="0"/>
                      </a:rPr>
                      <m:t>𝑓</m:t>
                    </m:r>
                  </m:e>
                </m:nary>
                <m:d>
                  <m:dPr>
                    <m:ctrlPr>
                      <a:rPr i="1">
                        <a:latin typeface="Cambria Math" panose="02040503050406030204" pitchFamily="18" charset="0"/>
                      </a:rPr>
                    </m:ctrlPr>
                  </m:dPr>
                  <m:e>
                    <m:r>
                      <a:rPr>
                        <a:latin typeface="Cambria Math" panose="02040503050406030204" pitchFamily="18" charset="0"/>
                      </a:rPr>
                      <m:t>𝑥</m:t>
                    </m:r>
                  </m:e>
                </m:d>
                <m:r>
                  <a:rPr>
                    <a:latin typeface="Cambria Math" panose="02040503050406030204" pitchFamily="18" charset="0"/>
                  </a:rPr>
                  <m:t>𝑑𝑥</m:t>
                </m:r>
                <m:r>
                  <a:rPr>
                    <a:latin typeface="Cambria Math" panose="02040503050406030204" pitchFamily="18" charset="0"/>
                  </a:rPr>
                  <m:t>≈</m:t>
                </m:r>
                <m:nary>
                  <m:naryPr>
                    <m:chr m:val="∑"/>
                    <m:limLoc m:val="undOvr"/>
                    <m:ctrlPr>
                      <a:rPr i="1">
                        <a:latin typeface="Cambria Math" panose="02040503050406030204" pitchFamily="18" charset="0"/>
                      </a:rPr>
                    </m:ctrlPr>
                  </m:naryPr>
                  <m:sub>
                    <m:r>
                      <a:rPr>
                        <a:latin typeface="Cambria Math" panose="02040503050406030204" pitchFamily="18" charset="0"/>
                      </a:rPr>
                      <m:t>𝑖</m:t>
                    </m:r>
                    <m:r>
                      <a:rPr>
                        <a:latin typeface="Cambria Math" panose="02040503050406030204" pitchFamily="18" charset="0"/>
                      </a:rPr>
                      <m:t>=1</m:t>
                    </m:r>
                  </m:sub>
                  <m:sup>
                    <m:r>
                      <a:rPr>
                        <a:latin typeface="Cambria Math" panose="02040503050406030204" pitchFamily="18" charset="0"/>
                      </a:rPr>
                      <m:t>𝑛</m:t>
                    </m:r>
                  </m:sup>
                  <m:e>
                    <m:sSub>
                      <m:sSub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e>
                </m:nary>
                <m:r>
                  <a:rPr>
                    <a:latin typeface="Cambria Math" panose="02040503050406030204" pitchFamily="18" charset="0"/>
                  </a:rPr>
                  <m:t>𝑓</m:t>
                </m:r>
                <m:d>
                  <m:dPr>
                    <m:ctrlPr>
                      <a:rPr i="1">
                        <a:latin typeface="Cambria Math" panose="02040503050406030204" pitchFamily="18" charset="0"/>
                      </a:rPr>
                    </m:ctrlPr>
                  </m:dPr>
                  <m:e>
                    <m:sSub>
                      <m:sSub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e>
                </m:d>
                <m:r>
                  <a:rPr>
                    <a:latin typeface="Cambria Math" panose="02040503050406030204" pitchFamily="18" charset="0"/>
                  </a:rPr>
                  <m:t>+</m:t>
                </m:r>
                <m:sSub>
                  <m:sSubPr>
                    <m:ctrlPr>
                      <a:rPr i="1">
                        <a:latin typeface="Cambria Math" panose="02040503050406030204" pitchFamily="18" charset="0"/>
                      </a:rPr>
                    </m:ctrlPr>
                  </m:sSubPr>
                  <m:e>
                    <m:r>
                      <a:rPr>
                        <a:latin typeface="Cambria Math" panose="02040503050406030204" pitchFamily="18" charset="0"/>
                      </a:rPr>
                      <m:t>𝑅</m:t>
                    </m:r>
                  </m:e>
                  <m:sub>
                    <m:r>
                      <a:rPr>
                        <a:latin typeface="Cambria Math" panose="02040503050406030204" pitchFamily="18" charset="0"/>
                      </a:rPr>
                      <m:t>𝑛</m:t>
                    </m:r>
                  </m:sub>
                </m:sSub>
              </m:oMath>
            </a14:m>
            <a:endParaRPr dirty="0"/>
          </a:p>
          <a:p>
            <a:pPr lvl="0"/>
            <a14:m xmlns:a14="http://schemas.microsoft.com/office/drawing/2010/main">
              <m:oMath xmlns:m="http://schemas.openxmlformats.org/officeDocument/2006/math">
                <m:sSub>
                  <m:sSubPr>
                    <m:ctrlPr>
                      <a:rPr>
                        <a:latin typeface="Cambria Math" panose="02040503050406030204" pitchFamily="18" charset="0"/>
                      </a:rPr>
                    </m:ctrlPr>
                  </m:sSubPr>
                  <m:e>
                    <m:r>
                      <a:rPr>
                        <a:latin typeface="Cambria Math" panose="02040503050406030204" pitchFamily="18" charset="0"/>
                      </a:rPr>
                      <m:t>𝑥</m:t>
                    </m:r>
                  </m:e>
                  <m:sub>
                    <m:r>
                      <a:rPr>
                        <a:latin typeface="Cambria Math" panose="02040503050406030204" pitchFamily="18" charset="0"/>
                      </a:rPr>
                      <m:t>𝑖</m:t>
                    </m:r>
                  </m:sub>
                </m:sSub>
              </m:oMath>
            </a14:m>
            <a:r>
              <a:rPr dirty="0"/>
              <a:t> is the abscissa is the </a:t>
            </a:r>
            <a14:m xmlns:a14="http://schemas.microsoft.com/office/drawing/2010/main">
              <m:oMath xmlns:m="http://schemas.openxmlformats.org/officeDocument/2006/math">
                <m:r>
                  <a:rPr>
                    <a:latin typeface="Cambria Math" panose="02040503050406030204" pitchFamily="18" charset="0"/>
                  </a:rPr>
                  <m:t>𝑖</m:t>
                </m:r>
              </m:oMath>
            </a14:m>
            <a:r>
              <a:rPr dirty="0"/>
              <a:t>-</a:t>
            </a:r>
            <a:r>
              <a:rPr dirty="0" err="1"/>
              <a:t>th</a:t>
            </a:r>
            <a:r>
              <a:rPr dirty="0"/>
              <a:t> zero of </a:t>
            </a:r>
            <a14:m xmlns:a14="http://schemas.microsoft.com/office/drawing/2010/main">
              <m:oMath xmlns:m="http://schemas.openxmlformats.org/officeDocument/2006/math">
                <m:sSub>
                  <m:sSubPr>
                    <m:ctrlPr>
                      <a:rPr>
                        <a:latin typeface="Cambria Math" panose="02040503050406030204" pitchFamily="18" charset="0"/>
                      </a:rPr>
                    </m:ctrlPr>
                  </m:sSubPr>
                  <m:e>
                    <m:r>
                      <a:rPr>
                        <a:latin typeface="Cambria Math" panose="02040503050406030204" pitchFamily="18" charset="0"/>
                      </a:rPr>
                      <m:t>𝑃</m:t>
                    </m:r>
                  </m:e>
                  <m:sub>
                    <m:r>
                      <a:rPr>
                        <a:latin typeface="Cambria Math" panose="02040503050406030204" pitchFamily="18" charset="0"/>
                      </a:rPr>
                      <m:t>𝑛</m:t>
                    </m:r>
                  </m:sub>
                </m:sSub>
                <m:d>
                  <m:dPr>
                    <m:ctrlPr>
                      <a:rPr i="1">
                        <a:latin typeface="Cambria Math" panose="02040503050406030204" pitchFamily="18" charset="0"/>
                      </a:rPr>
                    </m:ctrlPr>
                  </m:dPr>
                  <m:e>
                    <m:r>
                      <a:rPr>
                        <a:latin typeface="Cambria Math" panose="02040503050406030204" pitchFamily="18" charset="0"/>
                      </a:rPr>
                      <m:t>𝑥</m:t>
                    </m:r>
                  </m:e>
                </m:d>
              </m:oMath>
            </a14:m>
            <a:r>
              <a:rPr dirty="0"/>
              <a:t> (Legendre polynomial)</a:t>
            </a:r>
          </a:p>
          <a:p>
            <a:pPr lvl="0"/>
            <a14:m xmlns:a14="http://schemas.microsoft.com/office/drawing/2010/main">
              <m:oMath xmlns:m="http://schemas.openxmlformats.org/officeDocument/2006/math">
                <m:sSub>
                  <m:sSubPr>
                    <m:ctrlPr>
                      <a:rPr>
                        <a:latin typeface="Cambria Math" panose="02040503050406030204" pitchFamily="18" charset="0"/>
                      </a:rPr>
                    </m:ctrlPr>
                  </m:sSubPr>
                  <m:e>
                    <m:r>
                      <a:rPr>
                        <a:latin typeface="Cambria Math" panose="02040503050406030204" pitchFamily="18" charset="0"/>
                      </a:rPr>
                      <m:t>𝑤</m:t>
                    </m:r>
                  </m:e>
                  <m:sub>
                    <m:r>
                      <a:rPr>
                        <a:latin typeface="Cambria Math" panose="02040503050406030204" pitchFamily="18" charset="0"/>
                      </a:rPr>
                      <m:t>𝑖</m:t>
                    </m:r>
                  </m:sub>
                </m:sSub>
              </m:oMath>
            </a14:m>
            <a:r>
              <a:rPr dirty="0"/>
              <a:t> is the weight associate with </a:t>
            </a:r>
            <a14:m xmlns:a14="http://schemas.microsoft.com/office/drawing/2010/main">
              <m:oMath xmlns:m="http://schemas.openxmlformats.org/officeDocument/2006/math">
                <m:sSub>
                  <m:sSubPr>
                    <m:ctrlPr>
                      <a:rPr>
                        <a:latin typeface="Cambria Math" panose="02040503050406030204" pitchFamily="18" charset="0"/>
                      </a:rPr>
                    </m:ctrlPr>
                  </m:sSubPr>
                  <m:e>
                    <m:r>
                      <a:rPr>
                        <a:latin typeface="Cambria Math" panose="02040503050406030204" pitchFamily="18" charset="0"/>
                      </a:rPr>
                      <m:t>𝑥</m:t>
                    </m:r>
                  </m:e>
                  <m:sub>
                    <m:r>
                      <a:rPr>
                        <a:latin typeface="Cambria Math" panose="02040503050406030204" pitchFamily="18" charset="0"/>
                      </a:rPr>
                      <m:t>𝑖</m:t>
                    </m:r>
                  </m:sub>
                </m:sSub>
              </m:oMath>
            </a14:m>
            <a:endParaRPr dirty="0"/>
          </a:p>
          <a:p>
            <a:pPr lvl="0"/>
            <a14:m xmlns:a14="http://schemas.microsoft.com/office/drawing/2010/main">
              <m:oMath xmlns:m="http://schemas.openxmlformats.org/officeDocument/2006/math">
                <m:sSub>
                  <m:sSubPr>
                    <m:ctrlPr>
                      <a:rPr>
                        <a:latin typeface="Cambria Math" panose="02040503050406030204" pitchFamily="18" charset="0"/>
                      </a:rPr>
                    </m:ctrlPr>
                  </m:sSubPr>
                  <m:e>
                    <m:r>
                      <a:rPr>
                        <a:latin typeface="Cambria Math" panose="02040503050406030204" pitchFamily="18" charset="0"/>
                      </a:rPr>
                      <m:t>𝑅</m:t>
                    </m:r>
                  </m:e>
                  <m:sub>
                    <m:r>
                      <a:rPr>
                        <a:latin typeface="Cambria Math" panose="02040503050406030204" pitchFamily="18" charset="0"/>
                      </a:rPr>
                      <m:t>𝑛</m:t>
                    </m:r>
                  </m:sub>
                </m:sSub>
                <m:r>
                  <a:rPr>
                    <a:latin typeface="Cambria Math" panose="02040503050406030204" pitchFamily="18" charset="0"/>
                  </a:rPr>
                  <m:t>=</m:t>
                </m:r>
                <m:f>
                  <m:fPr>
                    <m:ctrlPr>
                      <a:rPr i="1">
                        <a:latin typeface="Cambria Math" panose="02040503050406030204" pitchFamily="18" charset="0"/>
                      </a:rPr>
                    </m:ctrlPr>
                  </m:fPr>
                  <m:num>
                    <m:sSup>
                      <m:sSup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+1</m:t>
                        </m:r>
                      </m:sup>
                    </m:sSup>
                    <m:sSup>
                      <m:sSup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>
                                <a:latin typeface="Cambria Math" panose="02040503050406030204" pitchFamily="18" charset="0"/>
                              </a:rPr>
                              <m:t>!</m:t>
                            </m:r>
                          </m:e>
                        </m:d>
                      </m:e>
                      <m:sup>
                        <m:r>
                          <a:rPr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</m:num>
                  <m:den>
                    <m:d>
                      <m:d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+1</m:t>
                        </m:r>
                      </m:e>
                    </m:d>
                    <m:sSup>
                      <m:sSup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["/>
                            <m:endChr m:val="]"/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d>
                              <m:dPr>
                                <m:ctrlPr>
                                  <a:rPr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e>
                            </m:d>
                            <m:r>
                              <a:rPr>
                                <a:latin typeface="Cambria Math" panose="02040503050406030204" pitchFamily="18" charset="0"/>
                              </a:rPr>
                              <m:t>!</m:t>
                            </m:r>
                          </m:e>
                        </m:d>
                      </m:e>
                      <m:sup>
                        <m:r>
                          <a:rPr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den>
                </m:f>
                <m:sSup>
                  <m:sSupPr>
                    <m:ctrlPr>
                      <a:rPr i="1">
                        <a:latin typeface="Cambria Math" panose="02040503050406030204" pitchFamily="18" charset="0"/>
                      </a:rPr>
                    </m:ctrlPr>
                  </m:sSupPr>
                  <m:e>
                    <m:r>
                      <a:rPr>
                        <a:latin typeface="Cambria Math" panose="02040503050406030204" pitchFamily="18" charset="0"/>
                      </a:rPr>
                      <m:t>𝑓</m:t>
                    </m:r>
                  </m:e>
                  <m:sup>
                    <m:d>
                      <m:d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</m:sup>
                </m:sSup>
                <m:d>
                  <m:dPr>
                    <m:ctrlPr>
                      <a:rPr i="1">
                        <a:latin typeface="Cambria Math" panose="02040503050406030204" pitchFamily="18" charset="0"/>
                      </a:rPr>
                    </m:ctrlPr>
                  </m:dPr>
                  <m:e>
                    <m:r>
                      <a:rPr>
                        <a:latin typeface="Cambria Math" panose="02040503050406030204" pitchFamily="18" charset="0"/>
                      </a:rPr>
                      <m:t>𝜉</m:t>
                    </m:r>
                  </m:e>
                </m:d>
              </m:oMath>
            </a14:m>
            <a:endParaRPr dirty="0"/>
          </a:p>
          <a:p>
            <a:pPr lvl="0"/>
            <a:r>
              <a:rPr dirty="0"/>
              <a:t>Abscissas and weights are commonly tabled </a:t>
            </a:r>
            <a:r>
              <a:rPr baseline="30000" dirty="0">
                <a:hlinkClick r:id="rId2" action="ppaction://hlinksldjump"/>
              </a:rPr>
              <a:t>1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lvl="0" indent="0">
              <a:spcBef>
                <a:spcPts val="3000"/>
              </a:spcBef>
              <a:buNone/>
            </a:pPr>
            <a:r>
              <a:rPr b="1" dirty="0"/>
              <a:t>Python Code, part 1</a:t>
            </a:r>
          </a:p>
          <a:p>
            <a:pPr lvl="0" indent="0">
              <a:buNone/>
            </a:pPr>
            <a:r>
              <a:rPr sz="2000" i="1" dirty="0">
                <a:solidFill>
                  <a:srgbClr val="60A0B0"/>
                </a:solidFill>
                <a:latin typeface="Courier"/>
              </a:rPr>
              <a:t># Part 1, original formula in range (-1,1)</a:t>
            </a:r>
            <a:br>
              <a:rPr sz="2000" dirty="0"/>
            </a:br>
            <a:r>
              <a:rPr sz="2000" i="1" dirty="0">
                <a:solidFill>
                  <a:srgbClr val="60A0B0"/>
                </a:solidFill>
                <a:latin typeface="Courier"/>
              </a:rPr>
              <a:t>#</a:t>
            </a:r>
            <a:br>
              <a:rPr sz="2000" dirty="0"/>
            </a:br>
            <a:r>
              <a:rPr sz="2000" b="1" dirty="0">
                <a:solidFill>
                  <a:srgbClr val="008000"/>
                </a:solidFill>
                <a:latin typeface="Courier"/>
              </a:rPr>
              <a:t>import</a:t>
            </a:r>
            <a:r>
              <a:rPr sz="2000" dirty="0">
                <a:latin typeface="Courier"/>
              </a:rPr>
              <a:t> math</a:t>
            </a:r>
            <a:br>
              <a:rPr sz="2000" dirty="0"/>
            </a:br>
            <a:r>
              <a:rPr sz="2000" b="1" dirty="0">
                <a:solidFill>
                  <a:srgbClr val="008000"/>
                </a:solidFill>
                <a:latin typeface="Courier"/>
              </a:rPr>
              <a:t>import</a:t>
            </a:r>
            <a:r>
              <a:rPr sz="2000" dirty="0">
                <a:latin typeface="Courier"/>
              </a:rPr>
              <a:t> </a:t>
            </a:r>
            <a:r>
              <a:rPr sz="2000" dirty="0" err="1">
                <a:latin typeface="Courier"/>
              </a:rPr>
              <a:t>numpy</a:t>
            </a:r>
            <a:r>
              <a:rPr sz="2000" dirty="0">
                <a:latin typeface="Courier"/>
              </a:rPr>
              <a:t> </a:t>
            </a:r>
            <a:r>
              <a:rPr sz="2000" b="1" dirty="0">
                <a:solidFill>
                  <a:srgbClr val="008000"/>
                </a:solidFill>
                <a:latin typeface="Courier"/>
              </a:rPr>
              <a:t>as</a:t>
            </a:r>
            <a:r>
              <a:rPr sz="2000" dirty="0">
                <a:latin typeface="Courier"/>
              </a:rPr>
              <a:t> np</a:t>
            </a:r>
            <a:br>
              <a:rPr sz="2000" dirty="0"/>
            </a:br>
            <a:r>
              <a:rPr sz="2000" b="1" dirty="0">
                <a:solidFill>
                  <a:srgbClr val="007020"/>
                </a:solidFill>
                <a:latin typeface="Courier"/>
              </a:rPr>
              <a:t>def</a:t>
            </a:r>
            <a:r>
              <a:rPr sz="2000" dirty="0">
                <a:latin typeface="Courier"/>
              </a:rPr>
              <a:t> f(z):</a:t>
            </a:r>
            <a:br>
              <a:rPr sz="2000" dirty="0"/>
            </a:br>
            <a:r>
              <a:rPr sz="2000" dirty="0">
                <a:latin typeface="Courier"/>
              </a:rPr>
              <a:t>    </a:t>
            </a:r>
            <a:r>
              <a:rPr sz="2000" b="1" dirty="0">
                <a:solidFill>
                  <a:srgbClr val="007020"/>
                </a:solidFill>
                <a:latin typeface="Courier"/>
              </a:rPr>
              <a:t>return</a:t>
            </a:r>
            <a:r>
              <a:rPr sz="2000" dirty="0">
                <a:latin typeface="Courier"/>
              </a:rPr>
              <a:t> (</a:t>
            </a:r>
            <a:r>
              <a:rPr sz="2000" dirty="0" err="1">
                <a:latin typeface="Courier"/>
              </a:rPr>
              <a:t>math.exp</a:t>
            </a:r>
            <a:r>
              <a:rPr sz="2000" dirty="0">
                <a:latin typeface="Courier"/>
              </a:rPr>
              <a:t>(</a:t>
            </a:r>
            <a:r>
              <a:rPr sz="2000" dirty="0">
                <a:solidFill>
                  <a:srgbClr val="666666"/>
                </a:solidFill>
                <a:latin typeface="Courier"/>
              </a:rPr>
              <a:t>-</a:t>
            </a:r>
            <a:r>
              <a:rPr sz="2000" dirty="0">
                <a:solidFill>
                  <a:srgbClr val="40A070"/>
                </a:solidFill>
                <a:latin typeface="Courier"/>
              </a:rPr>
              <a:t>0.5</a:t>
            </a:r>
            <a:r>
              <a:rPr sz="2000" dirty="0">
                <a:solidFill>
                  <a:srgbClr val="666666"/>
                </a:solidFill>
                <a:latin typeface="Courier"/>
              </a:rPr>
              <a:t>*</a:t>
            </a:r>
            <a:r>
              <a:rPr sz="2000" dirty="0">
                <a:latin typeface="Courier"/>
              </a:rPr>
              <a:t>z</a:t>
            </a:r>
            <a:r>
              <a:rPr sz="2000" dirty="0">
                <a:solidFill>
                  <a:srgbClr val="666666"/>
                </a:solidFill>
                <a:latin typeface="Courier"/>
              </a:rPr>
              <a:t>**</a:t>
            </a:r>
            <a:r>
              <a:rPr sz="2000" dirty="0">
                <a:solidFill>
                  <a:srgbClr val="40A070"/>
                </a:solidFill>
                <a:latin typeface="Courier"/>
              </a:rPr>
              <a:t>2</a:t>
            </a:r>
            <a:r>
              <a:rPr sz="2000" dirty="0">
                <a:latin typeface="Courier"/>
              </a:rPr>
              <a:t>)</a:t>
            </a:r>
            <a:r>
              <a:rPr sz="2000" dirty="0">
                <a:solidFill>
                  <a:srgbClr val="666666"/>
                </a:solidFill>
                <a:latin typeface="Courier"/>
              </a:rPr>
              <a:t>/</a:t>
            </a:r>
            <a:r>
              <a:rPr sz="2000" dirty="0">
                <a:latin typeface="Courier"/>
              </a:rPr>
              <a:t>((</a:t>
            </a:r>
            <a:r>
              <a:rPr sz="2000" dirty="0">
                <a:solidFill>
                  <a:srgbClr val="40A070"/>
                </a:solidFill>
                <a:latin typeface="Courier"/>
              </a:rPr>
              <a:t>2.0</a:t>
            </a:r>
            <a:r>
              <a:rPr sz="2000" dirty="0">
                <a:solidFill>
                  <a:srgbClr val="666666"/>
                </a:solidFill>
                <a:latin typeface="Courier"/>
              </a:rPr>
              <a:t>*</a:t>
            </a:r>
            <a:r>
              <a:rPr sz="2000" dirty="0" err="1">
                <a:latin typeface="Courier"/>
              </a:rPr>
              <a:t>math.pi</a:t>
            </a:r>
            <a:r>
              <a:rPr sz="2000" dirty="0">
                <a:latin typeface="Courier"/>
              </a:rPr>
              <a:t>)</a:t>
            </a:r>
            <a:r>
              <a:rPr sz="2000" dirty="0">
                <a:solidFill>
                  <a:srgbClr val="666666"/>
                </a:solidFill>
                <a:latin typeface="Courier"/>
              </a:rPr>
              <a:t>**</a:t>
            </a:r>
            <a:r>
              <a:rPr sz="2000" dirty="0">
                <a:solidFill>
                  <a:srgbClr val="40A070"/>
                </a:solidFill>
                <a:latin typeface="Courier"/>
              </a:rPr>
              <a:t>0.5</a:t>
            </a:r>
            <a:r>
              <a:rPr sz="2000" dirty="0">
                <a:latin typeface="Courier"/>
              </a:rPr>
              <a:t>))</a:t>
            </a:r>
            <a:br>
              <a:rPr sz="2000" dirty="0"/>
            </a:br>
            <a:r>
              <a:rPr sz="2000" i="1" dirty="0">
                <a:solidFill>
                  <a:srgbClr val="60A0B0"/>
                </a:solidFill>
                <a:latin typeface="Courier"/>
              </a:rPr>
              <a:t>#</a:t>
            </a:r>
            <a:br>
              <a:rPr sz="2000" dirty="0"/>
            </a:br>
            <a:r>
              <a:rPr sz="2000" i="1" dirty="0">
                <a:solidFill>
                  <a:srgbClr val="60A0B0"/>
                </a:solidFill>
                <a:latin typeface="Courier"/>
              </a:rPr>
              <a:t># 2 point Gaussian Quadrature</a:t>
            </a:r>
            <a:br>
              <a:rPr sz="2000" dirty="0"/>
            </a:br>
            <a:r>
              <a:rPr sz="2000" dirty="0">
                <a:latin typeface="Courier"/>
              </a:rPr>
              <a:t>x2</a:t>
            </a:r>
            <a:r>
              <a:rPr sz="2000" dirty="0">
                <a:solidFill>
                  <a:srgbClr val="666666"/>
                </a:solidFill>
                <a:latin typeface="Courier"/>
              </a:rPr>
              <a:t>=</a:t>
            </a:r>
            <a:r>
              <a:rPr sz="2000" dirty="0">
                <a:latin typeface="Courier"/>
              </a:rPr>
              <a:t>[</a:t>
            </a:r>
            <a:r>
              <a:rPr sz="2000" dirty="0">
                <a:solidFill>
                  <a:srgbClr val="666666"/>
                </a:solidFill>
                <a:latin typeface="Courier"/>
              </a:rPr>
              <a:t>-</a:t>
            </a:r>
            <a:r>
              <a:rPr sz="2000" dirty="0">
                <a:solidFill>
                  <a:srgbClr val="40A070"/>
                </a:solidFill>
                <a:latin typeface="Courier"/>
              </a:rPr>
              <a:t>0.577350269189626</a:t>
            </a:r>
            <a:r>
              <a:rPr sz="2000" dirty="0">
                <a:latin typeface="Courier"/>
              </a:rPr>
              <a:t>,</a:t>
            </a:r>
            <a:r>
              <a:rPr sz="2000" dirty="0">
                <a:solidFill>
                  <a:srgbClr val="40A070"/>
                </a:solidFill>
                <a:latin typeface="Courier"/>
              </a:rPr>
              <a:t>0.577350269189626</a:t>
            </a:r>
            <a:r>
              <a:rPr sz="2000" dirty="0">
                <a:latin typeface="Courier"/>
              </a:rPr>
              <a:t>]</a:t>
            </a:r>
            <a:br>
              <a:rPr sz="2000" dirty="0"/>
            </a:br>
            <a:r>
              <a:rPr sz="2000" dirty="0">
                <a:latin typeface="Courier"/>
              </a:rPr>
              <a:t>w2</a:t>
            </a:r>
            <a:r>
              <a:rPr sz="2000" dirty="0">
                <a:solidFill>
                  <a:srgbClr val="666666"/>
                </a:solidFill>
                <a:latin typeface="Courier"/>
              </a:rPr>
              <a:t>=</a:t>
            </a:r>
            <a:r>
              <a:rPr sz="2000" dirty="0">
                <a:latin typeface="Courier"/>
              </a:rPr>
              <a:t>[</a:t>
            </a:r>
            <a:r>
              <a:rPr sz="2000" dirty="0">
                <a:solidFill>
                  <a:srgbClr val="40A070"/>
                </a:solidFill>
                <a:latin typeface="Courier"/>
              </a:rPr>
              <a:t>1.0</a:t>
            </a:r>
            <a:r>
              <a:rPr sz="2000" dirty="0">
                <a:latin typeface="Courier"/>
              </a:rPr>
              <a:t>,</a:t>
            </a:r>
            <a:r>
              <a:rPr sz="2000" dirty="0">
                <a:solidFill>
                  <a:srgbClr val="40A070"/>
                </a:solidFill>
                <a:latin typeface="Courier"/>
              </a:rPr>
              <a:t>1.0</a:t>
            </a:r>
            <a:r>
              <a:rPr sz="2000" dirty="0">
                <a:latin typeface="Courier"/>
              </a:rPr>
              <a:t>]</a:t>
            </a:r>
            <a:br>
              <a:rPr sz="2000" dirty="0"/>
            </a:br>
            <a:r>
              <a:rPr sz="2000" i="1" dirty="0">
                <a:solidFill>
                  <a:srgbClr val="60A0B0"/>
                </a:solidFill>
                <a:latin typeface="Courier"/>
              </a:rPr>
              <a:t>#</a:t>
            </a:r>
            <a:br>
              <a:rPr sz="2000" dirty="0"/>
            </a:br>
            <a:r>
              <a:rPr sz="2000" dirty="0">
                <a:latin typeface="Courier"/>
              </a:rPr>
              <a:t>i2</a:t>
            </a:r>
            <a:r>
              <a:rPr sz="2000" dirty="0">
                <a:solidFill>
                  <a:srgbClr val="666666"/>
                </a:solidFill>
                <a:latin typeface="Courier"/>
              </a:rPr>
              <a:t>=</a:t>
            </a:r>
            <a:r>
              <a:rPr sz="2000" dirty="0">
                <a:solidFill>
                  <a:srgbClr val="40A070"/>
                </a:solidFill>
                <a:latin typeface="Courier"/>
              </a:rPr>
              <a:t>0.0</a:t>
            </a:r>
            <a:br>
              <a:rPr sz="2000" dirty="0"/>
            </a:br>
            <a:r>
              <a:rPr sz="2000" b="1" dirty="0">
                <a:solidFill>
                  <a:srgbClr val="007020"/>
                </a:solidFill>
                <a:latin typeface="Courier"/>
              </a:rPr>
              <a:t>for</a:t>
            </a:r>
            <a:r>
              <a:rPr sz="2000" dirty="0">
                <a:latin typeface="Courier"/>
              </a:rPr>
              <a:t> </a:t>
            </a:r>
            <a:r>
              <a:rPr sz="2000" dirty="0" err="1">
                <a:latin typeface="Courier"/>
              </a:rPr>
              <a:t>i</a:t>
            </a:r>
            <a:r>
              <a:rPr sz="2000" dirty="0">
                <a:latin typeface="Courier"/>
              </a:rPr>
              <a:t> </a:t>
            </a:r>
            <a:r>
              <a:rPr sz="2000" b="1" dirty="0">
                <a:solidFill>
                  <a:srgbClr val="007020"/>
                </a:solidFill>
                <a:latin typeface="Courier"/>
              </a:rPr>
              <a:t>in</a:t>
            </a:r>
            <a:r>
              <a:rPr sz="2000" dirty="0">
                <a:latin typeface="Courier"/>
              </a:rPr>
              <a:t> </a:t>
            </a:r>
            <a:r>
              <a:rPr sz="2000" dirty="0">
                <a:solidFill>
                  <a:srgbClr val="008000"/>
                </a:solidFill>
                <a:latin typeface="Courier"/>
              </a:rPr>
              <a:t>range</a:t>
            </a:r>
            <a:r>
              <a:rPr sz="2000" dirty="0">
                <a:latin typeface="Courier"/>
              </a:rPr>
              <a:t>(</a:t>
            </a:r>
            <a:r>
              <a:rPr sz="2000" dirty="0">
                <a:solidFill>
                  <a:srgbClr val="40A070"/>
                </a:solidFill>
                <a:latin typeface="Courier"/>
              </a:rPr>
              <a:t>0</a:t>
            </a:r>
            <a:r>
              <a:rPr sz="2000" dirty="0">
                <a:latin typeface="Courier"/>
              </a:rPr>
              <a:t>,</a:t>
            </a:r>
            <a:r>
              <a:rPr sz="2000" dirty="0">
                <a:solidFill>
                  <a:srgbClr val="008000"/>
                </a:solidFill>
                <a:latin typeface="Courier"/>
              </a:rPr>
              <a:t>len</a:t>
            </a:r>
            <a:r>
              <a:rPr sz="2000" dirty="0">
                <a:latin typeface="Courier"/>
              </a:rPr>
              <a:t>(x2)):</a:t>
            </a:r>
            <a:br>
              <a:rPr sz="2000" dirty="0"/>
            </a:br>
            <a:r>
              <a:rPr sz="2000" dirty="0">
                <a:latin typeface="Courier"/>
              </a:rPr>
              <a:t>    i2</a:t>
            </a:r>
            <a:r>
              <a:rPr sz="2000" dirty="0">
                <a:solidFill>
                  <a:srgbClr val="666666"/>
                </a:solidFill>
                <a:latin typeface="Courier"/>
              </a:rPr>
              <a:t>=</a:t>
            </a:r>
            <a:r>
              <a:rPr sz="2000" dirty="0">
                <a:latin typeface="Courier"/>
              </a:rPr>
              <a:t>i2</a:t>
            </a:r>
            <a:r>
              <a:rPr sz="2000" dirty="0">
                <a:solidFill>
                  <a:srgbClr val="666666"/>
                </a:solidFill>
                <a:latin typeface="Courier"/>
              </a:rPr>
              <a:t>+</a:t>
            </a:r>
            <a:r>
              <a:rPr sz="2000" dirty="0">
                <a:latin typeface="Courier"/>
              </a:rPr>
              <a:t>w2[</a:t>
            </a:r>
            <a:r>
              <a:rPr sz="2000" dirty="0" err="1">
                <a:latin typeface="Courier"/>
              </a:rPr>
              <a:t>i</a:t>
            </a:r>
            <a:r>
              <a:rPr sz="2000" dirty="0">
                <a:latin typeface="Courier"/>
              </a:rPr>
              <a:t>]</a:t>
            </a:r>
            <a:r>
              <a:rPr sz="2000" dirty="0">
                <a:solidFill>
                  <a:srgbClr val="666666"/>
                </a:solidFill>
                <a:latin typeface="Courier"/>
              </a:rPr>
              <a:t>*</a:t>
            </a:r>
            <a:r>
              <a:rPr sz="2000" dirty="0">
                <a:latin typeface="Courier"/>
              </a:rPr>
              <a:t>f(x2[</a:t>
            </a:r>
            <a:r>
              <a:rPr sz="2000" dirty="0" err="1">
                <a:latin typeface="Courier"/>
              </a:rPr>
              <a:t>i</a:t>
            </a:r>
            <a:r>
              <a:rPr sz="2000" dirty="0">
                <a:latin typeface="Courier"/>
              </a:rPr>
              <a:t>])</a:t>
            </a:r>
            <a:br>
              <a:rPr sz="2000" dirty="0"/>
            </a:br>
            <a:r>
              <a:rPr sz="2000" dirty="0">
                <a:solidFill>
                  <a:srgbClr val="008000"/>
                </a:solidFill>
                <a:latin typeface="Courier"/>
              </a:rPr>
              <a:t>print</a:t>
            </a:r>
            <a:r>
              <a:rPr sz="2000" dirty="0">
                <a:latin typeface="Courier"/>
              </a:rPr>
              <a:t>(</a:t>
            </a:r>
            <a:r>
              <a:rPr sz="2000" dirty="0">
                <a:solidFill>
                  <a:srgbClr val="4070A0"/>
                </a:solidFill>
                <a:latin typeface="Courier"/>
              </a:rPr>
              <a:t>"the area using 2-point gaussian quadrature is {}"</a:t>
            </a:r>
            <a:r>
              <a:rPr sz="2000" dirty="0">
                <a:latin typeface="Courier"/>
              </a:rPr>
              <a:t>.</a:t>
            </a:r>
            <a:r>
              <a:rPr sz="2000" dirty="0">
                <a:solidFill>
                  <a:srgbClr val="008000"/>
                </a:solidFill>
                <a:latin typeface="Courier"/>
              </a:rPr>
              <a:t>format</a:t>
            </a:r>
            <a:r>
              <a:rPr sz="2000" dirty="0">
                <a:latin typeface="Courier"/>
              </a:rPr>
              <a:t>(i2))</a:t>
            </a:r>
            <a:br>
              <a:rPr sz="2000" dirty="0"/>
            </a:br>
            <a:r>
              <a:rPr sz="2000" i="1" dirty="0">
                <a:solidFill>
                  <a:srgbClr val="60A0B0"/>
                </a:solidFill>
                <a:latin typeface="Courier"/>
              </a:rPr>
              <a:t>#</a:t>
            </a:r>
            <a:br>
              <a:rPr sz="2000" dirty="0"/>
            </a:br>
            <a:r>
              <a:rPr sz="2000" i="1" dirty="0">
                <a:solidFill>
                  <a:srgbClr val="60A0B0"/>
                </a:solidFill>
                <a:latin typeface="Courier"/>
              </a:rPr>
              <a:t># 5 point Gaussian Quadrature</a:t>
            </a:r>
            <a:br>
              <a:rPr sz="2000" dirty="0"/>
            </a:br>
            <a:r>
              <a:rPr sz="2000" dirty="0">
                <a:latin typeface="Courier"/>
              </a:rPr>
              <a:t>x5</a:t>
            </a:r>
            <a:r>
              <a:rPr sz="2000" dirty="0">
                <a:solidFill>
                  <a:srgbClr val="666666"/>
                </a:solidFill>
                <a:latin typeface="Courier"/>
              </a:rPr>
              <a:t>=</a:t>
            </a:r>
            <a:r>
              <a:rPr sz="2000" dirty="0">
                <a:latin typeface="Courier"/>
              </a:rPr>
              <a:t>[</a:t>
            </a:r>
            <a:r>
              <a:rPr sz="2000" dirty="0">
                <a:solidFill>
                  <a:srgbClr val="40A070"/>
                </a:solidFill>
                <a:latin typeface="Courier"/>
              </a:rPr>
              <a:t>0.0</a:t>
            </a:r>
            <a:r>
              <a:rPr sz="2000" dirty="0">
                <a:latin typeface="Courier"/>
              </a:rPr>
              <a:t>, </a:t>
            </a:r>
            <a:r>
              <a:rPr sz="2000" dirty="0">
                <a:solidFill>
                  <a:srgbClr val="666666"/>
                </a:solidFill>
                <a:latin typeface="Courier"/>
              </a:rPr>
              <a:t>-</a:t>
            </a:r>
            <a:r>
              <a:rPr sz="2000" dirty="0">
                <a:solidFill>
                  <a:srgbClr val="40A070"/>
                </a:solidFill>
                <a:latin typeface="Courier"/>
              </a:rPr>
              <a:t>0.538469310105683</a:t>
            </a:r>
            <a:r>
              <a:rPr sz="2000" dirty="0">
                <a:latin typeface="Courier"/>
              </a:rPr>
              <a:t>,</a:t>
            </a:r>
            <a:r>
              <a:rPr sz="2000" dirty="0">
                <a:solidFill>
                  <a:srgbClr val="40A070"/>
                </a:solidFill>
                <a:latin typeface="Courier"/>
              </a:rPr>
              <a:t>0.538469310105683</a:t>
            </a:r>
            <a:r>
              <a:rPr sz="2000" dirty="0">
                <a:latin typeface="Courier"/>
              </a:rPr>
              <a:t>,</a:t>
            </a:r>
            <a:r>
              <a:rPr sz="2000" dirty="0">
                <a:solidFill>
                  <a:srgbClr val="666666"/>
                </a:solidFill>
                <a:latin typeface="Courier"/>
              </a:rPr>
              <a:t>-</a:t>
            </a:r>
            <a:r>
              <a:rPr sz="2000" dirty="0">
                <a:solidFill>
                  <a:srgbClr val="40A070"/>
                </a:solidFill>
                <a:latin typeface="Courier"/>
              </a:rPr>
              <a:t>0.906179845938664</a:t>
            </a:r>
            <a:r>
              <a:rPr sz="2000" dirty="0">
                <a:latin typeface="Courier"/>
              </a:rPr>
              <a:t>,</a:t>
            </a:r>
            <a:r>
              <a:rPr sz="2000" dirty="0">
                <a:solidFill>
                  <a:srgbClr val="40A070"/>
                </a:solidFill>
                <a:latin typeface="Courier"/>
              </a:rPr>
              <a:t>0.906179845938664</a:t>
            </a:r>
            <a:r>
              <a:rPr sz="2000" dirty="0">
                <a:latin typeface="Courier"/>
              </a:rPr>
              <a:t>]</a:t>
            </a:r>
            <a:br>
              <a:rPr sz="2000" dirty="0"/>
            </a:br>
            <a:r>
              <a:rPr sz="2000" dirty="0">
                <a:latin typeface="Courier"/>
              </a:rPr>
              <a:t>w5</a:t>
            </a:r>
            <a:r>
              <a:rPr sz="2000" dirty="0">
                <a:solidFill>
                  <a:srgbClr val="666666"/>
                </a:solidFill>
                <a:latin typeface="Courier"/>
              </a:rPr>
              <a:t>=</a:t>
            </a:r>
            <a:r>
              <a:rPr sz="2000" dirty="0">
                <a:latin typeface="Courier"/>
              </a:rPr>
              <a:t>[</a:t>
            </a:r>
            <a:r>
              <a:rPr sz="2000" dirty="0">
                <a:solidFill>
                  <a:srgbClr val="40A070"/>
                </a:solidFill>
                <a:latin typeface="Courier"/>
              </a:rPr>
              <a:t>0.568888888888889</a:t>
            </a:r>
            <a:r>
              <a:rPr sz="2000" dirty="0">
                <a:latin typeface="Courier"/>
              </a:rPr>
              <a:t>,</a:t>
            </a:r>
            <a:r>
              <a:rPr sz="2000" dirty="0">
                <a:solidFill>
                  <a:srgbClr val="40A070"/>
                </a:solidFill>
                <a:latin typeface="Courier"/>
              </a:rPr>
              <a:t>0.478628670499366</a:t>
            </a:r>
            <a:r>
              <a:rPr sz="2000" dirty="0">
                <a:latin typeface="Courier"/>
              </a:rPr>
              <a:t>,</a:t>
            </a:r>
            <a:r>
              <a:rPr sz="2000" dirty="0">
                <a:solidFill>
                  <a:srgbClr val="40A070"/>
                </a:solidFill>
                <a:latin typeface="Courier"/>
              </a:rPr>
              <a:t>0.478628670499366</a:t>
            </a:r>
            <a:r>
              <a:rPr sz="2000" dirty="0">
                <a:latin typeface="Courier"/>
              </a:rPr>
              <a:t>,</a:t>
            </a:r>
            <a:r>
              <a:rPr sz="2000" dirty="0">
                <a:solidFill>
                  <a:srgbClr val="40A070"/>
                </a:solidFill>
                <a:latin typeface="Courier"/>
              </a:rPr>
              <a:t>0.236926885056189</a:t>
            </a:r>
            <a:r>
              <a:rPr sz="2000" dirty="0">
                <a:latin typeface="Courier"/>
              </a:rPr>
              <a:t>,</a:t>
            </a:r>
            <a:r>
              <a:rPr sz="2000" dirty="0">
                <a:solidFill>
                  <a:srgbClr val="40A070"/>
                </a:solidFill>
                <a:latin typeface="Courier"/>
              </a:rPr>
              <a:t>0.236926885056189</a:t>
            </a:r>
            <a:r>
              <a:rPr sz="2000" dirty="0">
                <a:latin typeface="Courier"/>
              </a:rPr>
              <a:t>]</a:t>
            </a:r>
            <a:br>
              <a:rPr sz="2000" dirty="0"/>
            </a:br>
            <a:r>
              <a:rPr sz="2000" dirty="0">
                <a:latin typeface="Courier"/>
              </a:rPr>
              <a:t>i5</a:t>
            </a:r>
            <a:r>
              <a:rPr sz="2000" dirty="0">
                <a:solidFill>
                  <a:srgbClr val="666666"/>
                </a:solidFill>
                <a:latin typeface="Courier"/>
              </a:rPr>
              <a:t>=</a:t>
            </a:r>
            <a:r>
              <a:rPr sz="2000" dirty="0">
                <a:solidFill>
                  <a:srgbClr val="40A070"/>
                </a:solidFill>
                <a:latin typeface="Courier"/>
              </a:rPr>
              <a:t>0.0</a:t>
            </a:r>
            <a:br>
              <a:rPr sz="2000" dirty="0"/>
            </a:br>
            <a:r>
              <a:rPr sz="2000" b="1" dirty="0">
                <a:solidFill>
                  <a:srgbClr val="007020"/>
                </a:solidFill>
                <a:latin typeface="Courier"/>
              </a:rPr>
              <a:t>for</a:t>
            </a:r>
            <a:r>
              <a:rPr sz="2000" dirty="0">
                <a:latin typeface="Courier"/>
              </a:rPr>
              <a:t> </a:t>
            </a:r>
            <a:r>
              <a:rPr sz="2000" dirty="0" err="1">
                <a:latin typeface="Courier"/>
              </a:rPr>
              <a:t>i</a:t>
            </a:r>
            <a:r>
              <a:rPr sz="2000" dirty="0">
                <a:latin typeface="Courier"/>
              </a:rPr>
              <a:t> </a:t>
            </a:r>
            <a:r>
              <a:rPr sz="2000" b="1" dirty="0">
                <a:solidFill>
                  <a:srgbClr val="007020"/>
                </a:solidFill>
                <a:latin typeface="Courier"/>
              </a:rPr>
              <a:t>in</a:t>
            </a:r>
            <a:r>
              <a:rPr sz="2000" dirty="0">
                <a:latin typeface="Courier"/>
              </a:rPr>
              <a:t> </a:t>
            </a:r>
            <a:r>
              <a:rPr sz="2000" dirty="0">
                <a:solidFill>
                  <a:srgbClr val="008000"/>
                </a:solidFill>
                <a:latin typeface="Courier"/>
              </a:rPr>
              <a:t>range</a:t>
            </a:r>
            <a:r>
              <a:rPr sz="2000" dirty="0">
                <a:latin typeface="Courier"/>
              </a:rPr>
              <a:t>(</a:t>
            </a:r>
            <a:r>
              <a:rPr sz="2000" dirty="0">
                <a:solidFill>
                  <a:srgbClr val="40A070"/>
                </a:solidFill>
                <a:latin typeface="Courier"/>
              </a:rPr>
              <a:t>0</a:t>
            </a:r>
            <a:r>
              <a:rPr sz="2000" dirty="0">
                <a:latin typeface="Courier"/>
              </a:rPr>
              <a:t>,</a:t>
            </a:r>
            <a:r>
              <a:rPr sz="2000" dirty="0">
                <a:solidFill>
                  <a:srgbClr val="008000"/>
                </a:solidFill>
                <a:latin typeface="Courier"/>
              </a:rPr>
              <a:t>len</a:t>
            </a:r>
            <a:r>
              <a:rPr sz="2000" dirty="0">
                <a:latin typeface="Courier"/>
              </a:rPr>
              <a:t>(x5)):</a:t>
            </a:r>
            <a:br>
              <a:rPr sz="2000" dirty="0"/>
            </a:br>
            <a:r>
              <a:rPr sz="2000" dirty="0">
                <a:latin typeface="Courier"/>
              </a:rPr>
              <a:t>    i5</a:t>
            </a:r>
            <a:r>
              <a:rPr sz="2000" dirty="0">
                <a:solidFill>
                  <a:srgbClr val="666666"/>
                </a:solidFill>
                <a:latin typeface="Courier"/>
              </a:rPr>
              <a:t>=</a:t>
            </a:r>
            <a:r>
              <a:rPr sz="2000" dirty="0">
                <a:latin typeface="Courier"/>
              </a:rPr>
              <a:t>i5</a:t>
            </a:r>
            <a:r>
              <a:rPr sz="2000" dirty="0">
                <a:solidFill>
                  <a:srgbClr val="666666"/>
                </a:solidFill>
                <a:latin typeface="Courier"/>
              </a:rPr>
              <a:t>+</a:t>
            </a:r>
            <a:r>
              <a:rPr sz="2000" dirty="0">
                <a:latin typeface="Courier"/>
              </a:rPr>
              <a:t>w5[</a:t>
            </a:r>
            <a:r>
              <a:rPr sz="2000" dirty="0" err="1">
                <a:latin typeface="Courier"/>
              </a:rPr>
              <a:t>i</a:t>
            </a:r>
            <a:r>
              <a:rPr sz="2000" dirty="0">
                <a:latin typeface="Courier"/>
              </a:rPr>
              <a:t>]</a:t>
            </a:r>
            <a:r>
              <a:rPr sz="2000" dirty="0">
                <a:solidFill>
                  <a:srgbClr val="666666"/>
                </a:solidFill>
                <a:latin typeface="Courier"/>
              </a:rPr>
              <a:t>*</a:t>
            </a:r>
            <a:r>
              <a:rPr sz="2000" dirty="0">
                <a:latin typeface="Courier"/>
              </a:rPr>
              <a:t>f(x5[</a:t>
            </a:r>
            <a:r>
              <a:rPr sz="2000" dirty="0" err="1">
                <a:latin typeface="Courier"/>
              </a:rPr>
              <a:t>i</a:t>
            </a:r>
            <a:r>
              <a:rPr sz="2000" dirty="0">
                <a:latin typeface="Courier"/>
              </a:rPr>
              <a:t>])</a:t>
            </a:r>
            <a:br>
              <a:rPr sz="2000" dirty="0"/>
            </a:br>
            <a:r>
              <a:rPr sz="2000" dirty="0">
                <a:solidFill>
                  <a:srgbClr val="008000"/>
                </a:solidFill>
                <a:latin typeface="Courier"/>
              </a:rPr>
              <a:t>print</a:t>
            </a:r>
            <a:r>
              <a:rPr sz="2000" dirty="0">
                <a:latin typeface="Courier"/>
              </a:rPr>
              <a:t>(</a:t>
            </a:r>
            <a:r>
              <a:rPr sz="2000" dirty="0">
                <a:solidFill>
                  <a:srgbClr val="4070A0"/>
                </a:solidFill>
                <a:latin typeface="Courier"/>
              </a:rPr>
              <a:t>"the area using 5-point </a:t>
            </a:r>
            <a:r>
              <a:rPr sz="2000" dirty="0" err="1">
                <a:solidFill>
                  <a:srgbClr val="4070A0"/>
                </a:solidFill>
                <a:latin typeface="Courier"/>
              </a:rPr>
              <a:t>gaussain</a:t>
            </a:r>
            <a:r>
              <a:rPr sz="2000" dirty="0">
                <a:solidFill>
                  <a:srgbClr val="4070A0"/>
                </a:solidFill>
                <a:latin typeface="Courier"/>
              </a:rPr>
              <a:t> quadrature is {}"</a:t>
            </a:r>
            <a:r>
              <a:rPr sz="2000" dirty="0">
                <a:latin typeface="Courier"/>
              </a:rPr>
              <a:t>.</a:t>
            </a:r>
            <a:r>
              <a:rPr sz="2000" dirty="0">
                <a:solidFill>
                  <a:srgbClr val="008000"/>
                </a:solidFill>
                <a:latin typeface="Courier"/>
              </a:rPr>
              <a:t>format</a:t>
            </a:r>
            <a:r>
              <a:rPr sz="2000" dirty="0">
                <a:latin typeface="Courier"/>
              </a:rPr>
              <a:t>(i5))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 dirty="0"/>
              <a:t>Gauss’ Formula, Arbitrary Interval</a:t>
            </a:r>
          </a:p>
          <a:p>
            <a:pPr lvl="0"/>
            <a14:m xmlns:a14="http://schemas.microsoft.com/office/drawing/2010/main">
              <m:oMath xmlns:m="http://schemas.openxmlformats.org/officeDocument/2006/math">
                <m:nary>
                  <m:naryPr>
                    <m:limLoc m:val="subSup"/>
                    <m:ctrlPr>
                      <a:rPr>
                        <a:latin typeface="Cambria Math" panose="02040503050406030204" pitchFamily="18" charset="0"/>
                      </a:rPr>
                    </m:ctrlPr>
                  </m:naryPr>
                  <m:sub>
                    <m:r>
                      <a:rPr>
                        <a:latin typeface="Cambria Math" panose="02040503050406030204" pitchFamily="18" charset="0"/>
                      </a:rPr>
                      <m:t>𝑎</m:t>
                    </m:r>
                  </m:sub>
                  <m:sup>
                    <m:r>
                      <a:rPr>
                        <a:latin typeface="Cambria Math" panose="02040503050406030204" pitchFamily="18" charset="0"/>
                      </a:rPr>
                      <m:t>𝑏</m:t>
                    </m:r>
                  </m:sup>
                  <m:e>
                    <m:r>
                      <a:rPr>
                        <a:latin typeface="Cambria Math" panose="02040503050406030204" pitchFamily="18" charset="0"/>
                      </a:rPr>
                      <m:t>𝑓</m:t>
                    </m:r>
                  </m:e>
                </m:nary>
                <m:d>
                  <m:dPr>
                    <m:ctrlPr>
                      <a:rPr i="1">
                        <a:latin typeface="Cambria Math" panose="02040503050406030204" pitchFamily="18" charset="0"/>
                      </a:rPr>
                    </m:ctrlPr>
                  </m:dPr>
                  <m:e>
                    <m:r>
                      <a:rPr>
                        <a:latin typeface="Cambria Math" panose="02040503050406030204" pitchFamily="18" charset="0"/>
                      </a:rPr>
                      <m:t>𝑦</m:t>
                    </m:r>
                  </m:e>
                </m:d>
                <m:r>
                  <a:rPr>
                    <a:latin typeface="Cambria Math" panose="02040503050406030204" pitchFamily="18" charset="0"/>
                  </a:rPr>
                  <m:t>𝑑𝑦</m:t>
                </m:r>
                <m:r>
                  <a:rPr>
                    <a:latin typeface="Cambria Math" panose="02040503050406030204" pitchFamily="18" charset="0"/>
                  </a:rPr>
                  <m:t>≈</m:t>
                </m:r>
                <m:f>
                  <m:fPr>
                    <m:ctrlPr>
                      <a:rPr i="1">
                        <a:latin typeface="Cambria Math" panose="02040503050406030204" pitchFamily="18" charset="0"/>
                      </a:rPr>
                    </m:ctrlPr>
                  </m:fPr>
                  <m:num>
                    <m:r>
                      <a:rPr>
                        <a:latin typeface="Cambria Math" panose="02040503050406030204" pitchFamily="18" charset="0"/>
                      </a:rPr>
                      <m:t>𝑏</m:t>
                    </m:r>
                    <m:r>
                      <a:rPr>
                        <a:latin typeface="Cambria Math" panose="02040503050406030204" pitchFamily="18" charset="0"/>
                      </a:rPr>
                      <m:t>−</m:t>
                    </m:r>
                    <m:r>
                      <a:rPr>
                        <a:latin typeface="Cambria Math" panose="02040503050406030204" pitchFamily="18" charset="0"/>
                      </a:rPr>
                      <m:t>𝑎</m:t>
                    </m:r>
                  </m:num>
                  <m:den>
                    <m:r>
                      <a:rPr>
                        <a:latin typeface="Cambria Math" panose="02040503050406030204" pitchFamily="18" charset="0"/>
                      </a:rPr>
                      <m:t>2</m:t>
                    </m:r>
                  </m:den>
                </m:f>
                <m:nary>
                  <m:naryPr>
                    <m:chr m:val="∑"/>
                    <m:limLoc m:val="undOvr"/>
                    <m:ctrlPr>
                      <a:rPr i="1">
                        <a:latin typeface="Cambria Math" panose="02040503050406030204" pitchFamily="18" charset="0"/>
                      </a:rPr>
                    </m:ctrlPr>
                  </m:naryPr>
                  <m:sub>
                    <m:r>
                      <a:rPr>
                        <a:latin typeface="Cambria Math" panose="02040503050406030204" pitchFamily="18" charset="0"/>
                      </a:rPr>
                      <m:t>𝑖</m:t>
                    </m:r>
                    <m:r>
                      <a:rPr>
                        <a:latin typeface="Cambria Math" panose="02040503050406030204" pitchFamily="18" charset="0"/>
                      </a:rPr>
                      <m:t>=1</m:t>
                    </m:r>
                  </m:sub>
                  <m:sup>
                    <m:r>
                      <a:rPr>
                        <a:latin typeface="Cambria Math" panose="02040503050406030204" pitchFamily="18" charset="0"/>
                      </a:rPr>
                      <m:t>𝑛</m:t>
                    </m:r>
                  </m:sup>
                  <m:e>
                    <m:sSub>
                      <m:sSub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e>
                </m:nary>
                <m:r>
                  <a:rPr>
                    <a:latin typeface="Cambria Math" panose="02040503050406030204" pitchFamily="18" charset="0"/>
                  </a:rPr>
                  <m:t>𝑓</m:t>
                </m:r>
                <m:d>
                  <m:dPr>
                    <m:ctrlPr>
                      <a:rPr i="1">
                        <a:latin typeface="Cambria Math" panose="02040503050406030204" pitchFamily="18" charset="0"/>
                      </a:rPr>
                    </m:ctrlPr>
                  </m:dPr>
                  <m:e>
                    <m:sSub>
                      <m:sSub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e>
                </m:d>
                <m:r>
                  <a:rPr>
                    <a:latin typeface="Cambria Math" panose="02040503050406030204" pitchFamily="18" charset="0"/>
                  </a:rPr>
                  <m:t>+</m:t>
                </m:r>
                <m:sSub>
                  <m:sSubPr>
                    <m:ctrlPr>
                      <a:rPr i="1">
                        <a:latin typeface="Cambria Math" panose="02040503050406030204" pitchFamily="18" charset="0"/>
                      </a:rPr>
                    </m:ctrlPr>
                  </m:sSubPr>
                  <m:e>
                    <m:r>
                      <a:rPr>
                        <a:latin typeface="Cambria Math" panose="02040503050406030204" pitchFamily="18" charset="0"/>
                      </a:rPr>
                      <m:t>𝑅</m:t>
                    </m:r>
                  </m:e>
                  <m:sub>
                    <m:r>
                      <a:rPr>
                        <a:latin typeface="Cambria Math" panose="02040503050406030204" pitchFamily="18" charset="0"/>
                      </a:rPr>
                      <m:t>𝑛</m:t>
                    </m:r>
                  </m:sub>
                </m:sSub>
              </m:oMath>
            </a14:m>
            <a:endParaRPr b="1" dirty="0"/>
          </a:p>
          <a:p>
            <a:pPr lvl="0"/>
            <a14:m xmlns:a14="http://schemas.microsoft.com/office/drawing/2010/main">
              <m:oMath xmlns:m="http://schemas.openxmlformats.org/officeDocument/2006/math">
                <m:sSub>
                  <m:sSubPr>
                    <m:ctrlPr>
                      <a:rPr>
                        <a:latin typeface="Cambria Math" panose="02040503050406030204" pitchFamily="18" charset="0"/>
                      </a:rPr>
                    </m:ctrlPr>
                  </m:sSubPr>
                  <m:e>
                    <m:r>
                      <a:rPr>
                        <a:latin typeface="Cambria Math" panose="02040503050406030204" pitchFamily="18" charset="0"/>
                      </a:rPr>
                      <m:t>𝑦</m:t>
                    </m:r>
                  </m:e>
                  <m:sub>
                    <m:r>
                      <a:rPr>
                        <a:latin typeface="Cambria Math" panose="02040503050406030204" pitchFamily="18" charset="0"/>
                      </a:rPr>
                      <m:t>𝑖</m:t>
                    </m:r>
                  </m:sub>
                </m:sSub>
                <m:r>
                  <a:rPr>
                    <a:latin typeface="Cambria Math" panose="02040503050406030204" pitchFamily="18" charset="0"/>
                  </a:rPr>
                  <m:t>=</m:t>
                </m:r>
                <m:d>
                  <m:dPr>
                    <m:ctrlPr>
                      <a:rPr i="1">
                        <a:latin typeface="Cambria Math" panose="02040503050406030204" pitchFamily="18" charset="0"/>
                      </a:rPr>
                    </m:ctrlPr>
                  </m:dPr>
                  <m:e>
                    <m:f>
                      <m:f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e>
                </m:d>
                <m:sSub>
                  <m:sSubPr>
                    <m:ctrlPr>
                      <a:rPr i="1">
                        <a:latin typeface="Cambria Math" panose="02040503050406030204" pitchFamily="18" charset="0"/>
                      </a:rPr>
                    </m:ctrlPr>
                  </m:sSubPr>
                  <m:e>
                    <m:r>
                      <a:rPr>
                        <a:latin typeface="Cambria Math" panose="02040503050406030204" pitchFamily="18" charset="0"/>
                      </a:rPr>
                      <m:t>𝑥</m:t>
                    </m:r>
                  </m:e>
                  <m:sub>
                    <m:r>
                      <a:rPr>
                        <a:latin typeface="Cambria Math" panose="02040503050406030204" pitchFamily="18" charset="0"/>
                      </a:rPr>
                      <m:t>𝑖</m:t>
                    </m:r>
                  </m:sub>
                </m:sSub>
                <m:r>
                  <a:rPr>
                    <a:latin typeface="Cambria Math" panose="02040503050406030204" pitchFamily="18" charset="0"/>
                  </a:rPr>
                  <m:t>+</m:t>
                </m:r>
                <m:d>
                  <m:dPr>
                    <m:ctrlPr>
                      <a:rPr i="1">
                        <a:latin typeface="Cambria Math" panose="02040503050406030204" pitchFamily="18" charset="0"/>
                      </a:rPr>
                    </m:ctrlPr>
                  </m:dPr>
                  <m:e>
                    <m:f>
                      <m:f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e>
                </m:d>
              </m:oMath>
            </a14:m>
            <a:endParaRPr b="1" dirty="0"/>
          </a:p>
          <a:p>
            <a:pPr lvl="0"/>
            <a14:m xmlns:a14="http://schemas.microsoft.com/office/drawing/2010/main">
              <m:oMath xmlns:m="http://schemas.openxmlformats.org/officeDocument/2006/math">
                <m:sSub>
                  <m:sSubPr>
                    <m:ctrlPr>
                      <a:rPr>
                        <a:latin typeface="Cambria Math" panose="02040503050406030204" pitchFamily="18" charset="0"/>
                      </a:rPr>
                    </m:ctrlPr>
                  </m:sSubPr>
                  <m:e>
                    <m:r>
                      <a:rPr>
                        <a:latin typeface="Cambria Math" panose="02040503050406030204" pitchFamily="18" charset="0"/>
                      </a:rPr>
                      <m:t>𝑅</m:t>
                    </m:r>
                  </m:e>
                  <m:sub>
                    <m:r>
                      <a:rPr>
                        <a:latin typeface="Cambria Math" panose="02040503050406030204" pitchFamily="18" charset="0"/>
                      </a:rPr>
                      <m:t>𝑛</m:t>
                    </m:r>
                  </m:sub>
                </m:sSub>
                <m:r>
                  <a:rPr>
                    <a:latin typeface="Cambria Math" panose="02040503050406030204" pitchFamily="18" charset="0"/>
                  </a:rPr>
                  <m:t>=</m:t>
                </m:r>
                <m:f>
                  <m:fPr>
                    <m:ctrlPr>
                      <a:rPr i="1">
                        <a:latin typeface="Cambria Math" panose="02040503050406030204" pitchFamily="18" charset="0"/>
                      </a:rPr>
                    </m:ctrlPr>
                  </m:fPr>
                  <m:num>
                    <m:sSup>
                      <m:sSup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𝑏</m:t>
                            </m:r>
                            <m:r>
                              <a:rPr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</m:d>
                      </m:e>
                      <m:sup>
                        <m:r>
                          <a:rPr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+1</m:t>
                        </m:r>
                      </m:sup>
                    </m:sSup>
                    <m:sSup>
                      <m:sSup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>
                                <a:latin typeface="Cambria Math" panose="02040503050406030204" pitchFamily="18" charset="0"/>
                              </a:rPr>
                              <m:t>!</m:t>
                            </m:r>
                          </m:e>
                        </m:d>
                      </m:e>
                      <m:sup>
                        <m:r>
                          <a:rPr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</m:num>
                  <m:den>
                    <m:d>
                      <m:d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+1</m:t>
                        </m:r>
                      </m:e>
                    </m:d>
                    <m:sSup>
                      <m:sSup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["/>
                            <m:endChr m:val="]"/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d>
                              <m:dPr>
                                <m:ctrlPr>
                                  <a:rPr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e>
                            </m:d>
                            <m:r>
                              <a:rPr>
                                <a:latin typeface="Cambria Math" panose="02040503050406030204" pitchFamily="18" charset="0"/>
                              </a:rPr>
                              <m:t>!</m:t>
                            </m:r>
                          </m:e>
                        </m:d>
                      </m:e>
                      <m:sup>
                        <m:r>
                          <a:rPr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den>
                </m:f>
                <m:sSup>
                  <m:sSupPr>
                    <m:ctrlPr>
                      <a:rPr i="1">
                        <a:latin typeface="Cambria Math" panose="02040503050406030204" pitchFamily="18" charset="0"/>
                      </a:rPr>
                    </m:ctrlPr>
                  </m:sSupPr>
                  <m:e>
                    <m:r>
                      <a:rPr>
                        <a:latin typeface="Cambria Math" panose="02040503050406030204" pitchFamily="18" charset="0"/>
                      </a:rPr>
                      <m:t>𝑓</m:t>
                    </m:r>
                  </m:e>
                  <m:sup>
                    <m:d>
                      <m:d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</m:sup>
                </m:sSup>
                <m:d>
                  <m:dPr>
                    <m:ctrlPr>
                      <a:rPr i="1">
                        <a:latin typeface="Cambria Math" panose="02040503050406030204" pitchFamily="18" charset="0"/>
                      </a:rPr>
                    </m:ctrlPr>
                  </m:dPr>
                  <m:e>
                    <m:r>
                      <a:rPr>
                        <a:latin typeface="Cambria Math" panose="02040503050406030204" pitchFamily="18" charset="0"/>
                      </a:rPr>
                      <m:t>𝜉</m:t>
                    </m:r>
                  </m:e>
                </m:d>
              </m:oMath>
            </a14:m>
            <a:endParaRPr b="1" dirty="0"/>
          </a:p>
          <a:p>
            <a:pPr lvl="0"/>
            <a:r>
              <a:rPr dirty="0"/>
              <a:t>Note that </a:t>
            </a:r>
            <a14:m xmlns:a14="http://schemas.microsoft.com/office/drawing/2010/main">
              <m:oMath xmlns:m="http://schemas.openxmlformats.org/officeDocument/2006/math">
                <m:sSub>
                  <m:sSubPr>
                    <m:ctrlPr>
                      <a:rPr>
                        <a:latin typeface="Cambria Math" panose="02040503050406030204" pitchFamily="18" charset="0"/>
                      </a:rPr>
                    </m:ctrlPr>
                  </m:sSubPr>
                  <m:e>
                    <m:r>
                      <a:rPr>
                        <a:latin typeface="Cambria Math" panose="02040503050406030204" pitchFamily="18" charset="0"/>
                      </a:rPr>
                      <m:t>𝑥</m:t>
                    </m:r>
                  </m:e>
                  <m:sub>
                    <m:r>
                      <a:rPr>
                        <a:latin typeface="Cambria Math" panose="02040503050406030204" pitchFamily="18" charset="0"/>
                      </a:rPr>
                      <m:t>𝑖</m:t>
                    </m:r>
                  </m:sub>
                </m:sSub>
              </m:oMath>
            </a14:m>
            <a:r>
              <a:rPr dirty="0"/>
              <a:t> and </a:t>
            </a:r>
            <a14:m xmlns:a14="http://schemas.microsoft.com/office/drawing/2010/main">
              <m:oMath xmlns:m="http://schemas.openxmlformats.org/officeDocument/2006/math">
                <m:sSub>
                  <m:sSubPr>
                    <m:ctrlPr>
                      <a:rPr>
                        <a:latin typeface="Cambria Math" panose="02040503050406030204" pitchFamily="18" charset="0"/>
                      </a:rPr>
                    </m:ctrlPr>
                  </m:sSubPr>
                  <m:e>
                    <m:r>
                      <a:rPr>
                        <a:latin typeface="Cambria Math" panose="02040503050406030204" pitchFamily="18" charset="0"/>
                      </a:rPr>
                      <m:t>𝑤</m:t>
                    </m:r>
                  </m:e>
                  <m:sub>
                    <m:r>
                      <a:rPr>
                        <a:latin typeface="Cambria Math" panose="02040503050406030204" pitchFamily="18" charset="0"/>
                      </a:rPr>
                      <m:t>𝑖</m:t>
                    </m:r>
                  </m:sub>
                </m:sSub>
              </m:oMath>
            </a14:m>
            <a:r>
              <a:rPr dirty="0"/>
              <a:t> are the points and weights of Gaussian quadrature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602</Words>
  <Application>Microsoft Macintosh PowerPoint</Application>
  <PresentationFormat>On-screen Show (16:9)</PresentationFormat>
  <Paragraphs>46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Cambria Math</vt:lpstr>
      <vt:lpstr>Courier</vt:lpstr>
      <vt:lpstr>Office Theme</vt:lpstr>
      <vt:lpstr>MANE 3351</vt:lpstr>
      <vt:lpstr>Lecture 16</vt:lpstr>
      <vt:lpstr>Classroom Management</vt:lpstr>
      <vt:lpstr>Resources</vt:lpstr>
      <vt:lpstr>Handouts</vt:lpstr>
      <vt:lpstr>Calendar</vt:lpstr>
      <vt:lpstr>Lecture 16</vt:lpstr>
      <vt:lpstr>PowerPoint Presentation</vt:lpstr>
      <vt:lpstr>PowerPoint Presentation</vt:lpstr>
      <vt:lpstr>PowerPoint Presentation</vt:lpstr>
      <vt:lpstr>PowerPoint Presentation</vt:lpstr>
      <vt:lpstr>Notes</vt:lpstr>
    </vt:vector>
  </TitlesOfParts>
  <LinksUpToDate>false</LinksUpToDate>
  <SharedDoc>false</SharedDoc>
  <HyperlinksChanged>false</HyperlinksChanged>
  <AppVersion>16.0000</AppVersion>
</Properties>
</file>

<file path=docProps/app0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>Douglas Timmer</cp:lastModifiedBy>
  <cp:revision>1</cp:revision>
  <dcterms:created xsi:type="dcterms:W3CDTF">2025-10-26T16:22:35Z</dcterms:created>
  <dcterms:modified xsi:type="dcterms:W3CDTF">2025-10-26T16:23:53Z</dcterms:modified>
</cp:coreProperties>
</file>