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images/test2Fall202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3351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topic for Lecture 17 is numerical differentiation. This topic will </a:t>
            </a:r>
            <a:r>
              <a:rPr b="1"/>
              <a:t>NOT</a:t>
            </a:r>
            <a:r>
              <a:t> be on Test 2 and the material is taken from the Chapra and Canale textbook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Forward finite-divided-difference formulas</a:t>
            </a:r>
          </a:p>
        </p:txBody>
      </p:sp>
      <p:pic>
        <p:nvPicPr>
          <p:cNvPr id="2" name="Picture 1" descr="images/numDiff1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203200"/>
            <a:ext cx="46101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23.1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Backward finite-divided-difference formulas</a:t>
            </a:r>
          </a:p>
        </p:txBody>
      </p:sp>
      <p:pic>
        <p:nvPicPr>
          <p:cNvPr id="2" name="Picture 1" descr="images/numDiff2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12800"/>
            <a:ext cx="51054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23.2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Centered finite-divided-difference formulas</a:t>
            </a:r>
          </a:p>
        </p:txBody>
      </p:sp>
      <p:pic>
        <p:nvPicPr>
          <p:cNvPr id="2" name="Picture 1" descr="images/numDiff3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12800"/>
            <a:ext cx="51054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23.3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numDiff4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05300" y="203200"/>
            <a:ext cx="36322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Example 23.1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Classroom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0"/>
            <a:r>
              <a:t>Numerical Differentiation</a:t>
            </a:r>
          </a:p>
          <a:p>
            <a:pPr lvl="0"/>
            <a:r>
              <a:t>Homework 4 (due 10/29/2025)</a:t>
            </a:r>
          </a:p>
          <a:p>
            <a:pPr lvl="0"/>
            <a:r>
              <a:t>Homework 5 (due November 3 - no late work)</a:t>
            </a:r>
          </a:p>
          <a:p>
            <a:pPr lvl="0"/>
            <a:r>
              <a:t>Lab 7 after lecture (due 11/3/2025)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17 slides</a:t>
            </a:r>
          </a:p>
          <a:p>
            <a:pPr lvl="0"/>
            <a:r>
              <a:t>Lecture 17 slides marked</a:t>
            </a:r>
          </a:p>
          <a:p>
            <a:pPr lvl="0"/>
            <a:r>
              <a:rPr>
                <a:hlinkClick r:id="rId2"/>
              </a:rPr>
              <a:t>Test 2 - Fall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Calendar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Monday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Wednesday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10/27:</a:t>
                      </a:r>
                      <a:r>
                        <a:t> Gaussian Quadrature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10/29:</a:t>
                      </a:r>
                      <a:r>
                        <a:t> Numerical Differentiation (not on Test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11/3:</a:t>
                      </a:r>
                      <a:r>
                        <a:t>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11/5:</a:t>
                      </a:r>
                      <a:r>
                        <a:t> Test 2 (Root Finding and Numerical Integration)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Test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Content</a:t>
            </a:r>
          </a:p>
          <a:p>
            <a:pPr lvl="1"/>
            <a:r>
              <a:t>Lectures 8 - 16 (9/29 - 10/27)</a:t>
            </a:r>
          </a:p>
          <a:p>
            <a:pPr lvl="1"/>
            <a:r>
              <a:t>Homeworks 3 - 5</a:t>
            </a:r>
          </a:p>
          <a:p>
            <a:pPr lvl="0"/>
            <a:r>
              <a:t>You are allowed one 4 inch by 6 inch notecard</a:t>
            </a:r>
          </a:p>
          <a:p>
            <a:pPr lvl="0"/>
            <a:r>
              <a:t>Calculator needed</a:t>
            </a:r>
          </a:p>
          <a:p>
            <a:pPr lvl="0"/>
            <a:r>
              <a:t>Previous test provided above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000" dirty="0"/>
              <a:t>Lecture 8 - Root Finding, Bisection lecture</a:t>
            </a:r>
          </a:p>
          <a:p>
            <a:pPr lvl="0"/>
            <a:r>
              <a:rPr sz="2000" dirty="0"/>
              <a:t>Lecture 9 - Bisection Method Error Analysis, False Position Method</a:t>
            </a:r>
          </a:p>
          <a:p>
            <a:pPr lvl="0"/>
            <a:r>
              <a:rPr sz="2000" dirty="0"/>
              <a:t>Lecture 10 - No lecture - Test 1</a:t>
            </a:r>
          </a:p>
          <a:p>
            <a:pPr lvl="0"/>
            <a:r>
              <a:rPr sz="2000" dirty="0"/>
              <a:t>Lecture 11 - Newton’s Method</a:t>
            </a:r>
          </a:p>
          <a:p>
            <a:pPr lvl="0"/>
            <a:r>
              <a:rPr sz="2000" dirty="0"/>
              <a:t>Lecture 12 - Secant Method</a:t>
            </a:r>
          </a:p>
          <a:p>
            <a:pPr lvl="0"/>
            <a:r>
              <a:rPr sz="2000" dirty="0"/>
              <a:t>Lecture 13 - Numerical Integration, Trapezoid Rule</a:t>
            </a:r>
          </a:p>
          <a:p>
            <a:pPr lvl="0"/>
            <a:r>
              <a:rPr sz="2000" dirty="0"/>
              <a:t>Lecture 14 - Simpson’s 1/3 Rule, Simpson’s 3/8 Rule</a:t>
            </a:r>
          </a:p>
          <a:p>
            <a:pPr lvl="0"/>
            <a:r>
              <a:rPr sz="2000" dirty="0"/>
              <a:t>Lecture 15 - Romberg Integration</a:t>
            </a:r>
          </a:p>
          <a:p>
            <a:pPr lvl="0"/>
            <a:r>
              <a:rPr sz="2000" dirty="0"/>
              <a:t>Lecture 16 - Gaussian Integration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You are responsible for calculating the following derivatives:</a:t>
            </a:r>
          </a:p>
          <a:p>
            <a:pPr lvl="0"/>
            <a:r>
              <a:t>Polynomial: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𝑏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𝑐𝑥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𝑑</m:t>
                </m:r>
              </m:oMath>
            </a14:m>
            <a:r>
              <a:t> (arbitrary power)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sin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𝑏𝑥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cos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𝑏𝑥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</m:sup>
                </m:sSup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𝑎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ln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𝑏𝑥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</m:oMath>
            </a14:m>
            <a:endParaRPr/>
          </a:p>
          <a:p>
            <a:pPr lvl="0"/>
            <a:r>
              <a:t>Product Rule: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num>
                  <m:den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den>
                </m:f>
                <m:r>
                  <a:rPr>
                    <a:latin typeface="Cambria Math" panose="02040503050406030204" pitchFamily="18" charset="0"/>
                  </a:rPr>
                  <m:t>𝑓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  <m:r>
                  <a:rPr>
                    <a:latin typeface="Cambria Math" panose="02040503050406030204" pitchFamily="18" charset="0"/>
                  </a:rPr>
                  <m:t>𝑔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)=</m:t>
                </m:r>
                <m:r>
                  <a:rPr>
                    <a:latin typeface="Cambria Math" panose="02040503050406030204" pitchFamily="18" charset="0"/>
                  </a:rPr>
                  <m:t>𝑓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)+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  <m:r>
                  <a:rPr>
                    <a:latin typeface="Cambria Math" panose="02040503050406030204" pitchFamily="18" charset="0"/>
                  </a:rPr>
                  <m:t>𝑔</m:t>
                </m:r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)</m:t>
                </m:r>
              </m:oMath>
            </a14:m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Macintosh PowerPoint</Application>
  <PresentationFormat>On-screen Show (16:9)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MANE 3351</vt:lpstr>
      <vt:lpstr>Lecture 17</vt:lpstr>
      <vt:lpstr>Classroom Management</vt:lpstr>
      <vt:lpstr>Resources</vt:lpstr>
      <vt:lpstr>Handouts</vt:lpstr>
      <vt:lpstr>Calendar</vt:lpstr>
      <vt:lpstr>Test 2</vt:lpstr>
      <vt:lpstr>Lecture Topics</vt:lpstr>
      <vt:lpstr>Derivatives</vt:lpstr>
      <vt:lpstr>Lecture 17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2025-10-28T13:44:28Z</dcterms:created>
  <dcterms:modified xsi:type="dcterms:W3CDTF">2025-10-28T13:45:20Z</dcterms:modified>
</cp:coreProperties>
</file>