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2" Type="http://schemas.openxmlformats.org/officeDocument/2006/relationships/viewProps" Target="viewProps.xml" /><Relationship Id="rId1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4" Type="http://schemas.openxmlformats.org/officeDocument/2006/relationships/tableStyles" Target="tableStyles.xml" /><Relationship Id="rId13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images/test2Fall2024.pdf" TargetMode="Externa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www.youtube.com/watch?v=fNk_zzaMoSs" TargetMode="Externa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www.kaggle.com/" TargetMode="Externa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www.youtube.com/watch?v=k7RM-ot2NWY&amp;vl=fr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lvl="0" marL="0" indent="0">
              <a:buNone/>
            </a:pPr>
            <a:r>
              <a:rPr/>
              <a:t>MANE</a:t>
            </a:r>
            <a:r>
              <a:rPr/>
              <a:t> </a:t>
            </a:r>
            <a:r>
              <a:rPr/>
              <a:t>3351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lvl="0" marL="0" indent="0">
              <a:buNone/>
            </a:pPr>
            <a:r>
              <a:rPr/>
              <a:t>Lecture</a:t>
            </a:r>
            <a:r>
              <a:rPr/>
              <a:t> </a:t>
            </a:r>
            <a:r>
              <a:rPr/>
              <a:t>18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Classroom</a:t>
            </a:r>
            <a:r>
              <a:rPr/>
              <a:t> </a:t>
            </a:r>
            <a:r>
              <a:rPr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1"/>
            <a:r>
              <a:rPr/>
              <a:t>Topic: Introduction to Linear Algebra</a:t>
            </a:r>
          </a:p>
          <a:p>
            <a:pPr lvl="1"/>
            <a:r>
              <a:rPr/>
              <a:t>Homework 5 (due November 3 - no late work)</a:t>
            </a:r>
          </a:p>
          <a:p>
            <a:pPr lvl="1"/>
            <a:r>
              <a:rPr/>
              <a:t>Survey at end of class - Test 2 date</a:t>
            </a:r>
          </a:p>
          <a:p>
            <a:pPr lvl="1"/>
            <a:r>
              <a:rPr/>
              <a:t>No lab today</a:t>
            </a:r>
          </a:p>
          <a:p>
            <a:pPr lvl="1"/>
            <a:r>
              <a:rPr/>
              <a:t>Remaining class schedule after Test 2 decision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lvl="0" marL="0" indent="0">
              <a:buNone/>
            </a:pPr>
            <a:r>
              <a:rPr/>
              <a:t>Resources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Lecture 18 slides</a:t>
            </a:r>
          </a:p>
          <a:p>
            <a:pPr lvl="1"/>
            <a:r>
              <a:rPr/>
              <a:t>Lecture 18 slides marked</a:t>
            </a:r>
          </a:p>
          <a:p>
            <a:pPr lvl="1"/>
            <a:r>
              <a:rPr>
                <a:hlinkClick r:id="rId2"/>
              </a:rPr>
              <a:t>Test 2 - Fall 2024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Monday</a:t>
                      </a:r>
                      <a:r>
                        <a:rPr/>
                        <a:t> </a:t>
                      </a:r>
                      <a:r>
                        <a:rPr/>
                        <a:t>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Wednesday</a:t>
                      </a:r>
                      <a:r>
                        <a:rPr/>
                        <a:t> </a:t>
                      </a:r>
                      <a:r>
                        <a:rPr/>
                        <a:t>Lecture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 b="1"/>
                        <a:t>11/3:</a:t>
                      </a:r>
                      <a:r>
                        <a:rPr/>
                        <a:t> </a:t>
                      </a:r>
                      <a:r>
                        <a:rPr/>
                        <a:t>Linear</a:t>
                      </a:r>
                      <a:r>
                        <a:rPr/>
                        <a:t> </a:t>
                      </a:r>
                      <a:r>
                        <a:rPr/>
                        <a:t>Algebra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 b="1"/>
                        <a:t>11/5:</a:t>
                      </a:r>
                      <a:r>
                        <a:rPr b="1"/>
                        <a:t> </a:t>
                      </a:r>
                      <a:r>
                        <a:rPr b="1"/>
                        <a:t>?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Introduction</a:t>
            </a:r>
            <a:r>
              <a:rPr/>
              <a:t> </a:t>
            </a:r>
            <a:r>
              <a:rPr/>
              <a:t>to</a:t>
            </a:r>
            <a:r>
              <a:rPr/>
              <a:t> </a:t>
            </a:r>
            <a:r>
              <a:rPr/>
              <a:t>Vectors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/>
              </a:rPr>
              <a:t>Vectors | Chapter 1, Essence of Linear Algebra Video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spcBef>
                <a:spcPts val="3000"/>
              </a:spcBef>
              <a:buNone/>
            </a:pPr>
            <a:r>
              <a:rPr b="1"/>
              <a:t>Examples of Vectors in Engineering</a:t>
            </a:r>
          </a:p>
          <a:p>
            <a:pPr lvl="1"/>
            <a:r>
              <a:rPr/>
              <a:t>Examples in engineering courses</a:t>
            </a:r>
          </a:p>
          <a:p>
            <a:pPr lvl="1"/>
            <a:r>
              <a:rPr/>
              <a:t>Examine </a:t>
            </a:r>
            <a:r>
              <a:rPr>
                <a:hlinkClick r:id="rId2"/>
              </a:rPr>
              <a:t>Kaggle</a:t>
            </a:r>
          </a:p>
          <a:p>
            <a:pPr lvl="1"/>
            <a:r>
              <a:rPr/>
              <a:t>Vector Notation (including tilde)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spcBef>
                <a:spcPts val="3000"/>
              </a:spcBef>
              <a:buNone/>
            </a:pPr>
            <a:r>
              <a:rPr b="1"/>
              <a:t>Linear Combinations, Span and Basis</a:t>
            </a:r>
          </a:p>
          <a:p>
            <a:pPr lvl="1"/>
            <a:r>
              <a:rPr>
                <a:hlinkClick r:id="rId2"/>
              </a:rPr>
              <a:t>Linear Combinations, span, and basis vectors | Chapter 2, Essence of linear algebra Video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2025-11-02T15:07:53Z</dcterms:created>
  <dcterms:modified xsi:type="dcterms:W3CDTF">2025-11-02T15:07:53Z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