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generated/numpy.linspac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stats.norm.html#scipy.stats.nor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tutorials/introductory/pyplot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mages/github_student_verification_info.pdf" TargetMode="External"/><Relationship Id="rId2" Type="http://schemas.openxmlformats.org/officeDocument/2006/relationships/hyperlink" Target="images/github_account_creation_checklist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tH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github.com/downlo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douglastimmer/MANE3351_fall2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Python with </a:t>
            </a:r>
            <a:r>
              <a:rPr b="1" dirty="0" err="1"/>
              <a:t>Jupyter</a:t>
            </a:r>
            <a:r>
              <a:rPr b="1" dirty="0"/>
              <a:t> Notebook</a:t>
            </a:r>
          </a:p>
          <a:p>
            <a:pPr lvl="0"/>
            <a:r>
              <a:rPr sz="2000" dirty="0"/>
              <a:t>Standard Normal Case 1</a:t>
            </a:r>
          </a:p>
          <a:p>
            <a:pPr lvl="0" indent="0">
              <a:buNone/>
            </a:pPr>
            <a:r>
              <a:rPr sz="2000"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matplotlib.pyplot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8000"/>
                </a:solidFill>
                <a:latin typeface="Courier"/>
              </a:rPr>
              <a:t>as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plt</a:t>
            </a:r>
            <a:br>
              <a:rPr sz="2000" dirty="0"/>
            </a:br>
            <a:r>
              <a:rPr sz="2000"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numpy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8000"/>
                </a:solidFill>
                <a:latin typeface="Courier"/>
              </a:rPr>
              <a:t>as</a:t>
            </a:r>
            <a:r>
              <a:rPr sz="2000" dirty="0">
                <a:latin typeface="Courier"/>
              </a:rPr>
              <a:t> np</a:t>
            </a:r>
            <a:br>
              <a:rPr sz="2000" dirty="0"/>
            </a:br>
            <a:r>
              <a:rPr sz="2000"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scipy.stats</a:t>
            </a:r>
            <a:r>
              <a:rPr sz="2000" dirty="0">
                <a:latin typeface="Courier"/>
              </a:rPr>
              <a:t> </a:t>
            </a:r>
            <a:r>
              <a:rPr sz="2000" b="1" dirty="0">
                <a:solidFill>
                  <a:srgbClr val="008000"/>
                </a:solidFill>
                <a:latin typeface="Courier"/>
              </a:rPr>
              <a:t>as</a:t>
            </a:r>
            <a:r>
              <a:rPr sz="2000" dirty="0">
                <a:latin typeface="Courier"/>
              </a:rPr>
              <a:t> </a:t>
            </a:r>
            <a:r>
              <a:rPr sz="2000" dirty="0" err="1">
                <a:latin typeface="Courier"/>
              </a:rPr>
              <a:t>sct</a:t>
            </a:r>
            <a:br>
              <a:rPr sz="2000" dirty="0"/>
            </a:br>
            <a:r>
              <a:rPr sz="2000"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sz="2000" dirty="0">
                <a:latin typeface="Courier"/>
              </a:rPr>
              <a:t> math</a:t>
            </a:r>
            <a:br>
              <a:rPr sz="2000" dirty="0"/>
            </a:br>
            <a:br>
              <a:rPr sz="2000" dirty="0"/>
            </a:br>
            <a:r>
              <a:rPr sz="2000" dirty="0">
                <a:latin typeface="Courier"/>
              </a:rPr>
              <a:t>a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0.5</a:t>
            </a:r>
            <a:br>
              <a:rPr sz="2000" dirty="0"/>
            </a:br>
            <a:br>
              <a:rPr sz="2000" dirty="0"/>
            </a:br>
            <a:r>
              <a:rPr sz="2000" dirty="0">
                <a:latin typeface="Courier"/>
              </a:rPr>
              <a:t>x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 err="1">
                <a:latin typeface="Courier"/>
              </a:rPr>
              <a:t>np.linspace</a:t>
            </a:r>
            <a:r>
              <a:rPr sz="2000" dirty="0">
                <a:latin typeface="Courier"/>
              </a:rPr>
              <a:t>(</a:t>
            </a:r>
            <a:r>
              <a:rPr sz="2000" dirty="0">
                <a:solidFill>
                  <a:srgbClr val="666666"/>
                </a:solidFill>
                <a:latin typeface="Courier"/>
              </a:rPr>
              <a:t>-</a:t>
            </a:r>
            <a:r>
              <a:rPr sz="2000" dirty="0">
                <a:solidFill>
                  <a:srgbClr val="40A070"/>
                </a:solidFill>
                <a:latin typeface="Courier"/>
              </a:rPr>
              <a:t>4</a:t>
            </a:r>
            <a:r>
              <a:rPr sz="2000" dirty="0">
                <a:latin typeface="Courier"/>
              </a:rPr>
              <a:t>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4</a:t>
            </a:r>
            <a:r>
              <a:rPr sz="2000" dirty="0">
                <a:latin typeface="Courier"/>
              </a:rPr>
              <a:t>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500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>
                <a:latin typeface="Courier"/>
              </a:rPr>
              <a:t>y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 err="1">
                <a:latin typeface="Courier"/>
              </a:rPr>
              <a:t>sct.norm.pdf</a:t>
            </a:r>
            <a:r>
              <a:rPr sz="2000" dirty="0">
                <a:latin typeface="Courier"/>
              </a:rPr>
              <a:t>(x,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>
                <a:latin typeface="Courier"/>
              </a:rPr>
              <a:t>y2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0.0</a:t>
            </a:r>
            <a:r>
              <a:rPr sz="2000" dirty="0">
                <a:solidFill>
                  <a:srgbClr val="666666"/>
                </a:solidFill>
                <a:latin typeface="Courier"/>
              </a:rPr>
              <a:t>*</a:t>
            </a:r>
            <a:r>
              <a:rPr sz="2000" dirty="0">
                <a:latin typeface="Courier"/>
              </a:rPr>
              <a:t>x</a:t>
            </a:r>
            <a:br>
              <a:rPr sz="2000" dirty="0"/>
            </a:br>
            <a:r>
              <a:rPr sz="2000" dirty="0" err="1">
                <a:latin typeface="Courier"/>
              </a:rPr>
              <a:t>maske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>
                <a:latin typeface="Courier"/>
              </a:rPr>
              <a:t>(x</a:t>
            </a:r>
            <a:r>
              <a:rPr sz="20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2000" dirty="0">
                <a:latin typeface="Courier"/>
              </a:rPr>
              <a:t>a)</a:t>
            </a:r>
            <a:br>
              <a:rPr sz="2000" dirty="0"/>
            </a:br>
            <a:br>
              <a:rPr sz="2000" dirty="0"/>
            </a:br>
            <a:r>
              <a:rPr sz="2000" dirty="0" err="1">
                <a:latin typeface="Courier"/>
              </a:rPr>
              <a:t>plt.plot</a:t>
            </a:r>
            <a:r>
              <a:rPr sz="2000" dirty="0">
                <a:latin typeface="Courier"/>
              </a:rPr>
              <a:t>(</a:t>
            </a:r>
            <a:r>
              <a:rPr sz="2000" dirty="0" err="1">
                <a:latin typeface="Courier"/>
              </a:rPr>
              <a:t>x,y,</a:t>
            </a:r>
            <a:r>
              <a:rPr sz="2000" dirty="0" err="1">
                <a:solidFill>
                  <a:srgbClr val="4070A0"/>
                </a:solidFill>
                <a:latin typeface="Courier"/>
              </a:rPr>
              <a:t>'b</a:t>
            </a:r>
            <a:r>
              <a:rPr sz="2000" dirty="0">
                <a:solidFill>
                  <a:srgbClr val="4070A0"/>
                </a:solidFill>
                <a:latin typeface="Courier"/>
              </a:rPr>
              <a:t>'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 err="1">
                <a:latin typeface="Courier"/>
              </a:rPr>
              <a:t>plt.fill_between</a:t>
            </a:r>
            <a:r>
              <a:rPr sz="2000" dirty="0">
                <a:latin typeface="Courier"/>
              </a:rPr>
              <a:t>(</a:t>
            </a:r>
            <a:r>
              <a:rPr sz="2000" dirty="0" err="1">
                <a:latin typeface="Courier"/>
              </a:rPr>
              <a:t>x,y,color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>
                <a:solidFill>
                  <a:srgbClr val="4070A0"/>
                </a:solidFill>
                <a:latin typeface="Courier"/>
              </a:rPr>
              <a:t>'#666666'</a:t>
            </a:r>
            <a:r>
              <a:rPr sz="2000" dirty="0">
                <a:latin typeface="Courier"/>
              </a:rPr>
              <a:t>,where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 err="1">
                <a:latin typeface="Courier"/>
              </a:rPr>
              <a:t>maske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 err="1">
                <a:latin typeface="Courier"/>
              </a:rPr>
              <a:t>plt.plot</a:t>
            </a:r>
            <a:r>
              <a:rPr sz="2000" dirty="0">
                <a:latin typeface="Courier"/>
              </a:rPr>
              <a:t>(x,y2,</a:t>
            </a:r>
            <a:r>
              <a:rPr sz="2000" dirty="0">
                <a:solidFill>
                  <a:srgbClr val="4070A0"/>
                </a:solidFill>
                <a:latin typeface="Courier"/>
              </a:rPr>
              <a:t>'b'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 err="1">
                <a:latin typeface="Courier"/>
              </a:rPr>
              <a:t>plt.show</a:t>
            </a:r>
            <a:r>
              <a:rPr sz="2000" dirty="0">
                <a:latin typeface="Courier"/>
              </a:rPr>
              <a:t>()</a:t>
            </a:r>
            <a:br>
              <a:rPr sz="2000" dirty="0"/>
            </a:br>
            <a:br>
              <a:rPr sz="2000" dirty="0"/>
            </a:br>
            <a:r>
              <a:rPr sz="2000" dirty="0">
                <a:latin typeface="Courier"/>
              </a:rPr>
              <a:t>answer</a:t>
            </a:r>
            <a:r>
              <a:rPr sz="2000" dirty="0">
                <a:solidFill>
                  <a:srgbClr val="666666"/>
                </a:solidFill>
                <a:latin typeface="Courier"/>
              </a:rPr>
              <a:t>=</a:t>
            </a:r>
            <a:r>
              <a:rPr sz="2000" dirty="0" err="1">
                <a:latin typeface="Courier"/>
              </a:rPr>
              <a:t>sct.norm.cdf</a:t>
            </a:r>
            <a:r>
              <a:rPr sz="2000" dirty="0">
                <a:latin typeface="Courier"/>
              </a:rPr>
              <a:t>(a,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0</a:t>
            </a:r>
            <a:r>
              <a:rPr sz="2000" dirty="0">
                <a:latin typeface="Courier"/>
              </a:rPr>
              <a:t>,</a:t>
            </a:r>
            <a:r>
              <a:rPr sz="2000" dirty="0">
                <a:solidFill>
                  <a:srgbClr val="40A070"/>
                </a:solidFill>
                <a:latin typeface="Courier"/>
              </a:rPr>
              <a:t>1</a:t>
            </a:r>
            <a:r>
              <a:rPr sz="2000" dirty="0">
                <a:latin typeface="Courier"/>
              </a:rPr>
              <a:t>)</a:t>
            </a:r>
            <a:br>
              <a:rPr sz="2000" dirty="0"/>
            </a:br>
            <a:r>
              <a:rPr sz="2000" dirty="0">
                <a:solidFill>
                  <a:srgbClr val="008000"/>
                </a:solidFill>
                <a:latin typeface="Courier"/>
              </a:rPr>
              <a:t>print</a:t>
            </a:r>
            <a:r>
              <a:rPr sz="2000" dirty="0">
                <a:latin typeface="Courier"/>
              </a:rPr>
              <a:t> (</a:t>
            </a:r>
            <a:r>
              <a:rPr sz="2000" dirty="0">
                <a:solidFill>
                  <a:srgbClr val="4070A0"/>
                </a:solidFill>
                <a:latin typeface="Courier"/>
              </a:rPr>
              <a:t>"%8.6f"</a:t>
            </a:r>
            <a:r>
              <a:rPr sz="2000" dirty="0">
                <a:latin typeface="Courier"/>
              </a:rPr>
              <a:t> </a:t>
            </a:r>
            <a:r>
              <a:rPr sz="2000" dirty="0">
                <a:solidFill>
                  <a:srgbClr val="666666"/>
                </a:solidFill>
                <a:latin typeface="Courier"/>
              </a:rPr>
              <a:t>%</a:t>
            </a:r>
            <a:r>
              <a:rPr sz="2000" dirty="0">
                <a:latin typeface="Courier"/>
              </a:rPr>
              <a:t> (answer))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Methods for Acquiring Python Code</a:t>
            </a:r>
          </a:p>
          <a:p>
            <a:pPr marL="342900" lvl="0" indent="-342900">
              <a:buAutoNum type="arabicPeriod"/>
            </a:pPr>
            <a:r>
              <a:t>Clone repository to local machine using GitHub Desktop</a:t>
            </a:r>
          </a:p>
          <a:p>
            <a:pPr marL="342900" lvl="0" indent="-342900">
              <a:buAutoNum type="arabicPeriod"/>
            </a:pPr>
            <a:r>
              <a:t>Copy code from MANE 3351 Fall 2025 Public Repository</a:t>
            </a:r>
          </a:p>
          <a:p>
            <a:pPr marL="342900" lvl="0" indent="-342900">
              <a:buAutoNum type="arabicPeriod"/>
            </a:pPr>
            <a:r>
              <a:t>Copy code from lecture notes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Comments about Python Installation</a:t>
            </a:r>
          </a:p>
          <a:p>
            <a:pPr lvl="0"/>
            <a:r>
              <a:rPr sz="2000" dirty="0"/>
              <a:t>We will utilize Anaconda python that is pre-installed on lab computers</a:t>
            </a:r>
          </a:p>
          <a:p>
            <a:pPr lvl="1"/>
            <a:r>
              <a:rPr sz="2000" dirty="0"/>
              <a:t>Discuss installing on personal computers</a:t>
            </a:r>
          </a:p>
          <a:p>
            <a:pPr lvl="0"/>
            <a:r>
              <a:rPr sz="2000" dirty="0"/>
              <a:t>Dr. Timmer will utilize a </a:t>
            </a:r>
            <a:r>
              <a:rPr sz="2000" dirty="0" err="1"/>
              <a:t>conda</a:t>
            </a:r>
            <a:r>
              <a:rPr sz="2000" dirty="0"/>
              <a:t> environment so that configure for MANE 3351 is stored separately and doesn’t possible corrupt other environments</a:t>
            </a:r>
          </a:p>
          <a:p>
            <a:pPr lvl="0"/>
            <a:r>
              <a:rPr sz="2000" dirty="0"/>
              <a:t>Most of the time, Dr. Timmer will work from the command line on a Mac</a:t>
            </a:r>
          </a:p>
          <a:p>
            <a:pPr lvl="0"/>
            <a:r>
              <a:rPr sz="2000" dirty="0"/>
              <a:t>Quick demonstration on both Mac and Windows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First 4 Lines</a:t>
            </a:r>
          </a:p>
          <a:p>
            <a:pPr lvl="0"/>
            <a:r>
              <a:rPr sz="2000" dirty="0"/>
              <a:t>Imports allow external packages to be used</a:t>
            </a:r>
          </a:p>
          <a:p>
            <a:pPr lvl="0"/>
            <a:r>
              <a:rPr sz="2000" dirty="0"/>
              <a:t>Most standard packages are included in the Anaconda installation</a:t>
            </a:r>
          </a:p>
          <a:p>
            <a:pPr lvl="1"/>
            <a:r>
              <a:rPr sz="2000" b="1" dirty="0"/>
              <a:t>Matplotlib</a:t>
            </a:r>
            <a:r>
              <a:rPr sz="2000" dirty="0"/>
              <a:t> “is a Python 2D plotting library which produces publication quality figures in a variety of hardcopy formats and interactive environments across platforms. Matplotlib can be used in Python scripts, the Python and </a:t>
            </a:r>
            <a:r>
              <a:rPr sz="2000" dirty="0" err="1"/>
              <a:t>IPython</a:t>
            </a:r>
            <a:r>
              <a:rPr sz="2000" dirty="0"/>
              <a:t> shells, the </a:t>
            </a:r>
            <a:r>
              <a:rPr sz="2000" dirty="0" err="1"/>
              <a:t>Jupyter</a:t>
            </a:r>
            <a:r>
              <a:rPr sz="2000" dirty="0"/>
              <a:t> notebook, web application servers, and four graphical user interface toolkits”</a:t>
            </a:r>
          </a:p>
          <a:p>
            <a:pPr lvl="1"/>
            <a:r>
              <a:rPr sz="2000" b="1" dirty="0"/>
              <a:t>NumPy</a:t>
            </a:r>
            <a:r>
              <a:rPr sz="2000" dirty="0"/>
              <a:t> “is the fundamental package for scientific </a:t>
            </a:r>
            <a:r>
              <a:rPr sz="2000" dirty="0" err="1"/>
              <a:t>computering</a:t>
            </a:r>
            <a:r>
              <a:rPr sz="2000" dirty="0"/>
              <a:t> with Python. It contains </a:t>
            </a:r>
            <a:r>
              <a:rPr sz="2000" dirty="0" err="1"/>
              <a:t>amont</a:t>
            </a:r>
            <a:r>
              <a:rPr sz="2000" dirty="0"/>
              <a:t> other things: 1). a </a:t>
            </a:r>
            <a:r>
              <a:rPr sz="2000" dirty="0" err="1"/>
              <a:t>powerfull</a:t>
            </a:r>
            <a:r>
              <a:rPr sz="2000" dirty="0"/>
              <a:t> N-dimensional array object, 2). sophisticated (broadcasting) functions, 3. tools for integrating C/C++ and Fortran code, and 4). </a:t>
            </a:r>
            <a:r>
              <a:rPr sz="2000" dirty="0" err="1"/>
              <a:t>usefull</a:t>
            </a:r>
            <a:r>
              <a:rPr sz="2000" dirty="0"/>
              <a:t> linear algebra, Fourier transform, and random number capabilities.”</a:t>
            </a:r>
          </a:p>
          <a:p>
            <a:pPr lvl="1"/>
            <a:r>
              <a:rPr sz="2000" b="1" dirty="0"/>
              <a:t>SciPy</a:t>
            </a:r>
            <a:r>
              <a:rPr sz="2000" dirty="0"/>
              <a:t> “is a Python-based ecosystem of open-source software for mathematics, science, and engineering. In particular, these are some of the core packages: NumPy, SciPy library, Matplotlib, </a:t>
            </a:r>
            <a:r>
              <a:rPr sz="2000" dirty="0" err="1"/>
              <a:t>IPython</a:t>
            </a:r>
            <a:r>
              <a:rPr sz="2000" dirty="0"/>
              <a:t>, </a:t>
            </a:r>
            <a:r>
              <a:rPr sz="2000" dirty="0" err="1"/>
              <a:t>Sympy</a:t>
            </a:r>
            <a:r>
              <a:rPr sz="2000" dirty="0"/>
              <a:t>, and pandas.”</a:t>
            </a:r>
          </a:p>
          <a:p>
            <a:pPr lvl="1"/>
            <a:r>
              <a:rPr sz="2000" b="1" dirty="0"/>
              <a:t>Math</a:t>
            </a:r>
            <a:r>
              <a:rPr sz="2000" dirty="0"/>
              <a:t> “provides access to the mathematical functions defined by the C standard.”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Numpy Linspace</a:t>
            </a:r>
          </a:p>
        </p:txBody>
      </p:sp>
      <p:pic>
        <p:nvPicPr>
          <p:cNvPr id="2" name="Picture 1" descr="images/numpyLinspac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07172" y="1116218"/>
            <a:ext cx="3966928" cy="287158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Numpy Linspace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3"/>
              </a:rPr>
              <a:t>Source</a:t>
            </a:r>
          </a:p>
          <a:p>
            <a:pPr lvl="0"/>
            <a:r>
              <a:t>Experiment with endpoint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scipy.stats.norm</a:t>
            </a:r>
          </a:p>
        </p:txBody>
      </p:sp>
      <p:pic>
        <p:nvPicPr>
          <p:cNvPr id="2" name="Picture 1" descr="images/scipyStatsNo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84200"/>
            <a:ext cx="5105400" cy="311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scipy stats norm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Matplotlib</a:t>
            </a:r>
          </a:p>
        </p:txBody>
      </p:sp>
      <p:pic>
        <p:nvPicPr>
          <p:cNvPr id="2" name="Picture 1" descr="images/matplotlib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82700"/>
            <a:ext cx="5105400" cy="1701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matplotlib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Classroom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t>Questions</a:t>
            </a:r>
          </a:p>
          <a:p>
            <a:pPr lvl="0"/>
            <a:r>
              <a:t>Review 1st day</a:t>
            </a:r>
          </a:p>
          <a:p>
            <a:pPr lvl="0"/>
            <a:r>
              <a:t>Introduction to Python</a:t>
            </a:r>
          </a:p>
          <a:p>
            <a:pPr lvl="0"/>
            <a:r>
              <a:t>Discuss lab today</a:t>
            </a:r>
          </a:p>
          <a:p>
            <a:pPr marL="0" lvl="0" indent="0">
              <a:buNone/>
            </a:pPr>
            <a:r>
              <a:rPr b="1"/>
              <a:t>Much of the lecture 2 material is a demonstration. Later in the course, we will learn these techniques.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2 Slides</a:t>
            </a:r>
          </a:p>
          <a:p>
            <a:pPr lvl="0"/>
            <a:r>
              <a:t>Lecture 2 Marked Slides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Assignments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dirty="0"/>
              <a:t>Create free GitHub account</a:t>
            </a:r>
          </a:p>
          <a:p>
            <a:pPr lvl="0"/>
            <a:r>
              <a:rPr dirty="0"/>
              <a:t>Student accounts are free</a:t>
            </a:r>
          </a:p>
          <a:p>
            <a:pPr lvl="0"/>
            <a:r>
              <a:rPr dirty="0">
                <a:hlinkClick r:id="rId2"/>
              </a:rPr>
              <a:t>GitHub Account Creation Checklist</a:t>
            </a:r>
          </a:p>
          <a:p>
            <a:pPr lvl="0"/>
            <a:r>
              <a:rPr dirty="0">
                <a:hlinkClick r:id="rId3"/>
              </a:rPr>
              <a:t>GitHub Student Verification Information</a:t>
            </a:r>
          </a:p>
        </p:txBody>
      </p:sp>
      <p:pic>
        <p:nvPicPr>
          <p:cNvPr id="3" name="Picture 1" descr="images/gitHubFall2025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68700" y="863600"/>
            <a:ext cx="5105400" cy="255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GitHub Home Page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Git</a:t>
            </a:r>
          </a:p>
        </p:txBody>
      </p:sp>
      <p:pic>
        <p:nvPicPr>
          <p:cNvPr id="2" name="Picture 1" descr="images/gi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95400"/>
            <a:ext cx="5105400" cy="1701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GitHub</a:t>
            </a:r>
          </a:p>
        </p:txBody>
      </p:sp>
      <p:pic>
        <p:nvPicPr>
          <p:cNvPr id="2" name="Picture 1" descr="images/gitHubFall2025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63600"/>
            <a:ext cx="5105400" cy="255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gitHub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3"/>
              </a:rPr>
              <a:t>Source</a:t>
            </a:r>
          </a:p>
          <a:p>
            <a:pPr lvl="0"/>
            <a:r>
              <a:t>Most laboratories will be distributed through gitHub</a:t>
            </a:r>
          </a:p>
          <a:p>
            <a:pPr lvl="0"/>
            <a:r>
              <a:t>Classroom material may also be available through gitHub</a:t>
            </a:r>
          </a:p>
          <a:p>
            <a:pPr lvl="0"/>
            <a:r>
              <a:t>Easiest approach is download on PC or Mac using gitHub Desktop (pre-installed in EACSB 2.102)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GitHub Desktop</a:t>
            </a:r>
          </a:p>
        </p:txBody>
      </p:sp>
      <p:pic>
        <p:nvPicPr>
          <p:cNvPr id="2" name="Picture 1" descr="images/gitHubDesktopDownloa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06800" y="203200"/>
            <a:ext cx="50292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gitHub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3"/>
              </a:rPr>
              <a:t>Source</a:t>
            </a:r>
          </a:p>
          <a:p>
            <a:pPr lvl="0"/>
            <a:r>
              <a:t>Graphical interface that makes using GitHub very easy to use</a:t>
            </a:r>
          </a:p>
          <a:p>
            <a:pPr lvl="0"/>
            <a:r>
              <a:t>Downloading MANE 3351 materials</a:t>
            </a:r>
          </a:p>
          <a:p>
            <a:pPr lvl="1"/>
            <a:r>
              <a:t>First use: clone repository</a:t>
            </a:r>
          </a:p>
          <a:p>
            <a:pPr lvl="1"/>
            <a:r>
              <a:t>Subsequent uses: pull repository (will update local material)</a:t>
            </a:r>
          </a:p>
          <a:p>
            <a:pPr lvl="0"/>
            <a:r>
              <a:t>Please do not push</a:t>
            </a:r>
          </a:p>
          <a:p>
            <a:pPr lvl="0"/>
            <a:r>
              <a:t>Demonstrate using Standard Normal Case 1 from </a:t>
            </a:r>
            <a:r>
              <a:rPr>
                <a:hlinkClick r:id="rId4"/>
              </a:rPr>
              <a:t>Dr. Timmer GitHub Public Repository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On-screen Show (16:9)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</vt:lpstr>
      <vt:lpstr>Office Theme</vt:lpstr>
      <vt:lpstr>MANE 3351</vt:lpstr>
      <vt:lpstr>Lecture 2</vt:lpstr>
      <vt:lpstr>Classroom Management</vt:lpstr>
      <vt:lpstr>Resources</vt:lpstr>
      <vt:lpstr>Handouts</vt:lpstr>
      <vt:lpstr>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2025-09-07T20:38:37Z</dcterms:created>
  <dcterms:modified xsi:type="dcterms:W3CDTF">2025-09-07T20:42:35Z</dcterms:modified>
</cp:coreProperties>
</file>