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3" autoAdjust="0"/>
    <p:restoredTop sz="94711" autoAdjust="0"/>
  </p:normalViewPr>
  <p:slideViewPr>
    <p:cSldViewPr snapToGrid="0" snapToObjects="1">
      <p:cViewPr varScale="1">
        <p:scale>
          <a:sx n="47" d="100"/>
          <a:sy n="47" d="100"/>
        </p:scale>
        <p:origin x="1732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images/linearAlgebraHandouts.pdf" TargetMode="External"/><Relationship Id="rId2" Type="http://schemas.openxmlformats.org/officeDocument/2006/relationships/hyperlink" Target="images/lecture20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A row vector can be written as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𝐲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begChr m:val="["/>
                      <m:endChr m:val="]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>
                                <a:latin typeface="Cambria Math" panose="02040503050406030204" pitchFamily="18" charset="0"/>
                              </a:rPr>
                              <m:t> 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>
                                <a:latin typeface="Cambria Math" panose="02040503050406030204" pitchFamily="18" charset="0"/>
                              </a:rPr>
                              <m:t> ⋯ 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e>
                        </m:mr>
                      </m:m>
                    </m:e>
                  </m:d>
                </m:oMath>
              </m:oMathPara>
            </a14:m>
            <a:endParaRPr/>
          </a:p>
          <a:p>
            <a:pPr lvl="1"/>
            <a:r>
              <a:t>the dimension of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𝐲</m:t>
                </m:r>
              </m:oMath>
            </a14:m>
            <a:r>
              <a:t> is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(1×</m:t>
                </m:r>
                <m:r>
                  <a:rPr>
                    <a:latin typeface="Cambria Math" panose="02040503050406030204" pitchFamily="18" charset="0"/>
                  </a:rPr>
                  <m:t>𝑚</m:t>
                </m:r>
                <m:r>
                  <a:rPr>
                    <a:latin typeface="Cambria Math" panose="02040503050406030204" pitchFamily="18" charset="0"/>
                  </a:rPr>
                  <m:t>)</m:t>
                </m:r>
              </m:oMath>
            </a14:m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Scalar Product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𝛼</m:t>
                  </m:r>
                  <m:r>
                    <a:rPr>
                      <a:latin typeface="Cambria Math" panose="02040503050406030204" pitchFamily="18" charset="0"/>
                    </a:rPr>
                    <m:t>𝐱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begChr m:val="["/>
                      <m:endChr m:val="]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𝛼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⋮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𝛼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mr>
                      </m:m>
                    </m:e>
                  </m:d>
                </m:oMath>
              </m:oMathPara>
            </a14:m>
            <a:endParaRPr b="1"/>
          </a:p>
          <a:p>
            <a:pPr marL="0" lvl="0" indent="0">
              <a:buNone/>
            </a:pPr>
            <a:r>
              <a:t>for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𝛼</m:t>
                </m:r>
              </m:oMath>
            </a14:m>
            <a:r>
              <a:t> (a constant or scalar)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Addition/Subtraction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𝐱</m:t>
                  </m:r>
                  <m:r>
                    <a:rPr>
                      <a:latin typeface="Cambria Math" panose="02040503050406030204" pitchFamily="18" charset="0"/>
                    </a:rPr>
                    <m:t>±</m:t>
                  </m:r>
                  <m:r>
                    <a:rPr>
                      <a:latin typeface="Cambria Math" panose="02040503050406030204" pitchFamily="18" charset="0"/>
                    </a:rPr>
                    <m:t>𝐲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begChr m:val="["/>
                      <m:endChr m:val="]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>
                                <a:latin typeface="Cambria Math" panose="02040503050406030204" pitchFamily="18" charset="0"/>
                              </a:rPr>
                              <m:t>±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>
                                <a:latin typeface="Cambria Math" panose="02040503050406030204" pitchFamily="18" charset="0"/>
                              </a:rPr>
                              <m:t>±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⋮</m:t>
                            </m:r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>
                                <a:latin typeface="Cambria Math" panose="02040503050406030204" pitchFamily="18" charset="0"/>
                              </a:rPr>
                              <m:t>±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mr>
                      </m:m>
                    </m:e>
                  </m:d>
                </m:oMath>
              </m:oMathPara>
            </a14:m>
            <a:endParaRPr b="1"/>
          </a:p>
          <a:p>
            <a:pPr lvl="1"/>
            <a:r>
              <a:t>Note that the dimensions of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𝐱</m:t>
                </m:r>
              </m:oMath>
            </a14:m>
            <a:r>
              <a:t> and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𝐲</m:t>
                </m:r>
              </m:oMath>
            </a14:m>
            <a:r>
              <a:t> must be identical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0"/>
                <a:ext cx="8229600" cy="6741994"/>
              </a:xfrm>
            </p:spPr>
            <p:txBody>
              <a:bodyPr>
                <a:normAutofit/>
              </a:bodyPr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Matrices</a:t>
                </a:r>
              </a:p>
              <a:p>
                <a:pPr marL="0" lvl="0" indent="0">
                  <a:buNone/>
                </a:pPr>
                <a:r>
                  <a:rPr dirty="0"/>
                  <a:t>A </a:t>
                </a:r>
                <a:r>
                  <a:rPr b="1" dirty="0"/>
                  <a:t>matrix</a:t>
                </a:r>
                <a:r>
                  <a:rPr dirty="0"/>
                  <a:t> is a two-dimensional array of numbers written as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𝑛𝑚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  <a:p>
                <a:pPr lvl="1"/>
                <a:r>
                  <a:rPr dirty="0"/>
                  <a:t>A matrix has two dimensions and can be written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dirty="0"/>
                  <a:t> where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dirty="0"/>
                  <a:t> is the number of rows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dirty="0"/>
                  <a:t> is the number of columns</a:t>
                </a:r>
              </a:p>
              <a:p>
                <a:pPr lvl="1"/>
                <a:r>
                  <a:rPr dirty="0"/>
                  <a:t>A column vector can be considered an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  <m:r>
                      <a:rPr>
                        <a:latin typeface="Cambria Math" panose="02040503050406030204" pitchFamily="18" charset="0"/>
                      </a:rPr>
                      <m:t>×1</m:t>
                    </m:r>
                  </m:oMath>
                </a14:m>
                <a:r>
                  <a:rPr dirty="0"/>
                  <a:t> matrix and a row vector can be considered an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1×</m:t>
                    </m:r>
                    <m:r>
                      <a:rPr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dirty="0"/>
                  <a:t> matrix</a:t>
                </a:r>
              </a:p>
              <a:p>
                <a:pPr lvl="1"/>
                <a:r>
                  <a:rPr dirty="0"/>
                  <a:t>Matrices may or may not be square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0"/>
                <a:ext cx="8229600" cy="6741994"/>
              </a:xfrm>
              <a:blipFill>
                <a:blip r:embed="rId2"/>
                <a:stretch>
                  <a:fillRect l="-1852" t="-1175" r="-593" b="-1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Determinant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The Determinant Video</a:t>
            </a:r>
          </a:p>
          <a:p>
            <a:pPr lvl="1"/>
            <a:r>
              <a:t>Determinant of a Matrix Website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Ex: Determinant of a 2x2 Full Rank Matrix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EX: Determinant of a 2x2 Non-Full Rank Matrix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Ex: Shortcut for Determinant of a 3x3 Matrix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Ex: Method of Minors for finding determinant of 3x3 or higher dimension Matrix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Inverse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Inverse Matrices Video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Lecture 20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Linear Algebra Handout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Classroom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1"/>
            <a:r>
              <a:t>Summary of operations on Vectors, Matrix Multiplication, Three-Dimensional Transformations</a:t>
            </a:r>
          </a:p>
          <a:p>
            <a:pPr lvl="1"/>
            <a:r>
              <a:t>Determinants</a:t>
            </a:r>
          </a:p>
          <a:p>
            <a:pPr lvl="1"/>
            <a:r>
              <a:t>Introduction to Inverse Matrix</a:t>
            </a:r>
          </a:p>
          <a:p>
            <a:pPr lvl="1"/>
            <a:r>
              <a:t>Lab Assignment 8 (assigned 11/11/25, due 11/18/25 before 9:30 AM)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Lecture 20 slides</a:t>
            </a:r>
          </a:p>
          <a:p>
            <a:pPr lvl="1"/>
            <a:r>
              <a:t>Lecture 20 slides marked]</a:t>
            </a:r>
          </a:p>
          <a:p>
            <a:pPr lvl="1"/>
            <a:r>
              <a:rPr>
                <a:hlinkClick r:id="rId3"/>
              </a:rPr>
              <a:t>Linear Algebra Handouts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11/10:</a:t>
                      </a:r>
                      <a:r>
                        <a:t> Test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11/12:</a:t>
                      </a:r>
                      <a:r>
                        <a:t> Lecture 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11/17:</a:t>
                      </a:r>
                      <a:r>
                        <a:t> Lecture 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11/19:</a:t>
                      </a:r>
                      <a:r>
                        <a:t> Lecture 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11/24:</a:t>
                      </a:r>
                      <a:r>
                        <a:t> Lecture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11/26:</a:t>
                      </a:r>
                      <a:r>
                        <a:t> Lecture 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12/1:</a:t>
                      </a:r>
                      <a:r>
                        <a:t> Lecture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12/3:</a:t>
                      </a:r>
                      <a:r>
                        <a:t> Lecture 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12/8:</a:t>
                      </a:r>
                      <a:r>
                        <a:t> Lecture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12/10:</a:t>
                      </a:r>
                      <a:r>
                        <a:t> Review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Final Exam is Monday 12/15/2025 8:00 - 9:45 AM</a:t>
            </a:r>
          </a:p>
          <a:p>
            <a:pPr marL="0" lvl="0" indent="0">
              <a:buNone/>
            </a:pPr>
            <a:r>
              <a:t>I will be off-campus participating in an ABET visit and a proctor will be arranged for the final exam.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20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Vector Operations,</a:t>
            </a:r>
          </a:p>
          <a:p>
            <a:pPr lvl="1"/>
            <a:r>
              <a:t>Determinants, and</a:t>
            </a:r>
          </a:p>
          <a:p>
            <a:pPr lvl="1"/>
            <a:r>
              <a:t>Matrix Inversion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Vectors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A </a:t>
            </a:r>
            <a:r>
              <a:rPr b="1"/>
              <a:t>vector</a:t>
            </a:r>
            <a:r>
              <a:t>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𝐱</m:t>
                </m:r>
                <m:r>
                  <a:rPr>
                    <a:latin typeface="Cambria Math" panose="02040503050406030204" pitchFamily="18" charset="0"/>
                  </a:rPr>
                  <m:t>∈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ℝ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p>
                </m:sSup>
              </m:oMath>
            </a14:m>
            <a:endParaRPr/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𝐱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begChr m:val="["/>
                      <m:endChr m:val="]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⋮</m:t>
                            </m:r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mr>
                      </m:m>
                    </m:e>
                  </m:d>
                </m:oMath>
              </m:oMathPara>
            </a14:m>
            <a:endParaRPr/>
          </a:p>
          <a:p>
            <a:pPr marL="0" lvl="0" indent="0">
              <a:buNone/>
            </a:pPr>
            <a:r>
              <a:t>can be thought of as a one-dimensional array of numbers and is written as</a:t>
            </a:r>
          </a:p>
          <a:p>
            <a:pPr lvl="1"/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𝐱</m:t>
                </m:r>
              </m:oMath>
            </a14:m>
            <a:r>
              <a:t> is often called a column vector</a:t>
            </a:r>
          </a:p>
          <a:p>
            <a:pPr lvl="1"/>
            <a:r>
              <a:t>the dimension of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𝐱</m:t>
                </m:r>
              </m:oMath>
            </a14:m>
            <a:r>
              <a:t> is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(</m:t>
                </m:r>
                <m:r>
                  <a:rPr>
                    <a:latin typeface="Cambria Math" panose="02040503050406030204" pitchFamily="18" charset="0"/>
                  </a:rPr>
                  <m:t>𝑛</m:t>
                </m:r>
                <m:r>
                  <a:rPr>
                    <a:latin typeface="Cambria Math" panose="02040503050406030204" pitchFamily="18" charset="0"/>
                  </a:rPr>
                  <m:t>×1)</m:t>
                </m:r>
              </m:oMath>
            </a14:m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On-screen Show (4:3)</PresentationFormat>
  <Paragraphs>69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Cambria Math</vt:lpstr>
      <vt:lpstr>Office Theme</vt:lpstr>
      <vt:lpstr>MANE 3351</vt:lpstr>
      <vt:lpstr>Lecture 20</vt:lpstr>
      <vt:lpstr>Classroom Management</vt:lpstr>
      <vt:lpstr>Resources</vt:lpstr>
      <vt:lpstr>Handouts</vt:lpstr>
      <vt:lpstr>Calendar</vt:lpstr>
      <vt:lpstr>PowerPoint Presentation</vt:lpstr>
      <vt:lpstr>Lecture 20 Overview</vt:lpstr>
      <vt:lpstr>Vectors</vt:lpstr>
      <vt:lpstr>PowerPoint Presentation</vt:lpstr>
      <vt:lpstr>PowerPoint Presentation</vt:lpstr>
      <vt:lpstr>PowerPoint Presentation</vt:lpstr>
      <vt:lpstr>PowerPoint Presentation</vt:lpstr>
      <vt:lpstr>Determinant</vt:lpstr>
      <vt:lpstr>PowerPoint Presentation</vt:lpstr>
      <vt:lpstr>PowerPoint Presentation</vt:lpstr>
      <vt:lpstr>PowerPoint Presentation</vt:lpstr>
      <vt:lpstr>PowerPoint Presentation</vt:lpstr>
      <vt:lpstr>Inverse Matrix</vt:lpstr>
      <vt:lpstr>Linear Algebra Handout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2025-11-11T15:19:10Z</dcterms:created>
  <dcterms:modified xsi:type="dcterms:W3CDTF">2025-11-11T15:23:57Z</dcterms:modified>
</cp:coreProperties>
</file>