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91" d="100"/>
          <a:sy n="191" d="100"/>
        </p:scale>
        <p:origin x="916" y="3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isfun.com/definitions/transpose-matrix-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images/Python_SciPy_Cheat_Sheet_Linear_Algebra.pdf" TargetMode="External"/><Relationship Id="rId2" Type="http://schemas.openxmlformats.org/officeDocument/2006/relationships/hyperlink" Target="images/lecture21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isfun.com/algebra/matrix-invers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isfun.com/algebra/matrix-inverse-minors-cofactors-adjugat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Transpose of a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/>
              </a:rPr>
              <a:t>Matrix Transpose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Python Linear Algebra Cheat Sheet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dirty="0" err="1"/>
              <a:t>Jupyter</a:t>
            </a:r>
            <a:r>
              <a:rPr dirty="0"/>
              <a:t> Notebook Demonstration</a:t>
            </a:r>
          </a:p>
          <a:p>
            <a:pPr lvl="0" indent="0">
              <a:buNone/>
            </a:pPr>
            <a:endParaRPr lang="en-US" sz="2000" b="1" dirty="0">
              <a:solidFill>
                <a:srgbClr val="008000"/>
              </a:solidFill>
              <a:latin typeface="Courier"/>
            </a:endParaRPr>
          </a:p>
          <a:p>
            <a:pPr lvl="0" indent="0">
              <a:buNone/>
            </a:pP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numpy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as</a:t>
            </a:r>
            <a:r>
              <a:rPr sz="2000" dirty="0">
                <a:latin typeface="Courier"/>
              </a:rPr>
              <a:t> np</a:t>
            </a:r>
            <a:br>
              <a:rPr sz="2000" dirty="0"/>
            </a:br>
            <a:r>
              <a:rPr sz="2000" b="1" dirty="0">
                <a:solidFill>
                  <a:srgbClr val="008000"/>
                </a:solidFill>
                <a:latin typeface="Courier"/>
              </a:rPr>
              <a:t>from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scipy</a:t>
            </a:r>
            <a:r>
              <a:rPr sz="2000" dirty="0">
                <a:latin typeface="Courier"/>
              </a:rPr>
              <a:t> </a:t>
            </a:r>
            <a:r>
              <a:rPr sz="2000" b="1" dirty="0">
                <a:solidFill>
                  <a:srgbClr val="008000"/>
                </a:solidFill>
                <a:latin typeface="Courier"/>
              </a:rPr>
              <a:t>import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linalg</a:t>
            </a:r>
            <a:r>
              <a:rPr sz="2000" dirty="0">
                <a:latin typeface="Courier"/>
              </a:rPr>
              <a:t>, sparse</a:t>
            </a:r>
            <a:br>
              <a:rPr sz="2000" dirty="0"/>
            </a:br>
            <a:r>
              <a:rPr sz="2000" i="1" dirty="0">
                <a:solidFill>
                  <a:srgbClr val="60A0B0"/>
                </a:solidFill>
                <a:latin typeface="Courier"/>
              </a:rPr>
              <a:t># Creating matrices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A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np.mat</a:t>
            </a:r>
            <a:r>
              <a:rPr sz="2000" dirty="0">
                <a:latin typeface="Courier"/>
              </a:rPr>
              <a:t>([[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3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4</a:t>
            </a:r>
            <a:r>
              <a:rPr sz="2000" dirty="0">
                <a:latin typeface="Courier"/>
              </a:rPr>
              <a:t>],[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</a:t>
            </a:r>
            <a:r>
              <a:rPr sz="2000" dirty="0">
                <a:latin typeface="Courier"/>
              </a:rPr>
              <a:t>]])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(A)</a:t>
            </a:r>
            <a:br>
              <a:rPr sz="2000" dirty="0"/>
            </a:b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(A.I)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linalg.inv</a:t>
            </a:r>
            <a:r>
              <a:rPr sz="2000" dirty="0">
                <a:latin typeface="Courier"/>
              </a:rPr>
              <a:t>(A))</a:t>
            </a:r>
            <a:br>
              <a:rPr sz="2000" dirty="0"/>
            </a:b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 A.I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@</a:t>
            </a:r>
            <a:r>
              <a:rPr sz="2000" dirty="0">
                <a:latin typeface="Courier"/>
              </a:rPr>
              <a:t> A)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C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 err="1">
                <a:latin typeface="Courier"/>
              </a:rPr>
              <a:t>np.mat</a:t>
            </a:r>
            <a:r>
              <a:rPr sz="2000" dirty="0">
                <a:latin typeface="Courier"/>
              </a:rPr>
              <a:t>([[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1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</a:t>
            </a:r>
            <a:r>
              <a:rPr sz="2000" dirty="0">
                <a:latin typeface="Courier"/>
              </a:rPr>
              <a:t>],[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8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],[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7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6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5</a:t>
            </a:r>
            <a:r>
              <a:rPr sz="2000" dirty="0">
                <a:latin typeface="Courier"/>
              </a:rPr>
              <a:t>]])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(C)</a:t>
            </a:r>
            <a:br>
              <a:rPr sz="2000" dirty="0"/>
            </a:br>
            <a:br>
              <a:rPr sz="2000" dirty="0"/>
            </a:br>
            <a:r>
              <a:rPr sz="2000" dirty="0" err="1">
                <a:latin typeface="Courier"/>
              </a:rPr>
              <a:t>rhs</a:t>
            </a:r>
            <a:r>
              <a:rPr sz="2000" dirty="0">
                <a:latin typeface="Courier"/>
              </a:rPr>
              <a:t>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 ([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4</a:t>
            </a:r>
            <a:r>
              <a:rPr sz="2000" dirty="0">
                <a:latin typeface="Courier"/>
              </a:rPr>
              <a:t>],[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25</a:t>
            </a:r>
            <a:r>
              <a:rPr sz="2000" dirty="0">
                <a:latin typeface="Courier"/>
              </a:rPr>
              <a:t>],[</a:t>
            </a:r>
            <a:r>
              <a:rPr sz="2000" dirty="0">
                <a:solidFill>
                  <a:srgbClr val="666666"/>
                </a:solidFill>
                <a:latin typeface="Courier"/>
              </a:rPr>
              <a:t>-</a:t>
            </a:r>
            <a:r>
              <a:rPr sz="2000" dirty="0">
                <a:solidFill>
                  <a:srgbClr val="40A070"/>
                </a:solidFill>
                <a:latin typeface="Courier"/>
              </a:rPr>
              <a:t>3</a:t>
            </a:r>
            <a:r>
              <a:rPr sz="2000" dirty="0">
                <a:latin typeface="Courier"/>
              </a:rPr>
              <a:t>])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rhs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(C.I </a:t>
            </a:r>
            <a:r>
              <a:rPr sz="2000" dirty="0">
                <a:solidFill>
                  <a:srgbClr val="666666"/>
                </a:solidFill>
                <a:latin typeface="Courier"/>
              </a:rPr>
              <a:t>@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rhs</a:t>
            </a:r>
            <a:r>
              <a:rPr sz="2000" dirty="0">
                <a:latin typeface="Courier"/>
              </a:rPr>
              <a:t>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linalg.solve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C,rhs</a:t>
            </a:r>
            <a:r>
              <a:rPr sz="2000" dirty="0">
                <a:latin typeface="Courier"/>
              </a:rPr>
              <a:t>))</a:t>
            </a:r>
            <a:br>
              <a:rPr sz="2000" dirty="0"/>
            </a:b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(A.T)</a:t>
            </a:r>
            <a:br>
              <a:rPr sz="2000" dirty="0"/>
            </a:b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linalg.det</a:t>
            </a:r>
            <a:r>
              <a:rPr sz="2000" dirty="0">
                <a:latin typeface="Courier"/>
              </a:rPr>
              <a:t>(C))</a:t>
            </a:r>
            <a:br>
              <a:rPr sz="2000" dirty="0"/>
            </a:br>
            <a:br>
              <a:rPr sz="2000" dirty="0"/>
            </a:br>
            <a:r>
              <a:rPr sz="2000" dirty="0">
                <a:latin typeface="Courier"/>
              </a:rPr>
              <a:t>D</a:t>
            </a:r>
            <a:r>
              <a:rPr sz="2000" dirty="0">
                <a:solidFill>
                  <a:srgbClr val="666666"/>
                </a:solidFill>
                <a:latin typeface="Courier"/>
              </a:rPr>
              <a:t>=</a:t>
            </a:r>
            <a:r>
              <a:rPr sz="2000" dirty="0">
                <a:latin typeface="Courier"/>
              </a:rPr>
              <a:t> </a:t>
            </a:r>
            <a:r>
              <a:rPr sz="2000" dirty="0" err="1">
                <a:latin typeface="Courier"/>
              </a:rPr>
              <a:t>np.matrix</a:t>
            </a:r>
            <a:r>
              <a:rPr sz="2000" dirty="0">
                <a:latin typeface="Courier"/>
              </a:rPr>
              <a:t>(</a:t>
            </a:r>
            <a:r>
              <a:rPr sz="2000" dirty="0" err="1">
                <a:latin typeface="Courier"/>
              </a:rPr>
              <a:t>np.random.random</a:t>
            </a:r>
            <a:r>
              <a:rPr sz="2000" dirty="0">
                <a:latin typeface="Courier"/>
              </a:rPr>
              <a:t>((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,</a:t>
            </a:r>
            <a:r>
              <a:rPr sz="2000" dirty="0">
                <a:solidFill>
                  <a:srgbClr val="40A070"/>
                </a:solidFill>
                <a:latin typeface="Courier"/>
              </a:rPr>
              <a:t>2</a:t>
            </a:r>
            <a:r>
              <a:rPr sz="2000" dirty="0">
                <a:latin typeface="Courier"/>
              </a:rPr>
              <a:t>)))</a:t>
            </a:r>
            <a:br>
              <a:rPr sz="2000" dirty="0"/>
            </a:br>
            <a:r>
              <a:rPr sz="2000" dirty="0">
                <a:solidFill>
                  <a:srgbClr val="008000"/>
                </a:solidFill>
                <a:latin typeface="Courier"/>
              </a:rPr>
              <a:t>print</a:t>
            </a:r>
            <a:r>
              <a:rPr sz="2000" dirty="0">
                <a:latin typeface="Courier"/>
              </a:rPr>
              <a:t>(D)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Lecture 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Classroom Management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Inverting Matrices by Hand</a:t>
            </a:r>
          </a:p>
          <a:p>
            <a:pPr lvl="0"/>
            <a:r>
              <a:t>Transpose of a Matrix</a:t>
            </a:r>
          </a:p>
          <a:p>
            <a:pPr lvl="0"/>
            <a:r>
              <a:t>Python for Linear Algebra</a:t>
            </a:r>
          </a:p>
          <a:p>
            <a:pPr lvl="0"/>
            <a:r>
              <a:t>Homework 6</a:t>
            </a:r>
          </a:p>
          <a:p>
            <a:pPr lvl="0"/>
            <a:r>
              <a:t>Lab 9 for those who did not finish on Monday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Handouts</a:t>
            </a:r>
          </a:p>
          <a:p>
            <a:pPr lvl="0"/>
            <a:r>
              <a:rPr>
                <a:hlinkClick r:id="rId2"/>
              </a:rPr>
              <a:t>Lecture 21 slides</a:t>
            </a:r>
          </a:p>
          <a:p>
            <a:pPr lvl="0"/>
            <a:r>
              <a:t>Lecture 21 slides marked</a:t>
            </a:r>
          </a:p>
          <a:p>
            <a:pPr lvl="0"/>
            <a:r>
              <a:rPr>
                <a:hlinkClick r:id="rId3"/>
              </a:rPr>
              <a:t>Python Linear Algebra Cheat Sheet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38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Monday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Wednesday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11/17:</a:t>
                      </a:r>
                      <a:r>
                        <a:t> Lecture 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11/19:</a:t>
                      </a:r>
                      <a:r>
                        <a:t> Lecture 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11/24:</a:t>
                      </a:r>
                      <a:r>
                        <a:t> Lecture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11/26:</a:t>
                      </a:r>
                      <a:r>
                        <a:t> Lecture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12/1:</a:t>
                      </a:r>
                      <a:r>
                        <a:t> Lecture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12/3:</a:t>
                      </a:r>
                      <a:r>
                        <a:t> Lecture 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12/8:</a:t>
                      </a:r>
                      <a:r>
                        <a:t> Lecture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12/10:</a:t>
                      </a:r>
                      <a:r>
                        <a:t>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Final Exam is Monday 12/15/2025 8:00 - 9:45 AM</a:t>
            </a:r>
          </a:p>
          <a:p>
            <a:pPr marL="0" lvl="0" indent="0">
              <a:buNone/>
            </a:pPr>
            <a:r>
              <a:t>I will be off-campus participating in an ABET visit and a proctor will be arranged for the final exam.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Assignments</a:t>
            </a:r>
          </a:p>
          <a:p>
            <a:pPr lvl="0"/>
            <a:r>
              <a:t>Homework 6 (assigned 11/17, due 11/24)</a:t>
            </a:r>
          </a:p>
          <a:p>
            <a:pPr lvl="0"/>
            <a:r>
              <a:t>Lab Assignment 8 (assigned 11/12/25, due 11/19/25 before 9:30 AM)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Inverting 2 x 2 Matrices by Hand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/>
              </a:rPr>
              <a:t>Inverting 2x2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Ex: Inverting a 2x2 Matrix by Hand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Inverting 3x3 Matrices by Hand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/>
              </a:rPr>
              <a:t>Inverting 3x3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Ex: Inverting a 3x3 Matrix by Hand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On-screen Show (16:9)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</vt:lpstr>
      <vt:lpstr>Office Theme</vt:lpstr>
      <vt:lpstr>MANE 3351</vt:lpstr>
      <vt:lpstr>Lecture 21</vt:lpstr>
      <vt:lpstr>Resources</vt:lpstr>
      <vt:lpstr>PowerPoint Presentation</vt:lpstr>
      <vt:lpstr>PowerPoint Presentation</vt:lpstr>
      <vt:lpstr>Inverting 2 x 2 Matrices by Hand</vt:lpstr>
      <vt:lpstr>PowerPoint Presentation</vt:lpstr>
      <vt:lpstr>Inverting 3x3 Matrices by Hand</vt:lpstr>
      <vt:lpstr>PowerPoint Presentation</vt:lpstr>
      <vt:lpstr>Transpose of a Matrix</vt:lpstr>
      <vt:lpstr>Python Linear Algebra Cheat Sheet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2025-11-14T20:45:23Z</dcterms:created>
  <dcterms:modified xsi:type="dcterms:W3CDTF">2025-11-14T20:46:43Z</dcterms:modified>
</cp:coreProperties>
</file>