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94" autoAdjust="0"/>
  </p:normalViewPr>
  <p:slideViewPr>
    <p:cSldViewPr snapToGrid="0" snapToObjects="1">
      <p:cViewPr varScale="1">
        <p:scale>
          <a:sx n="191" d="100"/>
          <a:sy n="191" d="100"/>
        </p:scale>
        <p:origin x="916" y="3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Final Result</a:t>
            </a:r>
          </a:p>
          <a:p>
            <a:pPr lvl="0"/>
            <a:r>
              <a:t>Matrix in reduced row-echelon form (RREF):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d>
                    <m:dPr>
                      <m:begChr m:val="["/>
                      <m:endChr m:val="]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4"/>
                                <m:mcJc m:val="center"/>
                              </m:mcPr>
                            </m:mc>
                          </m:mcs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  <a:p>
            <a:pPr lvl="0"/>
            <a:r>
              <a:t>Solution: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𝑥</m:t>
                </m:r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𝑎</m:t>
                </m:r>
              </m:oMath>
            </a14:m>
            <a:r>
              <a:t>,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𝑦</m:t>
                </m:r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𝑏</m:t>
                </m:r>
              </m:oMath>
            </a14:m>
            <a:r>
              <a:t>,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𝑧</m:t>
                </m:r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𝑐</m:t>
                </m:r>
              </m:oMath>
            </a14:m>
            <a: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Applications of Gauss-Jordan Elimination</a:t>
            </a:r>
          </a:p>
          <a:p>
            <a:pPr lvl="0"/>
            <a:r>
              <a:t>Solving systems of linear equations.</a:t>
            </a:r>
            <a:br/>
            <a:endParaRPr/>
          </a:p>
          <a:p>
            <a:pPr lvl="0"/>
            <a:r>
              <a:t>Finding inverse matrices.</a:t>
            </a:r>
            <a:br/>
            <a:endParaRPr/>
          </a:p>
          <a:p>
            <a:pPr lvl="0"/>
            <a:r>
              <a:t>Used in engineering, physics, computer science, etc.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Summary of Gauss-Jordan Elimination</a:t>
            </a:r>
          </a:p>
          <a:p>
            <a:pPr lvl="0"/>
            <a:r>
              <a:t>Gauss-Jordan elimination simplifies solving linear systems.</a:t>
            </a:r>
            <a:br/>
            <a:endParaRPr/>
          </a:p>
          <a:p>
            <a:pPr lvl="0"/>
            <a:r>
              <a:t>Three row operations ensure clarity and consistency.</a:t>
            </a:r>
            <a:br/>
            <a:endParaRPr/>
          </a:p>
          <a:p>
            <a:pPr lvl="0"/>
            <a:r>
              <a:t>Matrix RREF provides direct solutions.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Partial Pivoting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7543"/>
            <a:ext cx="8229600" cy="339447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dirty="0"/>
              <a:t>A </a:t>
            </a:r>
            <a:r>
              <a:rPr b="1" dirty="0"/>
              <a:t>pivot</a:t>
            </a:r>
            <a:r>
              <a:rPr dirty="0"/>
              <a:t> is the leading non-zero element in a row used to simplify the matrix.</a:t>
            </a:r>
            <a:br>
              <a:rPr dirty="0"/>
            </a:br>
            <a:endParaRPr dirty="0"/>
          </a:p>
          <a:p>
            <a:pPr lvl="0"/>
            <a:r>
              <a:rPr dirty="0"/>
              <a:t>Pivoting ensures numerical stability during elimination.</a:t>
            </a:r>
            <a:br>
              <a:rPr dirty="0"/>
            </a:br>
            <a:endParaRPr dirty="0"/>
          </a:p>
          <a:p>
            <a:pPr lvl="0"/>
            <a:r>
              <a:rPr dirty="0"/>
              <a:t>Types of pivoting:</a:t>
            </a:r>
          </a:p>
          <a:p>
            <a:pPr marL="685800" lvl="1" indent="-342900">
              <a:buAutoNum type="arabicPeriod"/>
            </a:pPr>
            <a:r>
              <a:rPr b="1" dirty="0"/>
              <a:t>Partial Pivoting:</a:t>
            </a:r>
            <a:r>
              <a:rPr dirty="0"/>
              <a:t> Swap rows to place the largest absolute value in the pivot position.</a:t>
            </a:r>
            <a:br>
              <a:rPr dirty="0"/>
            </a:br>
            <a:endParaRPr dirty="0"/>
          </a:p>
          <a:p>
            <a:pPr marL="685800" lvl="1" indent="-342900">
              <a:buAutoNum type="arabicPeriod"/>
            </a:pPr>
            <a:r>
              <a:rPr b="1" dirty="0"/>
              <a:t>Complete Pivoting:</a:t>
            </a:r>
            <a:r>
              <a:rPr dirty="0"/>
              <a:t> Reorder rows and columns to place the largest value in the pivot position.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Why Pivoting is Necessary</a:t>
            </a:r>
          </a:p>
          <a:p>
            <a:pPr lvl="0"/>
            <a:r>
              <a:t>Avoid division by small numbers (reduce round-off errors).</a:t>
            </a:r>
            <a:br/>
            <a:endParaRPr/>
          </a:p>
          <a:p>
            <a:pPr lvl="0"/>
            <a:r>
              <a:t>Improve accuracy in solving systems.</a:t>
            </a:r>
            <a:br/>
            <a:endParaRPr/>
          </a:p>
          <a:p>
            <a:pPr lvl="0"/>
            <a:r>
              <a:t>Ensure numerical stability for ill-conditioned matrices.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Example Problem</a:t>
            </a:r>
          </a:p>
          <a:p>
            <a:pPr marL="0" lvl="0" indent="0">
              <a:buNone/>
            </a:pPr>
            <a:r>
              <a:t>Solve the system of equations: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eqArr>
                    <m:eqArr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eqArrPr>
                    <m:e>
                      <m:r>
                        <a:rPr>
                          <a:latin typeface="Cambria Math" panose="02040503050406030204" pitchFamily="18" charset="0"/>
                        </a:rPr>
                        <m:t>0.0001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>
                          <a:latin typeface="Cambria Math" panose="02040503050406030204" pitchFamily="18" charset="0"/>
                        </a:rPr>
                        <m:t>&amp;=1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>
                          <a:latin typeface="Cambria Math" panose="02040503050406030204" pitchFamily="18" charset="0"/>
                        </a:rPr>
                        <m:t>&amp;=6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>
                          <a:latin typeface="Cambria Math" panose="02040503050406030204" pitchFamily="18" charset="0"/>
                        </a:rPr>
                        <m:t>+10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>
                          <a:latin typeface="Cambria Math" panose="02040503050406030204" pitchFamily="18" charset="0"/>
                        </a:rPr>
                        <m:t>&amp;=20</m:t>
                      </m:r>
                    </m:e>
                  </m:eqArr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98804"/>
                <a:ext cx="8229600" cy="3394472"/>
              </a:xfrm>
            </p:spPr>
            <p:txBody>
              <a:bodyPr>
                <a:normAutofit fontScale="92500"/>
              </a:bodyPr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Form the Augmented Matrix</a:t>
                </a:r>
              </a:p>
              <a:p>
                <a:pPr marL="0" lvl="0" indent="0">
                  <a:buNone/>
                </a:pPr>
                <a:r>
                  <a:rPr dirty="0"/>
                  <a:t>Represent the system as an augmented matrix: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0.0001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  <a:p>
                <a:pPr lvl="0"/>
                <a:r>
                  <a:rPr dirty="0"/>
                  <a:t>The first three columns are the coefficients of the variables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r>
                      <a:rPr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dirty="0"/>
                  <a:t>.</a:t>
                </a:r>
                <a:br>
                  <a:rPr dirty="0"/>
                </a:br>
                <a:endParaRPr dirty="0"/>
              </a:p>
              <a:p>
                <a:pPr lvl="0"/>
                <a:r>
                  <a:rPr dirty="0"/>
                  <a:t>The fourth column is the constants on the right-hand side.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98804"/>
                <a:ext cx="8229600" cy="3394472"/>
              </a:xfrm>
              <a:blipFill>
                <a:blip r:embed="rId2"/>
                <a:stretch>
                  <a:fillRect l="-963" t="-1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52006"/>
                <a:ext cx="8229600" cy="3394472"/>
              </a:xfrm>
            </p:spPr>
            <p:txBody>
              <a:bodyPr/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Perform Partial Pivoting</a:t>
                </a:r>
              </a:p>
              <a:p>
                <a:pPr marL="342900" lvl="0" indent="-342900">
                  <a:buAutoNum type="arabicPeriod"/>
                </a:pPr>
                <a:r>
                  <a:rPr dirty="0"/>
                  <a:t>Compare the absolute values in the first column: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/>
                        <m:t>Column</m:t>
                      </m:r>
                      <m:r>
                        <m:rPr>
                          <m:nor/>
                        </m:rPr>
                        <a:rPr/>
                        <m:t> 1: </m:t>
                      </m:r>
                      <m:r>
                        <a:rPr>
                          <a:latin typeface="Cambria Math" panose="02040503050406030204" pitchFamily="18" charset="0"/>
                        </a:rPr>
                        <m:t>|0.0001|,|1|,|2|</m:t>
                      </m:r>
                    </m:oMath>
                  </m:oMathPara>
                </a14:m>
                <a:endParaRPr dirty="0"/>
              </a:p>
              <a:p>
                <a:pPr marL="0" lvl="0" indent="0">
                  <a:buNone/>
                </a:pPr>
                <a:r>
                  <a:rPr dirty="0"/>
                  <a:t>Largest value: 2.</a:t>
                </a:r>
              </a:p>
              <a:p>
                <a:pPr marL="342900" lvl="0" indent="-342900">
                  <a:buAutoNum type="arabicPeriod" startAt="2"/>
                </a:pPr>
                <a:r>
                  <a:rPr dirty="0"/>
                  <a:t>Swap row 1 with row 3: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0.0001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52006"/>
                <a:ext cx="8229600" cy="3394472"/>
              </a:xfrm>
              <a:blipFill>
                <a:blip r:embed="rId2"/>
                <a:stretch>
                  <a:fillRect l="-1185" t="-1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49175"/>
                <a:ext cx="8229600" cy="3394472"/>
              </a:xfrm>
            </p:spPr>
            <p:txBody>
              <a:bodyPr>
                <a:normAutofit fontScale="92500"/>
              </a:bodyPr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Elimination Step-by-Step</a:t>
                </a:r>
              </a:p>
              <a:p>
                <a:pPr marL="342900" lvl="0" indent="-342900">
                  <a:buAutoNum type="arabicPeriod"/>
                </a:pPr>
                <a:r>
                  <a:rPr dirty="0"/>
                  <a:t>Eliminate entries below the pivot in the first column: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, 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0.0001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dirty="0"/>
              </a:p>
              <a:p>
                <a:pPr marL="342900" lvl="0" indent="-342900">
                  <a:buAutoNum type="arabicPeriod" startAt="2"/>
                </a:pPr>
                <a:r>
                  <a:rPr dirty="0"/>
                  <a:t>Resulting matrix: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0.5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0.99995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0.9995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0.9995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  <a:p>
                <a:pPr marL="342900" lvl="0" indent="-342900">
                  <a:buAutoNum type="arabicPeriod" startAt="3"/>
                </a:pPr>
                <a:r>
                  <a:rPr dirty="0"/>
                  <a:t>Repeat pivoting and elimination for columns 2 and 3.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49175"/>
                <a:ext cx="8229600" cy="3394472"/>
              </a:xfrm>
              <a:blipFill>
                <a:blip r:embed="rId2"/>
                <a:stretch>
                  <a:fillRect l="-963" t="-1257" b="-1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Slide 8: Complete Solution</a:t>
            </a:r>
          </a:p>
          <a:p>
            <a:pPr lvl="0"/>
            <a:r>
              <a:t>After performing Gauss-Jordan elimination with pivoting: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d>
                    <m:dPr>
                      <m:begChr m:val="["/>
                      <m:endChr m:val="]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  <a:p>
            <a:pPr lvl="0"/>
            <a:r>
              <a:t>Solution: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𝑥</m:t>
                  </m:r>
                  <m:r>
                    <a:rPr>
                      <a:latin typeface="Cambria Math" panose="02040503050406030204" pitchFamily="18" charset="0"/>
                    </a:rPr>
                    <m:t>=2, </m:t>
                  </m:r>
                  <m:r>
                    <a:rPr>
                      <a:latin typeface="Cambria Math" panose="02040503050406030204" pitchFamily="18" charset="0"/>
                    </a:rPr>
                    <m:t>𝑦</m:t>
                  </m:r>
                  <m:r>
                    <a:rPr>
                      <a:latin typeface="Cambria Math" panose="02040503050406030204" pitchFamily="18" charset="0"/>
                    </a:rPr>
                    <m:t>=1, </m:t>
                  </m:r>
                  <m:r>
                    <a:rPr>
                      <a:latin typeface="Cambria Math" panose="02040503050406030204" pitchFamily="18" charset="0"/>
                    </a:rPr>
                    <m:t>𝑧</m:t>
                  </m:r>
                  <m:r>
                    <a:rPr>
                      <a:latin typeface="Cambria Math" panose="02040503050406030204" pitchFamily="18" charset="0"/>
                    </a:rPr>
                    <m:t>=1</m:t>
                  </m:r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Gauss Jordan Elimination, Partial Pivoting, Matrix Inversion using Gauss Jordan</a:t>
            </a:r>
          </a:p>
          <a:p>
            <a:pPr lvl="0"/>
            <a:r>
              <a:t>Homework 7 (assigned 11/24/25, due 12/1/25 - no late submissions)</a:t>
            </a:r>
          </a:p>
          <a:p>
            <a:pPr lvl="0"/>
            <a:r>
              <a:t>Lab today for those who did not finish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Slide 9: Challenges and Limitations</a:t>
            </a:r>
          </a:p>
          <a:p>
            <a:pPr lvl="0"/>
            <a:r>
              <a:t>Pivoting increases computational complexity for larger matrices.</a:t>
            </a:r>
            <a:br/>
            <a:endParaRPr/>
          </a:p>
          <a:p>
            <a:pPr lvl="0"/>
            <a:r>
              <a:t>Requires additional bookkeeping for row swaps.</a:t>
            </a:r>
            <a:br/>
            <a:endParaRPr/>
          </a:p>
          <a:p>
            <a:pPr lvl="0"/>
            <a:r>
              <a:t>May not guarantee exact accuracy for ill-conditioned matrices.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Applications of Pivoting</a:t>
            </a:r>
          </a:p>
          <a:p>
            <a:pPr lvl="0"/>
            <a:r>
              <a:t>Engineering: Solving large systems of linear equations.</a:t>
            </a:r>
            <a:br/>
            <a:endParaRPr/>
          </a:p>
          <a:p>
            <a:pPr lvl="0"/>
            <a:r>
              <a:t>Computer science: Numerical simulations and optimizations.</a:t>
            </a:r>
            <a:br/>
            <a:endParaRPr/>
          </a:p>
          <a:p>
            <a:pPr lvl="0"/>
            <a:r>
              <a:t>Physics: Stability in solving differential equations.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Summary</a:t>
            </a:r>
          </a:p>
          <a:p>
            <a:pPr lvl="0"/>
            <a:r>
              <a:t>Pivoting improves the accuracy and stability of Gauss-Jordan elimination.</a:t>
            </a:r>
            <a:br/>
            <a:endParaRPr/>
          </a:p>
          <a:p>
            <a:pPr lvl="0"/>
            <a:r>
              <a:t>Partial pivoting is a practical and efficient choice.</a:t>
            </a:r>
            <a:br/>
            <a:endParaRPr/>
          </a:p>
          <a:p>
            <a:pPr lvl="0"/>
            <a:r>
              <a:t>Numerical stability is crucial for solving large or complex systems.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Using Gauss-Jordan Elimination to find Inverse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To find the inverse of a matrix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𝐴</m:t>
                </m:r>
              </m:oMath>
            </a14:m>
            <a:r>
              <a:t>, we augment it with the identity matrix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𝐼</m:t>
                </m:r>
              </m:oMath>
            </a14:m>
            <a:r>
              <a:t>.</a:t>
            </a:r>
            <a:br/>
            <a:endParaRPr/>
          </a:p>
          <a:p>
            <a:pPr lvl="0"/>
            <a:r>
              <a:t>Perform Gauss-Jordan elimination to transform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𝐴</m:t>
                </m:r>
              </m:oMath>
            </a14:m>
            <a:r>
              <a:t> into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𝐼</m:t>
                </m:r>
              </m:oMath>
            </a14:m>
            <a:r>
              <a:t>, turning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𝐼</m:t>
                </m:r>
              </m:oMath>
            </a14:m>
            <a:r>
              <a:t> into </a:t>
            </a:r>
            <a14:m xmlns:a14="http://schemas.microsoft.com/office/drawing/2010/main">
              <m:oMath xmlns:m="http://schemas.openxmlformats.org/officeDocument/2006/math">
                <m:sSup>
                  <m:sSupPr>
                    <m:ctrlPr>
                      <a:rPr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−1</m:t>
                    </m:r>
                  </m:sup>
                </m:sSup>
              </m:oMath>
            </a14:m>
            <a:r>
              <a:t>.</a:t>
            </a:r>
            <a:br/>
            <a:endParaRPr/>
          </a:p>
          <a:p>
            <a:pPr lvl="0"/>
            <a:r>
              <a:t>Works only if the matrix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𝐴</m:t>
                </m:r>
              </m:oMath>
            </a14:m>
            <a:r>
              <a:t> is invertible (determinant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≠0</m:t>
                </m:r>
              </m:oMath>
            </a14:m>
            <a:r>
              <a:t>).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Key Steps</a:t>
            </a:r>
          </a:p>
          <a:p>
            <a:pPr marL="342900" lvl="0" indent="-342900">
              <a:buAutoNum type="arabicPeriod"/>
            </a:pPr>
            <a:r>
              <a:t>Write the augmented matrix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[</m:t>
                </m:r>
                <m:r>
                  <a:rPr>
                    <a:latin typeface="Cambria Math" panose="02040503050406030204" pitchFamily="18" charset="0"/>
                  </a:rPr>
                  <m:t>𝐴</m:t>
                </m:r>
                <m:r>
                  <a:rPr>
                    <a:latin typeface="Cambria Math" panose="02040503050406030204" pitchFamily="18" charset="0"/>
                  </a:rPr>
                  <m:t>|</m:t>
                </m:r>
                <m:r>
                  <a:rPr>
                    <a:latin typeface="Cambria Math" panose="02040503050406030204" pitchFamily="18" charset="0"/>
                  </a:rPr>
                  <m:t>𝐼</m:t>
                </m:r>
                <m:r>
                  <a:rPr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.</a:t>
            </a:r>
            <a:br/>
            <a:endParaRPr/>
          </a:p>
          <a:p>
            <a:pPr marL="342900" lvl="0" indent="-342900">
              <a:buAutoNum type="arabicPeriod"/>
            </a:pPr>
            <a:r>
              <a:t>Use row operations to transform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𝐴</m:t>
                </m:r>
              </m:oMath>
            </a14:m>
            <a:r>
              <a:t> into the identity matrix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𝐼</m:t>
                </m:r>
              </m:oMath>
            </a14:m>
            <a:r>
              <a:t>.</a:t>
            </a:r>
            <a:br/>
            <a:endParaRPr/>
          </a:p>
          <a:p>
            <a:pPr marL="342900" lvl="0" indent="-342900">
              <a:buAutoNum type="arabicPeriod"/>
            </a:pPr>
            <a:r>
              <a:t>The resulting augmented matrix will be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[</m:t>
                </m:r>
                <m:r>
                  <a:rPr>
                    <a:latin typeface="Cambria Math" panose="02040503050406030204" pitchFamily="18" charset="0"/>
                  </a:rPr>
                  <m:t>𝐼</m:t>
                </m:r>
                <m:r>
                  <a:rPr>
                    <a:latin typeface="Cambria Math" panose="02040503050406030204" pitchFamily="18" charset="0"/>
                  </a:rPr>
                  <m:t>|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−1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Example Problem</a:t>
            </a:r>
          </a:p>
          <a:p>
            <a:pPr marL="0" lvl="0" indent="0">
              <a:buNone/>
            </a:pPr>
            <a:r>
              <a:t>Find the inverse of: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𝐴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begChr m:val="["/>
                      <m:endChr m:val="]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  <a:p>
            <a:pPr lvl="0"/>
            <a:r>
              <a:t>Form augmented matrix: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d>
                    <m:dPr>
                      <m:begChr m:val="["/>
                      <m:endChr m:val="]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Step-by-Step Solution</a:t>
            </a:r>
          </a:p>
          <a:p>
            <a:pPr marL="342900" lvl="0" indent="-342900">
              <a:buAutoNum type="arabicPeriod"/>
            </a:pPr>
            <a:r>
              <a:t>Scale the first row to make the pivot 1: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→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/2</m:t>
                  </m:r>
                </m:oMath>
              </m:oMathPara>
            </a14:m>
            <a:endParaRPr/>
          </a:p>
          <a:p>
            <a:pPr marL="0" lvl="0" indent="0">
              <a:buNone/>
            </a:pPr>
            <a:r>
              <a:t>Result: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d>
                    <m:dPr>
                      <m:begChr m:val="["/>
                      <m:endChr m:val="]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AutoNum type="arabicPeriod" startAt="2"/>
            </a:pPr>
            <a:r>
              <a:t>Eliminate the first column of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→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−5⋅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</m:oMath>
              </m:oMathPara>
            </a14:m>
            <a:endParaRPr/>
          </a:p>
          <a:p>
            <a:pPr marL="0" lvl="0" indent="0">
              <a:buNone/>
            </a:pPr>
            <a:r>
              <a:t>Result: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d>
                    <m:dPr>
                      <m:begChr m:val="["/>
                      <m:endChr m:val="]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−2.5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AutoNum type="arabicPeriod" startAt="3"/>
            </a:pPr>
            <a:r>
              <a:t>Scale the second row to make the pivot 1: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→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/0.5</m:t>
                  </m:r>
                </m:oMath>
              </m:oMathPara>
            </a14:m>
            <a:endParaRPr/>
          </a:p>
          <a:p>
            <a:pPr marL="0" lvl="0" indent="0">
              <a:buNone/>
            </a:pPr>
            <a:r>
              <a:t>Result: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d>
                    <m:dPr>
                      <m:begChr m:val="["/>
                      <m:endChr m:val="]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AutoNum type="arabicPeriod" startAt="4"/>
            </a:pPr>
            <a:r>
              <a:t>Eliminate the second column of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→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−0.5⋅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oMath>
              </m:oMathPara>
            </a14:m>
            <a:endParaRPr/>
          </a:p>
          <a:p>
            <a:pPr marL="0" lvl="0" indent="0">
              <a:buNone/>
            </a:pPr>
            <a:r>
              <a:t>Result: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d>
                    <m:dPr>
                      <m:begChr m:val="["/>
                      <m:endChr m:val="]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t>Lecture 23 slides</a:t>
            </a:r>
          </a:p>
          <a:p>
            <a:pPr lvl="0"/>
            <a:r>
              <a:t>Lecture 23 slides marked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1394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11/24:</a:t>
                      </a:r>
                      <a:r>
                        <a:t> Gauss-Jordan Elimination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11/26:</a:t>
                      </a:r>
                      <a:r>
                        <a:t> no 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12/1:</a:t>
                      </a:r>
                      <a:r>
                        <a:t> Lecture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12/3:</a:t>
                      </a:r>
                      <a:r>
                        <a:t> Lecture 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12/8:</a:t>
                      </a:r>
                      <a:r>
                        <a:t> Lecture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12/10:</a:t>
                      </a:r>
                      <a:r>
                        <a:t> Lecture 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Final Result</a:t>
            </a:r>
          </a:p>
          <a:p>
            <a:pPr lvl="0"/>
            <a:r>
              <a:t>The final augmented matrix is: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d>
                    <m:dPr>
                      <m:begChr m:val="["/>
                      <m:endChr m:val="]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  <a:p>
            <a:pPr lvl="0"/>
            <a:r>
              <a:t>Inverse of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𝐴</m:t>
                </m:r>
              </m:oMath>
            </a14:m>
            <a:r>
              <a:t>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p>
                    <m:sSup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>
                          <a:latin typeface="Cambria Math" panose="02040503050406030204" pitchFamily="18" charset="0"/>
                        </a:rPr>
                        <m:t>𝐴</m:t>
                      </m:r>
                    </m:e>
                    <m:sup>
                      <m:r>
                        <a:rPr>
                          <a:latin typeface="Cambria Math" panose="02040503050406030204" pitchFamily="18" charset="0"/>
                        </a:rPr>
                        <m:t>−1</m:t>
                      </m:r>
                    </m:sup>
                  </m:sSup>
                  <m:r>
                    <a:rPr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begChr m:val="["/>
                      <m:endChr m:val="]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mr>
                      </m:m>
                    </m:e>
                  </m:d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Conditions for Invertibility</a:t>
            </a:r>
          </a:p>
          <a:p>
            <a:pPr lvl="0"/>
            <a:r>
              <a:t>A matrix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𝐴</m:t>
                </m:r>
              </m:oMath>
            </a14:m>
            <a:r>
              <a:t> is invertible if:</a:t>
            </a:r>
          </a:p>
          <a:p>
            <a:pPr marL="342900" lvl="0" indent="-342900">
              <a:buAutoNum type="arabicPeriod"/>
            </a:pPr>
            <a:r>
              <a:t>It is square (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𝑛</m:t>
                </m:r>
                <m:r>
                  <a:rPr>
                    <a:latin typeface="Cambria Math" panose="02040503050406030204" pitchFamily="18" charset="0"/>
                  </a:rPr>
                  <m:t>×</m:t>
                </m:r>
                <m:r>
                  <a:rPr>
                    <a:latin typeface="Cambria Math" panose="02040503050406030204" pitchFamily="18" charset="0"/>
                  </a:rPr>
                  <m:t>𝑛</m:t>
                </m:r>
              </m:oMath>
            </a14:m>
            <a:r>
              <a:t>).</a:t>
            </a:r>
            <a:br/>
            <a:endParaRPr/>
          </a:p>
          <a:p>
            <a:pPr marL="342900" lvl="0" indent="-342900">
              <a:buAutoNum type="arabicPeriod"/>
            </a:pPr>
            <a:r>
              <a:t>Determinant of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𝐴</m:t>
                </m:r>
                <m:r>
                  <a:rPr>
                    <a:latin typeface="Cambria Math" panose="02040503050406030204" pitchFamily="18" charset="0"/>
                  </a:rPr>
                  <m:t>≠0</m:t>
                </m:r>
              </m:oMath>
            </a14:m>
            <a:r>
              <a:t>.</a:t>
            </a:r>
            <a:br/>
            <a:endParaRPr/>
          </a:p>
          <a:p>
            <a:pPr lvl="0"/>
            <a:r>
              <a:t>For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2×2</m:t>
                </m:r>
              </m:oMath>
            </a14:m>
            <a:r>
              <a:t>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m:rPr>
                      <m:nor/>
                    </m:rPr>
                    <a:rPr/>
                    <m:t>det</m:t>
                  </m:r>
                  <m:r>
                    <a:rPr>
                      <a:latin typeface="Cambria Math" panose="02040503050406030204" pitchFamily="18" charset="0"/>
                    </a:rPr>
                    <m:t>(</m:t>
                  </m:r>
                  <m:r>
                    <a:rPr>
                      <a:latin typeface="Cambria Math" panose="02040503050406030204" pitchFamily="18" charset="0"/>
                    </a:rPr>
                    <m:t>𝐴</m:t>
                  </m:r>
                  <m:r>
                    <a:rPr>
                      <a:latin typeface="Cambria Math" panose="02040503050406030204" pitchFamily="18" charset="0"/>
                    </a:rPr>
                    <m:t>)=</m:t>
                  </m:r>
                  <m:r>
                    <a:rPr>
                      <a:latin typeface="Cambria Math" panose="02040503050406030204" pitchFamily="18" charset="0"/>
                    </a:rPr>
                    <m:t>𝑎𝑑</m:t>
                  </m:r>
                  <m:r>
                    <a:rPr>
                      <a:latin typeface="Cambria Math" panose="02040503050406030204" pitchFamily="18" charset="0"/>
                    </a:rPr>
                    <m:t>−</m:t>
                  </m:r>
                  <m:r>
                    <a:rPr>
                      <a:latin typeface="Cambria Math" panose="02040503050406030204" pitchFamily="18" charset="0"/>
                    </a:rPr>
                    <m:t>𝑏𝑐</m:t>
                  </m:r>
                  <m:r>
                    <a:rPr>
                      <a:latin typeface="Cambria Math" panose="02040503050406030204" pitchFamily="18" charset="0"/>
                    </a:rPr>
                    <m:t>≠0</m:t>
                  </m:r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Summary</a:t>
            </a:r>
          </a:p>
          <a:p>
            <a:pPr lvl="0"/>
            <a:r>
              <a:t>Gauss-Jordan elimination transforms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𝐴</m:t>
                </m:r>
              </m:oMath>
            </a14:m>
            <a:r>
              <a:t> into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𝐼</m:t>
                </m:r>
              </m:oMath>
            </a14:m>
            <a:r>
              <a:t>, revealing </a:t>
            </a:r>
            <a14:m xmlns:a14="http://schemas.microsoft.com/office/drawing/2010/main">
              <m:oMath xmlns:m="http://schemas.openxmlformats.org/officeDocument/2006/math">
                <m:sSup>
                  <m:sSupPr>
                    <m:ctrlPr>
                      <a:rPr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−1</m:t>
                    </m:r>
                  </m:sup>
                </m:sSup>
              </m:oMath>
            </a14:m>
            <a:r>
              <a:t>.</a:t>
            </a:r>
            <a:br/>
            <a:endParaRPr/>
          </a:p>
          <a:p>
            <a:pPr lvl="0"/>
            <a:r>
              <a:t>Method highlights the importance of row operations.</a:t>
            </a:r>
            <a:br/>
            <a:endParaRPr/>
          </a:p>
          <a:p>
            <a:pPr lvl="0"/>
            <a:r>
              <a:t>Verifiable through matrix multiplication: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𝐴</m:t>
                </m:r>
                <m:r>
                  <a:rPr>
                    <a:latin typeface="Cambria Math" panose="02040503050406030204" pitchFamily="18" charset="0"/>
                  </a:rPr>
                  <m:t>⋅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−1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𝐼</m:t>
                </m:r>
              </m:oMath>
            </a14:m>
            <a:r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Discussion of ChatGPT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These slides were prepared using ChatGPT</a:t>
            </a:r>
          </a:p>
          <a:p>
            <a:pPr lvl="1"/>
            <a:r>
              <a:t>The partial pivoting slides contained an error that required a prompt to be modified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Final Exam is Monday 12/15/2025 8:00 - 9:45 AM</a:t>
            </a:r>
          </a:p>
          <a:p>
            <a:pPr marL="0" lvl="0" indent="0">
              <a:buNone/>
            </a:pPr>
            <a:r>
              <a:t>I will be off-campus in an ABET visit and a proctor will be arranged for the final exam.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Assignments</a:t>
            </a:r>
          </a:p>
          <a:p>
            <a:pPr lvl="0"/>
            <a:r>
              <a:t>Homework 6 (assigned 11/17, due 11/24)</a:t>
            </a:r>
          </a:p>
          <a:p>
            <a:pPr lvl="0"/>
            <a:r>
              <a:t>Lab 9 (assigned 11/19/25, due 11/26/25 (before lab))</a:t>
            </a:r>
          </a:p>
          <a:p>
            <a:pPr lvl="0"/>
            <a:r>
              <a:t>Homework 7 (assigned 11/40, due 12/1 - no late submissions)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Gauss-Jordan Elimination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A Step-by-Step Method for Solving Linear Systems</a:t>
            </a:r>
            <a:br/>
            <a:endParaRPr/>
          </a:p>
          <a:p>
            <a:pPr lvl="0"/>
            <a:r>
              <a:t>An extension of row-echelon 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348"/>
            <a:ext cx="8229600" cy="3394472"/>
          </a:xfrm>
        </p:spPr>
        <p:txBody>
          <a:bodyPr>
            <a:normAutofit fontScale="925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Introduction to Gauss-Jordan Elimination</a:t>
            </a:r>
          </a:p>
          <a:p>
            <a:pPr lvl="0"/>
            <a:r>
              <a:rPr dirty="0"/>
              <a:t>Gauss-Jordan elimination is a method to solve systems of linear equations.</a:t>
            </a:r>
            <a:br>
              <a:rPr dirty="0"/>
            </a:br>
            <a:endParaRPr dirty="0"/>
          </a:p>
          <a:p>
            <a:pPr lvl="0"/>
            <a:r>
              <a:rPr dirty="0"/>
              <a:t>Goal: Transform the matrix into reduced row-echelon form (RREF).</a:t>
            </a:r>
            <a:br>
              <a:rPr dirty="0"/>
            </a:br>
            <a:endParaRPr dirty="0"/>
          </a:p>
          <a:p>
            <a:pPr lvl="0"/>
            <a:r>
              <a:rPr dirty="0"/>
              <a:t>Key feature: The solution is read directly from the matrix.</a:t>
            </a:r>
            <a:br>
              <a:rPr dirty="0"/>
            </a:br>
            <a:endParaRPr dirty="0"/>
          </a:p>
          <a:p>
            <a:pPr lvl="0"/>
            <a:r>
              <a:rPr dirty="0"/>
              <a:t>Distinguish from Row Echelon Form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1981"/>
            <a:ext cx="8229600" cy="3394472"/>
          </a:xfrm>
        </p:spPr>
        <p:txBody>
          <a:bodyPr>
            <a:normAutofit fontScale="8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Key Steps in Gauss-Jordan Elimination</a:t>
            </a:r>
          </a:p>
          <a:p>
            <a:pPr marL="342900" lvl="0" indent="-342900">
              <a:buAutoNum type="arabicPeriod"/>
            </a:pPr>
            <a:r>
              <a:rPr b="1" dirty="0"/>
              <a:t>Row Operations</a:t>
            </a:r>
            <a:r>
              <a:rPr dirty="0"/>
              <a:t>:</a:t>
            </a:r>
          </a:p>
          <a:p>
            <a:pPr lvl="1"/>
            <a:r>
              <a:rPr dirty="0"/>
              <a:t>Swap two rows.</a:t>
            </a:r>
            <a:br>
              <a:rPr dirty="0"/>
            </a:br>
            <a:endParaRPr dirty="0"/>
          </a:p>
          <a:p>
            <a:pPr lvl="1"/>
            <a:r>
              <a:rPr dirty="0"/>
              <a:t>Multiply a row by a nonzero scalar.</a:t>
            </a:r>
            <a:br>
              <a:rPr dirty="0"/>
            </a:br>
            <a:endParaRPr dirty="0"/>
          </a:p>
          <a:p>
            <a:pPr lvl="1"/>
            <a:r>
              <a:rPr dirty="0"/>
              <a:t>Add or subtract multiples of one row to another.</a:t>
            </a:r>
            <a:br>
              <a:rPr dirty="0"/>
            </a:br>
            <a:endParaRPr dirty="0"/>
          </a:p>
          <a:p>
            <a:pPr marL="342900" lvl="0" indent="-342900">
              <a:buAutoNum type="arabicPeriod"/>
            </a:pPr>
            <a:r>
              <a:rPr b="1" dirty="0"/>
              <a:t>Transform to RREF</a:t>
            </a:r>
            <a:r>
              <a:rPr dirty="0"/>
              <a:t>:</a:t>
            </a:r>
          </a:p>
          <a:p>
            <a:pPr lvl="1"/>
            <a:r>
              <a:rPr dirty="0"/>
              <a:t>Each leading entry is 1 (pivot).</a:t>
            </a:r>
            <a:br>
              <a:rPr dirty="0"/>
            </a:br>
            <a:endParaRPr dirty="0"/>
          </a:p>
          <a:p>
            <a:pPr lvl="1"/>
            <a:r>
              <a:rPr dirty="0"/>
              <a:t>Pivots are the only nonzero entries in their column.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Example Problem</a:t>
            </a:r>
          </a:p>
          <a:p>
            <a:pPr marL="0" lvl="0" indent="0">
              <a:buNone/>
            </a:pPr>
            <a:r>
              <a:t>Solve the system: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eqArr>
                    <m:eqArr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eqArr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>
                          <a:latin typeface="Cambria Math" panose="02040503050406030204" pitchFamily="18" charset="0"/>
                        </a:rPr>
                        <m:t>&amp;=6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>
                          <a:latin typeface="Cambria Math" panose="02040503050406030204" pitchFamily="18" charset="0"/>
                        </a:rPr>
                        <m:t>&amp;=14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>
                          <a:latin typeface="Cambria Math" panose="02040503050406030204" pitchFamily="18" charset="0"/>
                        </a:rPr>
                        <m:t>&amp;=8</m:t>
                      </m:r>
                    </m:e>
                  </m:eqArr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Step-by-Step Solution</a:t>
            </a:r>
          </a:p>
          <a:p>
            <a:pPr marL="342900" lvl="0" indent="-342900">
              <a:buAutoNum type="arabicPeriod"/>
            </a:pPr>
            <a:r>
              <a:t>Convert the system to an augmented matrix.</a:t>
            </a:r>
            <a:br/>
            <a:endParaRPr/>
          </a:p>
          <a:p>
            <a:pPr marL="342900" lvl="0" indent="-342900">
              <a:buAutoNum type="arabicPeriod"/>
            </a:pPr>
            <a:r>
              <a:t>Use row operations to make the first pivot 1.</a:t>
            </a:r>
            <a:br/>
            <a:endParaRPr/>
          </a:p>
          <a:p>
            <a:pPr marL="342900" lvl="0" indent="-342900">
              <a:buAutoNum type="arabicPeriod"/>
            </a:pPr>
            <a:r>
              <a:t>Eliminate all other entries in the pivot column.</a:t>
            </a:r>
            <a:br/>
            <a:endParaRPr/>
          </a:p>
          <a:p>
            <a:pPr marL="342900" lvl="0" indent="-342900">
              <a:buAutoNum type="arabicPeriod"/>
            </a:pPr>
            <a:r>
              <a:t>Repeat for each subsequent pivot.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1013</Words>
  <Application>Microsoft Office PowerPoint</Application>
  <PresentationFormat>On-screen Show (16:9)</PresentationFormat>
  <Paragraphs>161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Cambria Math</vt:lpstr>
      <vt:lpstr>Office Theme</vt:lpstr>
      <vt:lpstr>MANE 3351</vt:lpstr>
      <vt:lpstr>Lecture 23</vt:lpstr>
      <vt:lpstr>Resources</vt:lpstr>
      <vt:lpstr>PowerPoint Presentation</vt:lpstr>
      <vt:lpstr>Gauss-Jordan Elimination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Partial Pivoting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Using Gauss-Jordan Elimination to find Inverse Matrix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Discussion of ChatGPT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2025-11-21T19:11:31Z</dcterms:created>
  <dcterms:modified xsi:type="dcterms:W3CDTF">2025-11-21T19:13:31Z</dcterms:modified>
</cp:coreProperties>
</file>