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711" autoAdjust="0"/>
  </p:normalViewPr>
  <p:slideViewPr>
    <p:cSldViewPr snapToGrid="0" snapToObjects="1">
      <p:cViewPr varScale="1">
        <p:scale>
          <a:sx n="142" d="100"/>
          <a:sy n="142" d="100"/>
        </p:scale>
        <p:origin x="4872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images/NumPy_Linear_Algebra_Cheat_Sheet.ppt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images/SciPy_Linear_Algebra_Cheat_Shee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images/Octave_Linear_Algebra_Cheat_Shee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images/lecture24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NumPy</a:t>
            </a:r>
          </a:p>
          <a:p>
            <a:pPr lvl="1"/>
            <a:r>
              <a:t>Core package for numerical computing</a:t>
            </a:r>
          </a:p>
          <a:p>
            <a:pPr lvl="1"/>
            <a:r>
              <a:t>Supports vectors, matrices, broadcasting</a:t>
            </a:r>
          </a:p>
          <a:p>
            <a:pPr lvl="1"/>
            <a:r>
              <a:t>Linear algebra routines via numpy.linalg</a:t>
            </a:r>
          </a:p>
          <a:p>
            <a:pPr lvl="1"/>
            <a:r>
              <a:t>Matrix multiplication</a:t>
            </a:r>
          </a:p>
          <a:p>
            <a:pPr lvl="1"/>
            <a:r>
              <a:t>Eigenvalues/eigenvectors</a:t>
            </a:r>
          </a:p>
          <a:p>
            <a:pPr lvl="1"/>
            <a:r>
              <a:t>Determinants</a:t>
            </a:r>
          </a:p>
          <a:p>
            <a:pPr lvl="1"/>
            <a:r>
              <a:t>Solving linear systems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SciPy</a:t>
            </a:r>
          </a:p>
          <a:p>
            <a:pPr lvl="1"/>
            <a:r>
              <a:t>Builds on NumPy with advanced algorithms</a:t>
            </a:r>
          </a:p>
          <a:p>
            <a:pPr lvl="1"/>
            <a:r>
              <a:t>scipy.linalg for optimized linear algebra</a:t>
            </a:r>
          </a:p>
          <a:p>
            <a:pPr lvl="1"/>
            <a:r>
              <a:t>Supports sparse matrices via scipy.sparse</a:t>
            </a:r>
          </a:p>
          <a:p>
            <a:pPr lvl="1"/>
            <a:r>
              <a:t>Interfaces with LAPACK / BLAS</a:t>
            </a:r>
          </a:p>
          <a:p>
            <a:pPr lvl="1"/>
            <a:r>
              <a:t>Advanced solvers (iterative, sparse solvers)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SymPy</a:t>
            </a:r>
          </a:p>
          <a:p>
            <a:pPr lvl="1"/>
            <a:r>
              <a:t>Symbolic mathematics engine</a:t>
            </a:r>
          </a:p>
          <a:p>
            <a:pPr lvl="1"/>
            <a:r>
              <a:t>Exact arithmetic (non-floating point)</a:t>
            </a:r>
          </a:p>
          <a:p>
            <a:pPr lvl="1"/>
            <a:r>
              <a:t>Matrix algebra:</a:t>
            </a:r>
          </a:p>
          <a:p>
            <a:pPr lvl="2"/>
            <a:r>
              <a:t>Inverse, rank, determinant</a:t>
            </a:r>
          </a:p>
          <a:p>
            <a:pPr lvl="2"/>
            <a:r>
              <a:t>Eigenvalues symbolically</a:t>
            </a:r>
          </a:p>
          <a:p>
            <a:pPr lvl="2"/>
            <a:r>
              <a:t>Jordan normal form</a:t>
            </a:r>
          </a:p>
          <a:p>
            <a:pPr lvl="1"/>
            <a:r>
              <a:t>Useful for teaching and derivations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scikit-learn</a:t>
            </a:r>
          </a:p>
          <a:p>
            <a:pPr lvl="1"/>
            <a:r>
              <a:t>Machine learning library built on NumPy/SciPy</a:t>
            </a:r>
          </a:p>
          <a:p>
            <a:pPr lvl="1"/>
            <a:r>
              <a:t>Uses linear algebra heavily for:</a:t>
            </a:r>
          </a:p>
          <a:p>
            <a:pPr lvl="2"/>
            <a:r>
              <a:t>PCA</a:t>
            </a:r>
          </a:p>
          <a:p>
            <a:pPr lvl="2"/>
            <a:r>
              <a:t>SVD</a:t>
            </a:r>
          </a:p>
          <a:p>
            <a:pPr lvl="2"/>
            <a:r>
              <a:t>Least-squares models</a:t>
            </a:r>
          </a:p>
          <a:p>
            <a:pPr lvl="1"/>
            <a:r>
              <a:t>Efficient sparse matrix utilities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CVXPY</a:t>
            </a:r>
          </a:p>
          <a:p>
            <a:pPr lvl="1"/>
            <a:r>
              <a:t>Convex optimization modeling library</a:t>
            </a:r>
          </a:p>
          <a:p>
            <a:pPr lvl="1"/>
            <a:r>
              <a:t>Expresses problems using linear algebra primitives</a:t>
            </a:r>
          </a:p>
          <a:p>
            <a:pPr lvl="1"/>
            <a:r>
              <a:t>Solves:</a:t>
            </a:r>
          </a:p>
          <a:p>
            <a:pPr lvl="2"/>
            <a:r>
              <a:t>LP, QP</a:t>
            </a:r>
          </a:p>
          <a:p>
            <a:pPr lvl="2"/>
            <a:r>
              <a:t>QCQP, SOCP</a:t>
            </a:r>
          </a:p>
          <a:p>
            <a:pPr lvl="2"/>
            <a:r>
              <a:t>SDP (semidefinite programs)</a:t>
            </a:r>
          </a:p>
          <a:p>
            <a:pPr lvl="1"/>
            <a:r>
              <a:t>Works with NumPy/SciPy as backend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PyTorch</a:t>
            </a:r>
          </a:p>
          <a:p>
            <a:pPr lvl="1"/>
            <a:r>
              <a:t>GPU-accelerated tensor computation</a:t>
            </a:r>
          </a:p>
          <a:p>
            <a:pPr lvl="1"/>
            <a:r>
              <a:t>Automatic differentiation</a:t>
            </a:r>
          </a:p>
          <a:p>
            <a:pPr lvl="1"/>
            <a:r>
              <a:t>Linear algebra routines:</a:t>
            </a:r>
          </a:p>
          <a:p>
            <a:pPr lvl="2"/>
            <a:r>
              <a:t>Matrix multiplication</a:t>
            </a:r>
          </a:p>
          <a:p>
            <a:pPr lvl="2"/>
            <a:r>
              <a:t>Solve linear systems</a:t>
            </a:r>
          </a:p>
          <a:p>
            <a:pPr lvl="2"/>
            <a:r>
              <a:t>Decompositions: SVD, QR, Cholesky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TensorFlow</a:t>
            </a:r>
          </a:p>
          <a:p>
            <a:pPr lvl="1"/>
            <a:r>
              <a:t>Large-scale tensor computing</a:t>
            </a:r>
          </a:p>
          <a:p>
            <a:pPr lvl="1"/>
            <a:r>
              <a:t>GPU/TPU support</a:t>
            </a:r>
          </a:p>
          <a:p>
            <a:pPr lvl="1"/>
            <a:r>
              <a:t>tf.linalg includes:</a:t>
            </a:r>
          </a:p>
          <a:p>
            <a:pPr lvl="2"/>
            <a:r>
              <a:t>Determinant</a:t>
            </a:r>
          </a:p>
          <a:p>
            <a:pPr lvl="2"/>
            <a:r>
              <a:t>Matrix inverse</a:t>
            </a:r>
          </a:p>
          <a:p>
            <a:pPr lvl="2"/>
            <a:r>
              <a:t>SVD / QR</a:t>
            </a:r>
          </a:p>
          <a:p>
            <a:pPr lvl="2"/>
            <a:r>
              <a:t>Matrix solve</a:t>
            </a:r>
          </a:p>
          <a:p>
            <a:pPr lvl="1"/>
            <a:r>
              <a:t>Automatic differentiation support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JAX</a:t>
            </a:r>
          </a:p>
          <a:p>
            <a:pPr lvl="1"/>
            <a:r>
              <a:t>NumPy-compatible high-performance computing</a:t>
            </a:r>
          </a:p>
          <a:p>
            <a:pPr lvl="1"/>
            <a:r>
              <a:t>JIT compilation via XLA</a:t>
            </a:r>
          </a:p>
          <a:p>
            <a:pPr lvl="1"/>
            <a:r>
              <a:t>Autodiff built in</a:t>
            </a:r>
          </a:p>
          <a:p>
            <a:pPr lvl="1"/>
            <a:r>
              <a:t>jax.numpy.linalg for fast linear algebra</a:t>
            </a:r>
          </a:p>
          <a:p>
            <a:pPr lvl="1"/>
            <a:r>
              <a:t>Excellent for simulation, optimization, ML research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71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GNU Octave</a:t>
            </a:r>
          </a:p>
          <a:p>
            <a:pPr lvl="1"/>
            <a:r>
              <a:rPr dirty="0"/>
              <a:t>MATLAB-compatible numerical computing environment</a:t>
            </a:r>
          </a:p>
          <a:p>
            <a:pPr lvl="1"/>
            <a:r>
              <a:rPr dirty="0"/>
              <a:t>Supports vectors, matrices, advanced linear algebra</a:t>
            </a:r>
          </a:p>
          <a:p>
            <a:pPr lvl="1"/>
            <a:r>
              <a:rPr dirty="0"/>
              <a:t>Key features:</a:t>
            </a:r>
          </a:p>
          <a:p>
            <a:pPr lvl="2"/>
            <a:r>
              <a:rPr dirty="0"/>
              <a:t>Built-in solvers for linear systems (A</a:t>
            </a:r>
          </a:p>
          <a:p>
            <a:pPr lvl="2"/>
            <a:r>
              <a:rPr dirty="0"/>
              <a:t>Eigenvalue/eigenvector computations</a:t>
            </a:r>
          </a:p>
          <a:p>
            <a:pPr lvl="2"/>
            <a:r>
              <a:rPr dirty="0"/>
              <a:t>Matrix decompositions: LU, QR, SVD</a:t>
            </a:r>
          </a:p>
          <a:p>
            <a:pPr lvl="2"/>
            <a:r>
              <a:rPr dirty="0"/>
              <a:t>Symbolic math via optional packages</a:t>
            </a:r>
          </a:p>
          <a:p>
            <a:pPr lvl="1"/>
            <a:r>
              <a:rPr dirty="0" err="1"/>
              <a:t>Jupyter</a:t>
            </a:r>
            <a:r>
              <a:rPr dirty="0"/>
              <a:t> Support:</a:t>
            </a:r>
          </a:p>
          <a:p>
            <a:pPr lvl="2"/>
            <a:r>
              <a:rPr dirty="0"/>
              <a:t>Can be used through the Octave Kernel for </a:t>
            </a:r>
            <a:r>
              <a:rPr dirty="0" err="1"/>
              <a:t>Jupyter</a:t>
            </a:r>
            <a:r>
              <a:rPr dirty="0"/>
              <a:t> notebooks</a:t>
            </a:r>
          </a:p>
          <a:p>
            <a:pPr lvl="2"/>
            <a:r>
              <a:rPr dirty="0"/>
              <a:t>Integrates smoothly into teaching workflows</a:t>
            </a:r>
          </a:p>
          <a:p>
            <a:pPr lvl="1"/>
            <a:r>
              <a:rPr dirty="0"/>
              <a:t>Excellent for users transitioning between MATLAB and Python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sz="3600" dirty="0"/>
              <a:t>Example Problems (Generated by ChatGPT)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5594"/>
                <a:ext cx="8229600" cy="4525963"/>
              </a:xfrm>
            </p:spPr>
            <p:txBody>
              <a:bodyPr>
                <a:normAutofit fontScale="62500" lnSpcReduction="20000"/>
              </a:bodyPr>
              <a:lstStyle/>
              <a:p>
                <a:pPr marL="0" lvl="0" indent="0">
                  <a:buNone/>
                </a:pPr>
                <a:r>
                  <a:rPr i="1" dirty="0"/>
                  <a:t>A</a:t>
                </a:r>
                <a:r>
                  <a:rPr dirty="0"/>
                  <a:t>=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marL="0" lvl="0" indent="0">
                  <a:buNone/>
                </a:pPr>
                <a:r>
                  <a:rPr i="1" dirty="0"/>
                  <a:t>x</a:t>
                </a:r>
                <a:r>
                  <a:rPr dirty="0"/>
                  <a:t>=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marL="0" lvl="0" indent="0">
                  <a:buNone/>
                </a:pPr>
                <a:r>
                  <a:rPr i="1" dirty="0"/>
                  <a:t>b</a:t>
                </a:r>
                <a:r>
                  <a:rPr dirty="0"/>
                  <a:t>=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marL="0" lvl="0" indent="0">
                  <a:buNone/>
                </a:pPr>
                <a:r>
                  <a:rPr i="1" dirty="0"/>
                  <a:t>C</a:t>
                </a:r>
                <a:r>
                  <a:rPr dirty="0"/>
                  <a:t>=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5594"/>
                <a:ext cx="8229600" cy="4525963"/>
              </a:xfrm>
              <a:blipFill>
                <a:blip r:embed="rId2"/>
                <a:stretch>
                  <a:fillRect l="-741" t="-1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Lecture 24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Jupyter Demonstration 1 - Numpy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Numpy Cheat Sheet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Jupyter Demonstration 2 - SciPy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SciPy Cheat Sheet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Octave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764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dirty="0"/>
              <a:t>GNU Octave is an open-source, MATLAB-compatible numerical computing environment used for:</a:t>
            </a:r>
          </a:p>
          <a:p>
            <a:pPr lvl="1"/>
            <a:r>
              <a:rPr dirty="0"/>
              <a:t>Linear algebra</a:t>
            </a:r>
          </a:p>
          <a:p>
            <a:pPr lvl="1"/>
            <a:r>
              <a:rPr dirty="0"/>
              <a:t>Numerical analysis</a:t>
            </a:r>
          </a:p>
          <a:p>
            <a:pPr lvl="1"/>
            <a:r>
              <a:rPr dirty="0"/>
              <a:t>Simulation &amp; modeling</a:t>
            </a:r>
          </a:p>
          <a:p>
            <a:pPr lvl="1"/>
            <a:r>
              <a:rPr dirty="0"/>
              <a:t>Signal processing</a:t>
            </a:r>
          </a:p>
          <a:p>
            <a:pPr lvl="1"/>
            <a:r>
              <a:rPr dirty="0"/>
              <a:t>Optimization</a:t>
            </a:r>
          </a:p>
          <a:p>
            <a:pPr lvl="1"/>
            <a:r>
              <a:rPr dirty="0"/>
              <a:t>Teaching &amp; engineering computations</a:t>
            </a:r>
          </a:p>
          <a:p>
            <a:pPr marL="0" lvl="0" indent="0">
              <a:buNone/>
            </a:pPr>
            <a:r>
              <a:rPr dirty="0"/>
              <a:t>Octave syntax is highly similar to MATLAB, making it ideal for students and engineers who want a free alternative.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Fully MATLAB-compatible language (scripts &amp; functions)</a:t>
            </a:r>
          </a:p>
          <a:p>
            <a:pPr lvl="1"/>
            <a:r>
              <a:t>Powerful matrix operations and linear algebra tools</a:t>
            </a:r>
          </a:p>
          <a:p>
            <a:pPr lvl="1"/>
            <a:r>
              <a:t>Built-in solvers (</a:t>
            </a:r>
            <a:r>
              <a:rPr>
                <a:latin typeface="Courier"/>
              </a:rPr>
              <a:t>A\b</a:t>
            </a:r>
            <a:r>
              <a:t>, </a:t>
            </a:r>
            <a:r>
              <a:rPr>
                <a:latin typeface="Courier"/>
              </a:rPr>
              <a:t>pinv</a:t>
            </a:r>
            <a:r>
              <a:t>, </a:t>
            </a:r>
            <a:r>
              <a:rPr>
                <a:latin typeface="Courier"/>
              </a:rPr>
              <a:t>eig</a:t>
            </a:r>
            <a:r>
              <a:t>, </a:t>
            </a:r>
            <a:r>
              <a:rPr>
                <a:latin typeface="Courier"/>
              </a:rPr>
              <a:t>svd</a:t>
            </a:r>
            <a:r>
              <a:t>, </a:t>
            </a:r>
            <a:r>
              <a:rPr>
                <a:latin typeface="Courier"/>
              </a:rPr>
              <a:t>qr</a:t>
            </a:r>
            <a:r>
              <a:t>, etc.)</a:t>
            </a:r>
          </a:p>
          <a:p>
            <a:pPr lvl="1"/>
            <a:r>
              <a:t>Supports plotting and visualization (</a:t>
            </a:r>
            <a:r>
              <a:rPr>
                <a:latin typeface="Courier"/>
              </a:rPr>
              <a:t>plot</a:t>
            </a:r>
            <a:r>
              <a:t>, </a:t>
            </a:r>
            <a:r>
              <a:rPr>
                <a:latin typeface="Courier"/>
              </a:rPr>
              <a:t>surf</a:t>
            </a:r>
            <a:r>
              <a:t>, etc.)</a:t>
            </a:r>
          </a:p>
          <a:p>
            <a:pPr lvl="1"/>
            <a:r>
              <a:t>Interactive command-line and GUI</a:t>
            </a:r>
          </a:p>
          <a:p>
            <a:pPr lvl="1"/>
            <a:r>
              <a:t>Works inside </a:t>
            </a:r>
            <a:r>
              <a:rPr b="1"/>
              <a:t>Jupyter Notebooks</a:t>
            </a:r>
            <a:r>
              <a:t> via the </a:t>
            </a:r>
            <a:r>
              <a:rPr i="1"/>
              <a:t>Octave Kernel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Installing GNU Octave &amp; Jupyter Notebook Support (Windows)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Download &amp; Install GNU Octave</a:t>
            </a:r>
          </a:p>
          <a:p>
            <a:pPr lvl="1">
              <a:buAutoNum type="arabicPeriod"/>
            </a:pPr>
            <a:r>
              <a:rPr dirty="0"/>
              <a:t>Go to the official Octave download page:  </a:t>
            </a:r>
            <a:r>
              <a:rPr b="1" dirty="0"/>
              <a:t>https://octave.org/download</a:t>
            </a:r>
          </a:p>
          <a:p>
            <a:pPr lvl="1">
              <a:buAutoNum type="arabicPeriod"/>
            </a:pPr>
            <a:r>
              <a:rPr dirty="0"/>
              <a:t>Under </a:t>
            </a:r>
            <a:r>
              <a:rPr b="1" dirty="0"/>
              <a:t>Windows</a:t>
            </a:r>
            <a:r>
              <a:rPr dirty="0"/>
              <a:t>, download the latest </a:t>
            </a:r>
            <a:r>
              <a:rPr b="1" dirty="0"/>
              <a:t>.exe installer</a:t>
            </a:r>
            <a:r>
              <a:rPr dirty="0"/>
              <a:t>.</a:t>
            </a:r>
          </a:p>
          <a:p>
            <a:pPr lvl="1">
              <a:buAutoNum type="arabicPeriod"/>
            </a:pPr>
            <a:r>
              <a:rPr dirty="0"/>
              <a:t>Run the installer:</a:t>
            </a:r>
          </a:p>
          <a:p>
            <a:pPr lvl="2"/>
            <a:r>
              <a:rPr dirty="0"/>
              <a:t>Accept default settings</a:t>
            </a:r>
          </a:p>
          <a:p>
            <a:pPr lvl="2"/>
            <a:r>
              <a:rPr dirty="0"/>
              <a:t>Ensure </a:t>
            </a:r>
            <a:r>
              <a:rPr i="1" dirty="0"/>
              <a:t>Add Octave to system PATH</a:t>
            </a:r>
            <a:r>
              <a:rPr dirty="0"/>
              <a:t> is selected (if available)</a:t>
            </a:r>
          </a:p>
          <a:p>
            <a:pPr lvl="1">
              <a:buAutoNum type="arabicPeriod"/>
            </a:pPr>
            <a:r>
              <a:rPr dirty="0"/>
              <a:t>Launch Octave to verify installation.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21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Install the Octave Kernel for </a:t>
            </a:r>
            <a:r>
              <a:rPr b="1" dirty="0" err="1"/>
              <a:t>Jupyter</a:t>
            </a:r>
            <a:endParaRPr b="1" dirty="0"/>
          </a:p>
          <a:p>
            <a:pPr marL="0" lvl="0" indent="0">
              <a:buNone/>
            </a:pPr>
            <a:r>
              <a:rPr dirty="0"/>
              <a:t>In Anaconda Prompt (or </a:t>
            </a:r>
            <a:r>
              <a:rPr dirty="0" err="1"/>
              <a:t>cmd</a:t>
            </a:r>
            <a:r>
              <a:rPr dirty="0"/>
              <a:t>):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A. Install via pip</a:t>
            </a:r>
          </a:p>
          <a:p>
            <a:pPr lvl="0" indent="0">
              <a:buNone/>
            </a:pPr>
            <a:r>
              <a:rPr dirty="0">
                <a:latin typeface="Courier"/>
              </a:rPr>
              <a:t>pip install </a:t>
            </a:r>
            <a:r>
              <a:rPr dirty="0" err="1">
                <a:latin typeface="Courier"/>
              </a:rPr>
              <a:t>octave_kernel</a:t>
            </a:r>
            <a:endParaRPr dirty="0">
              <a:latin typeface="Courier"/>
            </a:endParaRP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B. Install Octave support (oct2py)</a:t>
            </a:r>
          </a:p>
          <a:p>
            <a:pPr lvl="0" indent="0">
              <a:buNone/>
            </a:pPr>
            <a:r>
              <a:rPr dirty="0">
                <a:latin typeface="Courier"/>
              </a:rPr>
              <a:t>pip install oct2py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C. Verify kernel installation</a:t>
            </a:r>
          </a:p>
          <a:p>
            <a:pPr lvl="0" indent="0">
              <a:buNone/>
            </a:pPr>
            <a:r>
              <a:rPr dirty="0">
                <a:latin typeface="Courier"/>
              </a:rPr>
              <a:t>python </a:t>
            </a:r>
            <a:r>
              <a:rPr dirty="0">
                <a:solidFill>
                  <a:srgbClr val="7D9029"/>
                </a:solidFill>
                <a:latin typeface="Courier"/>
              </a:rPr>
              <a:t>-m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octave_kernel.check</a:t>
            </a:r>
            <a:endParaRPr dirty="0">
              <a:latin typeface="Courier"/>
            </a:endParaRPr>
          </a:p>
          <a:p>
            <a:pPr marL="0" lvl="0" indent="0">
              <a:buNone/>
            </a:pPr>
            <a:r>
              <a:rPr dirty="0"/>
              <a:t>You should see Octave executable found.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Jupyter Demonstration 3 - Octave within Jupyter Notebook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SciPy Cheat Sheet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t>Linear Algebra using software</a:t>
            </a:r>
          </a:p>
          <a:p>
            <a:pPr lvl="1"/>
            <a:r>
              <a:t>Homework 7 (assigned 11/24/25, due 12/1/25 - no late submissions)</a:t>
            </a:r>
          </a:p>
          <a:p>
            <a:pPr lvl="1"/>
            <a:r>
              <a:t>Turn in Raspberry Pi and Arduino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Lecture 24 slides</a:t>
            </a:r>
          </a:p>
          <a:p>
            <a:pPr lvl="1"/>
            <a:r>
              <a:t>Lecture 24 slides marked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24 - 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25 -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26 - no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Lecture 27 - no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on an ABET visit and a proctor will be arranged for the final exam.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Homework 7 (assigned 11/40, due 12/1 - no late submissions)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Solving Linear Algebra using Python/Jupyter Notebook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Slides prepared by ChatGPT</a:t>
            </a:r>
          </a:p>
          <a:p>
            <a:pPr lvl="1"/>
            <a:r>
              <a:t>Options: NumPy, SciPy, SymPy, scikit-learn, CVXPY, PyTorch, TensorFlow, Jax, GNU Octave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On-screen Show (4:3)</PresentationFormat>
  <Paragraphs>147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Courier</vt:lpstr>
      <vt:lpstr>Office Theme</vt:lpstr>
      <vt:lpstr>MANE 3351</vt:lpstr>
      <vt:lpstr>Lecture 24</vt:lpstr>
      <vt:lpstr>Classroom Management</vt:lpstr>
      <vt:lpstr>Resources</vt:lpstr>
      <vt:lpstr>Handouts</vt:lpstr>
      <vt:lpstr>Calendar</vt:lpstr>
      <vt:lpstr>PowerPoint Presentation</vt:lpstr>
      <vt:lpstr>Assignments</vt:lpstr>
      <vt:lpstr>Solving Linear Algebra using Python/Jupyter Notebook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Problems (Generated by ChatGPT)</vt:lpstr>
      <vt:lpstr>Jupyter Demonstration 1 - Numpy</vt:lpstr>
      <vt:lpstr>Jupyter Demonstration 2 - SciPy</vt:lpstr>
      <vt:lpstr>Octave</vt:lpstr>
      <vt:lpstr>Key Features</vt:lpstr>
      <vt:lpstr>Installing GNU Octave &amp; Jupyter Notebook Support (Windows)</vt:lpstr>
      <vt:lpstr>PowerPoint Presentation</vt:lpstr>
      <vt:lpstr>Jupyter Demonstration 3 - Octave within Jupyter Notebook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2025-11-30T17:11:54Z</dcterms:created>
  <dcterms:modified xsi:type="dcterms:W3CDTF">2025-11-30T17:14:07Z</dcterms:modified>
</cp:coreProperties>
</file>