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package/2006/relationships/metadata/extended-properties" Target="docProps/app0.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694" autoAdjust="0"/>
  </p:normalViewPr>
  <p:slideViewPr>
    <p:cSldViewPr snapToGrid="0" snapToObjects="1">
      <p:cViewPr varScale="1">
        <p:scale>
          <a:sx n="161" d="100"/>
          <a:sy n="161" d="100"/>
        </p:scale>
        <p:origin x="776" y="20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9/9/25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9/9/25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9/9/25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9/9/25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9/9/25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9/9/25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9/9/25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9/9/25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9/9/25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9/9/25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9/9/25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41EB5C9-1307-BA42-ABA2-0BC069CD8E7F}" type="datetimeFigureOut">
              <a:rPr lang="en-US" smtClean="0"/>
              <a:t>9/9/25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342900" indent="-342900" algn="l" defTabSz="342900" rtl="0" eaLnBrk="1" latinLnBrk="0" hangingPunct="1">
        <a:spcBef>
          <a:spcPct val="20000"/>
        </a:spcBef>
        <a:buFont typeface="Arial"/>
        <a:buChar char="•"/>
        <a:defRPr sz="2400" kern="1200">
          <a:solidFill>
            <a:schemeClr val="tx1"/>
          </a:solidFill>
          <a:latin typeface="+mn-lt"/>
          <a:ea typeface="+mn-ea"/>
          <a:cs typeface="+mn-cs"/>
        </a:defRPr>
      </a:lvl1pPr>
      <a:lvl2pPr marL="685800" indent="-342900" algn="l" defTabSz="342900" rtl="0" eaLnBrk="1" latinLnBrk="0" hangingPunct="1">
        <a:spcBef>
          <a:spcPct val="20000"/>
        </a:spcBef>
        <a:buFont typeface="Arial"/>
        <a:buChar char="–"/>
        <a:defRPr sz="2100" kern="1200">
          <a:solidFill>
            <a:schemeClr val="tx1"/>
          </a:solidFill>
          <a:latin typeface="+mn-lt"/>
          <a:ea typeface="+mn-ea"/>
          <a:cs typeface="+mn-cs"/>
        </a:defRPr>
      </a:lvl2pPr>
      <a:lvl3pPr marL="1028700" indent="-34290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371600" indent="-34290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714500" indent="-342900" algn="l" defTabSz="342900" rtl="0" eaLnBrk="1" latinLnBrk="0" hangingPunct="1">
        <a:spcBef>
          <a:spcPct val="20000"/>
        </a:spcBef>
        <a:buFont typeface="Arial"/>
        <a:buChar char="»"/>
        <a:defRPr sz="1500" kern="1200">
          <a:solidFill>
            <a:schemeClr val="tx1"/>
          </a:solidFill>
          <a:latin typeface="+mn-lt"/>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blog.sparkfuneducation.com/what-is-a-circui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blog.sparkfuneducation.com/what-is-a-circui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blog.sparkfuneducation.com/what-is-a-circui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sciencebuddies.org/science-fair-projects/references/how-to-use-a-breadboard" TargetMode="External"/><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computers.tutsplus.com/tutorials/how-to-use-a-breadboard-and-build-a-led-circuit--mac-54746"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computers.tutsplus.com/tutorials/how-to-use-a-breadboard-and-build-a-led-circuit--mac-54746"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byjus.com/physics/resistor-colour-codes/"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tomshardware.com/reviews/raspberry-pi-gpio-pinout,6122.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p>
            <a:pPr marL="0" lvl="0" indent="0">
              <a:buNone/>
            </a:pPr>
            <a:r>
              <a:t>MANE 3351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pPr marL="0" lvl="0" indent="0">
              <a:spcBef>
                <a:spcPts val="3000"/>
              </a:spcBef>
              <a:buNone/>
            </a:pPr>
            <a:r>
              <a:rPr b="1"/>
              <a:t>Accept the Assignment</a:t>
            </a:r>
          </a:p>
          <a:p>
            <a:pPr lvl="0"/>
            <a:r>
              <a:t>A screen will appear asking you to accept the assignment</a:t>
            </a:r>
          </a:p>
          <a:p>
            <a:pPr lvl="0"/>
            <a:r>
              <a:t>Click on Accept this assignment</a:t>
            </a:r>
          </a:p>
        </p:txBody>
      </p:sp>
      <p:pic>
        <p:nvPicPr>
          <p:cNvPr id="2" name="Picture 1" descr="images/ghcAccept.png"/>
          <p:cNvPicPr>
            <a:picLocks noGrp="1" noChangeAspect="1"/>
          </p:cNvPicPr>
          <p:nvPr/>
        </p:nvPicPr>
        <p:blipFill>
          <a:blip r:embed="rId2"/>
          <a:stretch>
            <a:fillRect/>
          </a:stretch>
        </p:blipFill>
        <p:spPr bwMode="auto">
          <a:xfrm>
            <a:off x="3568700" y="1308100"/>
            <a:ext cx="5105400" cy="2171700"/>
          </a:xfrm>
          <a:prstGeom prst="rect">
            <a:avLst/>
          </a:prstGeom>
          <a:noFill/>
          <a:ln w="9525">
            <a:noFill/>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pPr marL="0" lvl="0" indent="0">
              <a:spcBef>
                <a:spcPts val="3000"/>
              </a:spcBef>
              <a:buNone/>
            </a:pPr>
            <a:r>
              <a:rPr b="1"/>
              <a:t>Acceptance Confirmation</a:t>
            </a:r>
          </a:p>
          <a:p>
            <a:pPr lvl="0"/>
            <a:r>
              <a:t>After accepting the assignment, the following screen will appear</a:t>
            </a:r>
          </a:p>
          <a:p>
            <a:pPr lvl="0"/>
            <a:r>
              <a:t>Eventually, a link will be provided to the repository created using GitHub Classroom</a:t>
            </a:r>
          </a:p>
          <a:p>
            <a:pPr lvl="0"/>
            <a:r>
              <a:t>For Homework 0, this completes the assignment</a:t>
            </a:r>
          </a:p>
          <a:p>
            <a:pPr lvl="1"/>
            <a:r>
              <a:t>In future assignments, you will have to clone the repository to your local computer and complete the assignment</a:t>
            </a:r>
          </a:p>
          <a:p>
            <a:pPr lvl="1"/>
            <a:r>
              <a:t>The purpose of Homework 0 is to link your GitHub account to GitHub classroom and your UTRGV email address</a:t>
            </a:r>
          </a:p>
        </p:txBody>
      </p:sp>
      <p:pic>
        <p:nvPicPr>
          <p:cNvPr id="2" name="Picture 1" descr="images/ghcAssignmentAcceptance.png"/>
          <p:cNvPicPr>
            <a:picLocks noGrp="1" noChangeAspect="1"/>
          </p:cNvPicPr>
          <p:nvPr/>
        </p:nvPicPr>
        <p:blipFill>
          <a:blip r:embed="rId2"/>
          <a:stretch>
            <a:fillRect/>
          </a:stretch>
        </p:blipFill>
        <p:spPr bwMode="auto">
          <a:xfrm>
            <a:off x="3568700" y="787400"/>
            <a:ext cx="5105400" cy="3213100"/>
          </a:xfrm>
          <a:prstGeom prst="rect">
            <a:avLst/>
          </a:prstGeom>
          <a:noFill/>
          <a:ln w="9525">
            <a:noFill/>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pPr marL="0" lvl="0" indent="0">
              <a:spcBef>
                <a:spcPts val="3000"/>
              </a:spcBef>
              <a:buNone/>
            </a:pPr>
            <a:r>
              <a:rPr b="1"/>
              <a:t>GitHub Authorization</a:t>
            </a:r>
          </a:p>
          <a:p>
            <a:pPr lvl="0"/>
            <a:r>
              <a:t>Once the link is clicked, you will be asked to sign up for GitHub or verify your GitHub account if you have already logged into email on your computer (my case)</a:t>
            </a:r>
          </a:p>
          <a:p>
            <a:pPr lvl="1"/>
            <a:r>
              <a:t>If you have not created a GitHub account, do so before proceeding. Notes are provided below.</a:t>
            </a:r>
          </a:p>
          <a:p>
            <a:pPr lvl="1"/>
            <a:r>
              <a:t>It is recommended to use your UTRGV email but not required</a:t>
            </a:r>
          </a:p>
          <a:p>
            <a:pPr lvl="1"/>
            <a:r>
              <a:t>Additional notes for creating GitHub account is provided after GitHub Classroom notes</a:t>
            </a:r>
          </a:p>
        </p:txBody>
      </p:sp>
      <p:pic>
        <p:nvPicPr>
          <p:cNvPr id="2" name="Picture 1" descr="images/ghcAuthorize.png"/>
          <p:cNvPicPr>
            <a:picLocks noGrp="1" noChangeAspect="1"/>
          </p:cNvPicPr>
          <p:nvPr/>
        </p:nvPicPr>
        <p:blipFill>
          <a:blip r:embed="rId2"/>
          <a:stretch>
            <a:fillRect/>
          </a:stretch>
        </p:blipFill>
        <p:spPr bwMode="auto">
          <a:xfrm>
            <a:off x="3911600" y="203200"/>
            <a:ext cx="4432300" cy="4381500"/>
          </a:xfrm>
          <a:prstGeom prst="rect">
            <a:avLst/>
          </a:prstGeom>
          <a:noFill/>
          <a:ln w="9525">
            <a:noFill/>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pPr marL="0" lvl="0" indent="0">
              <a:spcBef>
                <a:spcPts val="3000"/>
              </a:spcBef>
              <a:buNone/>
            </a:pPr>
            <a:r>
              <a:rPr b="1"/>
              <a:t>Email Confirmation</a:t>
            </a:r>
          </a:p>
          <a:p>
            <a:pPr lvl="0"/>
            <a:r>
              <a:t>You will receive an email confirmation that contains a link to the repository to be downloaded</a:t>
            </a:r>
          </a:p>
        </p:txBody>
      </p:sp>
      <p:pic>
        <p:nvPicPr>
          <p:cNvPr id="2" name="Picture 1" descr="images/ghcSuccess.png"/>
          <p:cNvPicPr>
            <a:picLocks noGrp="1" noChangeAspect="1"/>
          </p:cNvPicPr>
          <p:nvPr/>
        </p:nvPicPr>
        <p:blipFill>
          <a:blip r:embed="rId2"/>
          <a:stretch>
            <a:fillRect/>
          </a:stretch>
        </p:blipFill>
        <p:spPr bwMode="auto">
          <a:xfrm>
            <a:off x="3568700" y="1206500"/>
            <a:ext cx="5105400" cy="2374900"/>
          </a:xfrm>
          <a:prstGeom prst="rect">
            <a:avLst/>
          </a:prstGeom>
          <a:noFill/>
          <a:ln w="9525">
            <a:noFill/>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p>
            <a:pPr marL="0" lvl="0" indent="0">
              <a:buNone/>
            </a:pPr>
            <a:r>
              <a:t>GitHub Account Creation</a:t>
            </a:r>
          </a:p>
        </p:txBody>
      </p:sp>
      <p:sp>
        <p:nvSpPr>
          <p:cNvPr id="4" name="Text Placeholder 3"/>
          <p:cNvSpPr>
            <a:spLocks noGrp="1"/>
          </p:cNvSpPr>
          <p:nvPr>
            <p:ph type="body" sz="half" idx="2"/>
          </p:nvPr>
        </p:nvSpPr>
        <p:spPr/>
        <p:txBody>
          <a:bodyPr/>
          <a:lstStyle/>
          <a:p>
            <a:pPr lvl="0"/>
            <a:r>
              <a:t>Click on Sign up to create a new account</a:t>
            </a:r>
          </a:p>
        </p:txBody>
      </p:sp>
      <p:pic>
        <p:nvPicPr>
          <p:cNvPr id="3" name="Picture 1" descr="images/ghSignup.png"/>
          <p:cNvPicPr>
            <a:picLocks noGrp="1" noChangeAspect="1"/>
          </p:cNvPicPr>
          <p:nvPr/>
        </p:nvPicPr>
        <p:blipFill>
          <a:blip r:embed="rId2"/>
          <a:stretch>
            <a:fillRect/>
          </a:stretch>
        </p:blipFill>
        <p:spPr bwMode="auto">
          <a:xfrm>
            <a:off x="3568700" y="1485900"/>
            <a:ext cx="5105400" cy="1816100"/>
          </a:xfrm>
          <a:prstGeom prst="rect">
            <a:avLst/>
          </a:prstGeom>
          <a:noFill/>
          <a:ln w="9525">
            <a:noFill/>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pPr marL="0" lvl="0" indent="0">
              <a:spcBef>
                <a:spcPts val="3000"/>
              </a:spcBef>
              <a:buNone/>
            </a:pPr>
            <a:r>
              <a:rPr b="1"/>
              <a:t>Email Entry</a:t>
            </a:r>
          </a:p>
          <a:p>
            <a:pPr lvl="0"/>
            <a:r>
              <a:t>Enter your email address (preferably UTRGV) and click continue</a:t>
            </a:r>
          </a:p>
          <a:p>
            <a:pPr lvl="0"/>
            <a:r>
              <a:t>For this example, I am using a Gmail account I created for the course</a:t>
            </a:r>
          </a:p>
        </p:txBody>
      </p:sp>
      <p:pic>
        <p:nvPicPr>
          <p:cNvPr id="2" name="Picture 1" descr="images/ghEmail.png"/>
          <p:cNvPicPr>
            <a:picLocks noGrp="1" noChangeAspect="1"/>
          </p:cNvPicPr>
          <p:nvPr/>
        </p:nvPicPr>
        <p:blipFill>
          <a:blip r:embed="rId2"/>
          <a:stretch>
            <a:fillRect/>
          </a:stretch>
        </p:blipFill>
        <p:spPr bwMode="auto">
          <a:xfrm>
            <a:off x="3568700" y="1663700"/>
            <a:ext cx="5105400" cy="1473200"/>
          </a:xfrm>
          <a:prstGeom prst="rect">
            <a:avLst/>
          </a:prstGeom>
          <a:noFill/>
          <a:ln w="9525">
            <a:noFill/>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pPr marL="0" lvl="0" indent="0">
              <a:spcBef>
                <a:spcPts val="3000"/>
              </a:spcBef>
              <a:buNone/>
            </a:pPr>
            <a:r>
              <a:rPr b="1"/>
              <a:t>GitHub Account Password</a:t>
            </a:r>
          </a:p>
          <a:p>
            <a:pPr lvl="0"/>
            <a:r>
              <a:t>You will be asked to create a strong password</a:t>
            </a:r>
          </a:p>
          <a:p>
            <a:pPr lvl="0"/>
            <a:r>
              <a:t>Click Continue when done</a:t>
            </a:r>
          </a:p>
        </p:txBody>
      </p:sp>
      <p:pic>
        <p:nvPicPr>
          <p:cNvPr id="2" name="Picture 1" descr="images/ghPassword.png"/>
          <p:cNvPicPr>
            <a:picLocks noGrp="1" noChangeAspect="1"/>
          </p:cNvPicPr>
          <p:nvPr/>
        </p:nvPicPr>
        <p:blipFill>
          <a:blip r:embed="rId2"/>
          <a:stretch>
            <a:fillRect/>
          </a:stretch>
        </p:blipFill>
        <p:spPr bwMode="auto">
          <a:xfrm>
            <a:off x="3568700" y="1193800"/>
            <a:ext cx="5105400" cy="2400300"/>
          </a:xfrm>
          <a:prstGeom prst="rect">
            <a:avLst/>
          </a:prstGeom>
          <a:noFill/>
          <a:ln w="9525">
            <a:noFill/>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pPr marL="0" lvl="0" indent="0">
              <a:spcBef>
                <a:spcPts val="3000"/>
              </a:spcBef>
              <a:buNone/>
            </a:pPr>
            <a:r>
              <a:rPr b="1"/>
              <a:t>GitHub Username</a:t>
            </a:r>
          </a:p>
          <a:p>
            <a:pPr lvl="0"/>
            <a:r>
              <a:t>Create a username that is available</a:t>
            </a:r>
          </a:p>
          <a:p>
            <a:pPr lvl="0"/>
            <a:r>
              <a:t>Your username will be incorporated into the repository name along with the assignment name</a:t>
            </a:r>
          </a:p>
        </p:txBody>
      </p:sp>
      <p:pic>
        <p:nvPicPr>
          <p:cNvPr id="2" name="Picture 1" descr="images/ghUsername.png"/>
          <p:cNvPicPr>
            <a:picLocks noGrp="1" noChangeAspect="1"/>
          </p:cNvPicPr>
          <p:nvPr/>
        </p:nvPicPr>
        <p:blipFill>
          <a:blip r:embed="rId2"/>
          <a:stretch>
            <a:fillRect/>
          </a:stretch>
        </p:blipFill>
        <p:spPr bwMode="auto">
          <a:xfrm>
            <a:off x="3568700" y="1181100"/>
            <a:ext cx="5105400" cy="2425700"/>
          </a:xfrm>
          <a:prstGeom prst="rect">
            <a:avLst/>
          </a:prstGeom>
          <a:noFill/>
          <a:ln w="9525">
            <a:noFill/>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spcBef>
                <a:spcPts val="3000"/>
              </a:spcBef>
              <a:buNone/>
            </a:pPr>
            <a:r>
              <a:rPr b="1"/>
              <a:t>GitHub Email Preferences</a:t>
            </a:r>
          </a:p>
          <a:p>
            <a:pPr lvl="0"/>
            <a:r>
              <a:t>you will be provided an opportunity to sign-up to receive occasional product updates and announcement.</a:t>
            </a:r>
          </a:p>
          <a:p>
            <a:pPr lvl="0"/>
            <a:r>
              <a:t>Signing up for email updates is optional</a:t>
            </a:r>
          </a:p>
          <a:p>
            <a:pPr lvl="0"/>
            <a:r>
              <a:t>No screen capture is provided of this step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pPr marL="0" lvl="0" indent="0">
              <a:spcBef>
                <a:spcPts val="3000"/>
              </a:spcBef>
              <a:buNone/>
            </a:pPr>
            <a:r>
              <a:rPr b="1"/>
              <a:t>GitHub Verify Account</a:t>
            </a:r>
          </a:p>
          <a:p>
            <a:pPr lvl="0"/>
            <a:r>
              <a:t>You will be prompted to verify your account by solving a puzzle</a:t>
            </a:r>
          </a:p>
          <a:p>
            <a:pPr lvl="0"/>
            <a:r>
              <a:t>After verifying, a code will be sent to your email account that is needed</a:t>
            </a:r>
          </a:p>
        </p:txBody>
      </p:sp>
      <p:pic>
        <p:nvPicPr>
          <p:cNvPr id="2" name="Picture 1" descr="images/ghVerify.png"/>
          <p:cNvPicPr>
            <a:picLocks noGrp="1" noChangeAspect="1"/>
          </p:cNvPicPr>
          <p:nvPr/>
        </p:nvPicPr>
        <p:blipFill>
          <a:blip r:embed="rId2"/>
          <a:stretch>
            <a:fillRect/>
          </a:stretch>
        </p:blipFill>
        <p:spPr bwMode="auto">
          <a:xfrm>
            <a:off x="3568700" y="825500"/>
            <a:ext cx="5105400" cy="3136900"/>
          </a:xfrm>
          <a:prstGeom prst="rect">
            <a:avLst/>
          </a:prstGeom>
          <a:noFill/>
          <a:ln w="9525">
            <a:noFill/>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p>
            <a:pPr marL="0" lvl="0" indent="0">
              <a:buNone/>
            </a:pPr>
            <a:r>
              <a:t>Lecture 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What is a Circuit?</a:t>
            </a:r>
          </a:p>
        </p:txBody>
      </p:sp>
      <p:sp>
        <p:nvSpPr>
          <p:cNvPr id="3" name="Content Placeholder 2"/>
          <p:cNvSpPr>
            <a:spLocks noGrp="1"/>
          </p:cNvSpPr>
          <p:nvPr>
            <p:ph idx="1"/>
          </p:nvPr>
        </p:nvSpPr>
        <p:spPr/>
        <p:txBody>
          <a:bodyPr>
            <a:noAutofit/>
          </a:bodyPr>
          <a:lstStyle/>
          <a:p>
            <a:pPr lvl="0"/>
            <a:r>
              <a:rPr sz="2000" dirty="0"/>
              <a:t>A circuit is a loop through which current can flow</a:t>
            </a:r>
          </a:p>
          <a:p>
            <a:pPr lvl="0"/>
            <a:r>
              <a:rPr sz="2000" dirty="0"/>
              <a:t>A power source, such as a battery, provides the energy for the circuit to work</a:t>
            </a:r>
          </a:p>
          <a:p>
            <a:pPr lvl="0"/>
            <a:r>
              <a:rPr sz="2000" dirty="0"/>
              <a:t>Electrons flow from the negative side of the power source, through the circuit and back to the positive slide of the power source</a:t>
            </a:r>
          </a:p>
          <a:p>
            <a:pPr lvl="0"/>
            <a:r>
              <a:rPr sz="2000" dirty="0"/>
              <a:t>Once the electrons return to the power source, the circuit is complete</a:t>
            </a:r>
          </a:p>
          <a:p>
            <a:pPr lvl="0"/>
            <a:r>
              <a:rPr sz="2000" dirty="0"/>
              <a:t>View example at web site</a:t>
            </a:r>
          </a:p>
          <a:p>
            <a:pPr marL="0" lvl="0" indent="0">
              <a:buNone/>
            </a:pPr>
            <a:r>
              <a:rPr sz="2000" dirty="0">
                <a:hlinkClick r:id="rId2"/>
              </a:rPr>
              <a:t>Source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Components of a Circuit</a:t>
            </a:r>
          </a:p>
        </p:txBody>
      </p:sp>
      <p:sp>
        <p:nvSpPr>
          <p:cNvPr id="3" name="Content Placeholder 2"/>
          <p:cNvSpPr>
            <a:spLocks noGrp="1"/>
          </p:cNvSpPr>
          <p:nvPr>
            <p:ph idx="1"/>
          </p:nvPr>
        </p:nvSpPr>
        <p:spPr/>
        <p:txBody>
          <a:bodyPr>
            <a:noAutofit/>
          </a:bodyPr>
          <a:lstStyle/>
          <a:p>
            <a:pPr marL="0" lvl="0" indent="0">
              <a:buNone/>
            </a:pPr>
            <a:r>
              <a:rPr sz="1600" dirty="0"/>
              <a:t>Circuits consist of three parts:</a:t>
            </a:r>
          </a:p>
          <a:p>
            <a:pPr lvl="0"/>
            <a:r>
              <a:rPr sz="1600" b="1" dirty="0"/>
              <a:t>Voltage Source:</a:t>
            </a:r>
            <a:r>
              <a:rPr sz="1600" dirty="0"/>
              <a:t> this provides the electrons that flow through the circuit in order to power it. Common voltage sources are batteries and electrical connections such as outlets,</a:t>
            </a:r>
          </a:p>
          <a:p>
            <a:pPr lvl="0"/>
            <a:r>
              <a:rPr sz="1600" b="1" dirty="0"/>
              <a:t>Load:</a:t>
            </a:r>
            <a:r>
              <a:rPr sz="1600" dirty="0"/>
              <a:t> this consumes the power created by the voltage source. Loads are what make a circuit light up, make noise, run a program and more. In simple circuits, the load may be a single light bulb, but in more complex circuits, the load may be made up of a combination of resistors, capacitors, light bulbs, buzzers and more,</a:t>
            </a:r>
          </a:p>
          <a:p>
            <a:pPr lvl="0"/>
            <a:r>
              <a:rPr sz="1600" b="1" dirty="0"/>
              <a:t>Conductive Path:</a:t>
            </a:r>
            <a:r>
              <a:rPr sz="1600" dirty="0"/>
              <a:t> this is the route the current follows through the circuit. It must be made of conductive materials in order to allow electricity to flow. The path starts at the voltage source, travels through the load and returns to the voltage source. In order to create a closed circuit, this path must form a loop</a:t>
            </a:r>
          </a:p>
          <a:p>
            <a:pPr marL="0" lvl="0" indent="0">
              <a:buNone/>
            </a:pPr>
            <a:r>
              <a:rPr sz="1600" dirty="0"/>
              <a:t>An open circuit is one in which there is an interruption in the loop. The term “open circuit” is an oxymoron since the very definition of a circuit requires a closed loop.</a:t>
            </a:r>
          </a:p>
          <a:p>
            <a:pPr marL="0" lvl="0" indent="0">
              <a:buNone/>
            </a:pPr>
            <a:r>
              <a:rPr sz="1600" dirty="0">
                <a:hlinkClick r:id="rId2"/>
              </a:rPr>
              <a:t>Source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Short Circuits</a:t>
            </a:r>
          </a:p>
        </p:txBody>
      </p:sp>
      <p:sp>
        <p:nvSpPr>
          <p:cNvPr id="3" name="Content Placeholder 2"/>
          <p:cNvSpPr>
            <a:spLocks noGrp="1"/>
          </p:cNvSpPr>
          <p:nvPr>
            <p:ph idx="1"/>
          </p:nvPr>
        </p:nvSpPr>
        <p:spPr/>
        <p:txBody>
          <a:bodyPr>
            <a:noAutofit/>
          </a:bodyPr>
          <a:lstStyle/>
          <a:p>
            <a:pPr lvl="0"/>
            <a:r>
              <a:rPr sz="1400" dirty="0"/>
              <a:t>When the conductive path of a circuit connects directly from one end of the voltage source to the other without first powering a load, the result is a short circuit</a:t>
            </a:r>
          </a:p>
          <a:p>
            <a:pPr lvl="0"/>
            <a:r>
              <a:rPr sz="1400" dirty="0"/>
              <a:t>Current flows everywhere it can, and if it can find a shorter path, it will take it. This is why conductive wires are coated in an insulator - to prevent accidental short-circuiting through wires touching.</a:t>
            </a:r>
          </a:p>
          <a:p>
            <a:pPr lvl="0"/>
            <a:r>
              <a:rPr sz="1400" dirty="0"/>
              <a:t>Short circuits can be very dangerous and cause wires to burn up, damage the power supply, drain the battery, start a fire and more. Most of the time your power supply will have some sort of safety mechanism built into it to limit the maximum current in the event of a short circuit, but not always. This is the reason all homes and buildings have circuit breakers, to prevent fires from starting in the event of a short circuit somewhere in the wiring. If you notice a part of your circuit suddenly becoming hot or a part suddenly burns out, immediately turn off the power and look for possible short circuits</a:t>
            </a:r>
          </a:p>
          <a:p>
            <a:pPr lvl="0"/>
            <a:r>
              <a:rPr sz="1400" dirty="0"/>
              <a:t>It is important to note that current does not limit itself to choosing just one path, it will take every available path it can find. Which means that even if a short circuit is present, a small amount of power may still be supplied to your load</a:t>
            </a:r>
          </a:p>
          <a:p>
            <a:pPr marL="0" lvl="0" indent="0">
              <a:buNone/>
            </a:pPr>
            <a:r>
              <a:rPr sz="1400" dirty="0">
                <a:hlinkClick r:id="rId2"/>
              </a:rPr>
              <a:t>Source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p>
            <a:pPr marL="0" lvl="0" indent="0">
              <a:buNone/>
            </a:pPr>
            <a:r>
              <a:t>Breadboard</a:t>
            </a:r>
          </a:p>
        </p:txBody>
      </p:sp>
      <p:sp>
        <p:nvSpPr>
          <p:cNvPr id="4" name="Text Placeholder 3"/>
          <p:cNvSpPr>
            <a:spLocks noGrp="1"/>
          </p:cNvSpPr>
          <p:nvPr>
            <p:ph type="body" sz="half" idx="2"/>
          </p:nvPr>
        </p:nvSpPr>
        <p:spPr/>
        <p:txBody>
          <a:bodyPr/>
          <a:lstStyle/>
          <a:p>
            <a:pPr lvl="0"/>
            <a:r>
              <a:t>A breadboard is a rectangular plastic board with a bunch of tiny holes in it</a:t>
            </a:r>
          </a:p>
          <a:p>
            <a:pPr lvl="0"/>
            <a:r>
              <a:t>These holes let you easily insert electronic components to </a:t>
            </a:r>
            <a:r>
              <a:rPr b="1"/>
              <a:t>prototype</a:t>
            </a:r>
          </a:p>
          <a:p>
            <a:pPr lvl="0"/>
            <a:r>
              <a:t>See illustration below</a:t>
            </a:r>
          </a:p>
        </p:txBody>
      </p:sp>
      <p:pic>
        <p:nvPicPr>
          <p:cNvPr id="5" name="Picture 1" descr="images/breadboard.png"/>
          <p:cNvPicPr>
            <a:picLocks noGrp="1" noChangeAspect="1"/>
          </p:cNvPicPr>
          <p:nvPr/>
        </p:nvPicPr>
        <p:blipFill>
          <a:blip r:embed="rId2"/>
          <a:stretch>
            <a:fillRect/>
          </a:stretch>
        </p:blipFill>
        <p:spPr bwMode="auto">
          <a:xfrm>
            <a:off x="3898900" y="203200"/>
            <a:ext cx="4432300" cy="3873500"/>
          </a:xfrm>
          <a:prstGeom prst="rect">
            <a:avLst/>
          </a:prstGeom>
          <a:noFill/>
          <a:ln w="9525">
            <a:noFill/>
            <a:headEnd/>
            <a:tailEnd/>
          </a:ln>
        </p:spPr>
      </p:pic>
      <p:sp>
        <p:nvSpPr>
          <p:cNvPr id="6" name="TextBox 3"/>
          <p:cNvSpPr txBox="1"/>
          <p:nvPr/>
        </p:nvSpPr>
        <p:spPr>
          <a:xfrm>
            <a:off x="3568700" y="4076700"/>
            <a:ext cx="5105400" cy="508000"/>
          </a:xfrm>
          <a:prstGeom prst="rect">
            <a:avLst/>
          </a:prstGeom>
          <a:noFill/>
        </p:spPr>
        <p:txBody>
          <a:bodyPr/>
          <a:lstStyle/>
          <a:p>
            <a:pPr marL="0" lvl="0" indent="0" algn="ctr">
              <a:buNone/>
            </a:pPr>
            <a:r>
              <a:t>Breadboard</a:t>
            </a:r>
          </a:p>
        </p:txBody>
      </p:sp>
      <p:sp>
        <p:nvSpPr>
          <p:cNvPr id="3" name="Content Placeholder 2"/>
          <p:cNvSpPr>
            <a:spLocks noGrp="1"/>
          </p:cNvSpPr>
          <p:nvPr>
            <p:ph idx="1"/>
          </p:nvPr>
        </p:nvSpPr>
        <p:spPr/>
        <p:txBody>
          <a:bodyPr/>
          <a:lstStyle/>
          <a:p>
            <a:pPr marL="0" lvl="0" indent="0">
              <a:buNone/>
            </a:pPr>
            <a:r>
              <a:rPr>
                <a:hlinkClick r:id="rId3"/>
              </a:rPr>
              <a:t>Source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Breadboard Columns</a:t>
            </a:r>
          </a:p>
        </p:txBody>
      </p:sp>
      <p:pic>
        <p:nvPicPr>
          <p:cNvPr id="4" name="Picture 1" descr="images/horizontalColumns.png"/>
          <p:cNvPicPr>
            <a:picLocks noGrp="1" noChangeAspect="1"/>
          </p:cNvPicPr>
          <p:nvPr/>
        </p:nvPicPr>
        <p:blipFill>
          <a:blip r:embed="rId2"/>
          <a:stretch>
            <a:fillRect/>
          </a:stretch>
        </p:blipFill>
        <p:spPr bwMode="auto">
          <a:xfrm>
            <a:off x="1905000" y="1193800"/>
            <a:ext cx="5334000" cy="2882900"/>
          </a:xfrm>
          <a:prstGeom prst="rect">
            <a:avLst/>
          </a:prstGeom>
          <a:noFill/>
          <a:ln w="9525">
            <a:noFill/>
            <a:headEnd/>
            <a:tailEnd/>
          </a:ln>
        </p:spPr>
      </p:pic>
      <p:sp>
        <p:nvSpPr>
          <p:cNvPr id="5" name="TextBox 3"/>
          <p:cNvSpPr txBox="1"/>
          <p:nvPr/>
        </p:nvSpPr>
        <p:spPr>
          <a:xfrm>
            <a:off x="457200" y="4076700"/>
            <a:ext cx="8229600" cy="508000"/>
          </a:xfrm>
          <a:prstGeom prst="rect">
            <a:avLst/>
          </a:prstGeom>
          <a:noFill/>
        </p:spPr>
        <p:txBody>
          <a:bodyPr/>
          <a:lstStyle/>
          <a:p>
            <a:pPr marL="0" lvl="0" indent="0" algn="ctr">
              <a:buNone/>
            </a:pPr>
            <a:r>
              <a:t>Columns</a:t>
            </a:r>
          </a:p>
        </p:txBody>
      </p:sp>
      <p:sp>
        <p:nvSpPr>
          <p:cNvPr id="3" name="Content Placeholder 2"/>
          <p:cNvSpPr>
            <a:spLocks noGrp="1"/>
          </p:cNvSpPr>
          <p:nvPr>
            <p:ph idx="1"/>
          </p:nvPr>
        </p:nvSpPr>
        <p:spPr/>
        <p:txBody>
          <a:bodyPr/>
          <a:lstStyle/>
          <a:p>
            <a:pPr marL="0" lvl="0" indent="0">
              <a:buNone/>
            </a:pPr>
            <a:r>
              <a:rPr>
                <a:hlinkClick r:id="rId3"/>
              </a:rPr>
              <a:t>Source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Breadboard Rows</a:t>
            </a:r>
          </a:p>
        </p:txBody>
      </p:sp>
      <p:pic>
        <p:nvPicPr>
          <p:cNvPr id="3" name="Picture 1" descr="images/horizontalRows.png"/>
          <p:cNvPicPr>
            <a:picLocks noGrp="1" noChangeAspect="1"/>
          </p:cNvPicPr>
          <p:nvPr/>
        </p:nvPicPr>
        <p:blipFill>
          <a:blip r:embed="rId2"/>
          <a:stretch>
            <a:fillRect/>
          </a:stretch>
        </p:blipFill>
        <p:spPr bwMode="auto">
          <a:xfrm>
            <a:off x="1917700" y="1193800"/>
            <a:ext cx="5321300" cy="2882900"/>
          </a:xfrm>
          <a:prstGeom prst="rect">
            <a:avLst/>
          </a:prstGeom>
          <a:noFill/>
          <a:ln w="9525">
            <a:noFill/>
            <a:headEnd/>
            <a:tailEnd/>
          </a:ln>
        </p:spPr>
      </p:pic>
      <p:sp>
        <p:nvSpPr>
          <p:cNvPr id="4" name="TextBox 3"/>
          <p:cNvSpPr txBox="1"/>
          <p:nvPr/>
        </p:nvSpPr>
        <p:spPr>
          <a:xfrm>
            <a:off x="457200" y="4076700"/>
            <a:ext cx="8229600" cy="508000"/>
          </a:xfrm>
          <a:prstGeom prst="rect">
            <a:avLst/>
          </a:prstGeom>
          <a:noFill/>
        </p:spPr>
        <p:txBody>
          <a:bodyPr/>
          <a:lstStyle/>
          <a:p>
            <a:pPr marL="0" lvl="0" indent="0" algn="ctr">
              <a:buNone/>
            </a:pPr>
            <a:r>
              <a:t>Rows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buNone/>
            </a:pPr>
            <a:r>
              <a:t> </a:t>
            </a:r>
            <a:r>
              <a:rPr>
                <a:hlinkClick r:id="rId2"/>
              </a:rPr>
              <a:t>Source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Breadboard Demonstration</a:t>
            </a:r>
          </a:p>
        </p:txBody>
      </p:sp>
      <p:sp>
        <p:nvSpPr>
          <p:cNvPr id="3" name="Content Placeholder 2"/>
          <p:cNvSpPr>
            <a:spLocks noGrp="1"/>
          </p:cNvSpPr>
          <p:nvPr>
            <p:ph idx="1"/>
          </p:nvPr>
        </p:nvSpPr>
        <p:spPr/>
        <p:txBody>
          <a:bodyPr/>
          <a:lstStyle/>
          <a:p>
            <a:pPr lvl="0"/>
            <a:r>
              <a:t>Simple circuit: LED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Ohm’s Law</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Autofit/>
              </a:bodyPr>
              <a:lstStyle/>
              <a:p>
                <a:pPr marL="0" lvl="0" indent="0">
                  <a:buNone/>
                </a:pPr>
                <a:r>
                  <a:rPr sz="1800" dirty="0"/>
                  <a:t>Defines the relationship between three quantities: voltage (V), current (I) and resistance (R)</a:t>
                </a:r>
              </a:p>
              <a:p>
                <a:pPr marL="0" lvl="0" indent="0">
                  <a:buNone/>
                </a:pPr>
                <a14:m>
                  <m:oMathPara xmlns:m="http://schemas.openxmlformats.org/officeDocument/2006/math">
                    <m:oMathParaPr>
                      <m:jc m:val="center"/>
                    </m:oMathParaPr>
                    <m:oMath xmlns:m="http://schemas.openxmlformats.org/officeDocument/2006/math">
                      <m:r>
                        <a:rPr sz="1800">
                          <a:latin typeface="Cambria Math" panose="02040503050406030204" pitchFamily="18" charset="0"/>
                        </a:rPr>
                        <m:t>𝑉</m:t>
                      </m:r>
                      <m:r>
                        <a:rPr sz="1800">
                          <a:latin typeface="Cambria Math" panose="02040503050406030204" pitchFamily="18" charset="0"/>
                        </a:rPr>
                        <m:t>=</m:t>
                      </m:r>
                      <m:r>
                        <a:rPr sz="1800">
                          <a:latin typeface="Cambria Math" panose="02040503050406030204" pitchFamily="18" charset="0"/>
                        </a:rPr>
                        <m:t>𝐼𝑅</m:t>
                      </m:r>
                    </m:oMath>
                  </m:oMathPara>
                </a14:m>
                <a:endParaRPr sz="1800" dirty="0"/>
              </a:p>
              <a:p>
                <a:pPr marL="0" lvl="0" indent="0">
                  <a:buNone/>
                </a:pPr>
                <a14:m>
                  <m:oMathPara xmlns:m="http://schemas.openxmlformats.org/officeDocument/2006/math">
                    <m:oMathParaPr>
                      <m:jc m:val="center"/>
                    </m:oMathParaPr>
                    <m:oMath xmlns:m="http://schemas.openxmlformats.org/officeDocument/2006/math">
                      <m:r>
                        <a:rPr sz="1800">
                          <a:latin typeface="Cambria Math" panose="02040503050406030204" pitchFamily="18" charset="0"/>
                        </a:rPr>
                        <m:t>𝐼</m:t>
                      </m:r>
                      <m:r>
                        <a:rPr sz="1800">
                          <a:latin typeface="Cambria Math" panose="02040503050406030204" pitchFamily="18" charset="0"/>
                        </a:rPr>
                        <m:t>=</m:t>
                      </m:r>
                      <m:f>
                        <m:fPr>
                          <m:ctrlPr>
                            <a:rPr sz="1800" i="1">
                              <a:latin typeface="Cambria Math" panose="02040503050406030204" pitchFamily="18" charset="0"/>
                            </a:rPr>
                          </m:ctrlPr>
                        </m:fPr>
                        <m:num>
                          <m:r>
                            <a:rPr sz="1800">
                              <a:latin typeface="Cambria Math" panose="02040503050406030204" pitchFamily="18" charset="0"/>
                            </a:rPr>
                            <m:t>𝑉</m:t>
                          </m:r>
                        </m:num>
                        <m:den>
                          <m:r>
                            <a:rPr sz="1800">
                              <a:latin typeface="Cambria Math" panose="02040503050406030204" pitchFamily="18" charset="0"/>
                            </a:rPr>
                            <m:t>𝑅</m:t>
                          </m:r>
                        </m:den>
                      </m:f>
                    </m:oMath>
                  </m:oMathPara>
                </a14:m>
                <a:endParaRPr sz="1800" dirty="0"/>
              </a:p>
              <a:p>
                <a:pPr marL="0" lvl="0" indent="0">
                  <a:buNone/>
                </a:pPr>
                <a14:m>
                  <m:oMathPara xmlns:m="http://schemas.openxmlformats.org/officeDocument/2006/math">
                    <m:oMathParaPr>
                      <m:jc m:val="center"/>
                    </m:oMathParaPr>
                    <m:oMath xmlns:m="http://schemas.openxmlformats.org/officeDocument/2006/math">
                      <m:r>
                        <a:rPr sz="1800">
                          <a:latin typeface="Cambria Math" panose="02040503050406030204" pitchFamily="18" charset="0"/>
                        </a:rPr>
                        <m:t>𝑅</m:t>
                      </m:r>
                      <m:r>
                        <a:rPr sz="1800">
                          <a:latin typeface="Cambria Math" panose="02040503050406030204" pitchFamily="18" charset="0"/>
                        </a:rPr>
                        <m:t>=</m:t>
                      </m:r>
                      <m:f>
                        <m:fPr>
                          <m:ctrlPr>
                            <a:rPr sz="1800" i="1">
                              <a:latin typeface="Cambria Math" panose="02040503050406030204" pitchFamily="18" charset="0"/>
                            </a:rPr>
                          </m:ctrlPr>
                        </m:fPr>
                        <m:num>
                          <m:r>
                            <a:rPr sz="1800">
                              <a:latin typeface="Cambria Math" panose="02040503050406030204" pitchFamily="18" charset="0"/>
                            </a:rPr>
                            <m:t>𝑉</m:t>
                          </m:r>
                        </m:num>
                        <m:den>
                          <m:r>
                            <a:rPr sz="1800">
                              <a:latin typeface="Cambria Math" panose="02040503050406030204" pitchFamily="18" charset="0"/>
                            </a:rPr>
                            <m:t>𝐼</m:t>
                          </m:r>
                        </m:den>
                      </m:f>
                    </m:oMath>
                  </m:oMathPara>
                </a14:m>
                <a:endParaRPr sz="1800" dirty="0"/>
              </a:p>
              <a:p>
                <a:pPr marL="0" lvl="0" indent="0">
                  <a:buNone/>
                </a:pPr>
                <a:r>
                  <a:rPr sz="1800" dirty="0"/>
                  <a:t>Units</a:t>
                </a:r>
              </a:p>
              <a:p>
                <a:pPr lvl="0"/>
                <a:r>
                  <a:rPr sz="1800" dirty="0"/>
                  <a:t>Voltage measured in volts</a:t>
                </a:r>
              </a:p>
              <a:p>
                <a:pPr lvl="0"/>
                <a:r>
                  <a:rPr sz="1800" dirty="0"/>
                  <a:t>Resistance is measured in ohms</a:t>
                </a:r>
              </a:p>
              <a:p>
                <a:pPr lvl="0"/>
                <a:r>
                  <a:rPr sz="1800" dirty="0"/>
                  <a:t>Current is measured in amperage</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17" t="-746"/>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Resistor Color Codes</a:t>
            </a:r>
          </a:p>
        </p:txBody>
      </p:sp>
      <p:pic>
        <p:nvPicPr>
          <p:cNvPr id="4" name="Picture 1" descr="images/resistorColorCodes.png"/>
          <p:cNvPicPr>
            <a:picLocks noGrp="1" noChangeAspect="1"/>
          </p:cNvPicPr>
          <p:nvPr/>
        </p:nvPicPr>
        <p:blipFill>
          <a:blip r:embed="rId2"/>
          <a:stretch>
            <a:fillRect/>
          </a:stretch>
        </p:blipFill>
        <p:spPr bwMode="auto">
          <a:xfrm>
            <a:off x="3136900" y="1193800"/>
            <a:ext cx="2882900" cy="2882900"/>
          </a:xfrm>
          <a:prstGeom prst="rect">
            <a:avLst/>
          </a:prstGeom>
          <a:noFill/>
          <a:ln w="9525">
            <a:noFill/>
            <a:headEnd/>
            <a:tailEnd/>
          </a:ln>
        </p:spPr>
      </p:pic>
      <p:sp>
        <p:nvSpPr>
          <p:cNvPr id="5" name="TextBox 3"/>
          <p:cNvSpPr txBox="1"/>
          <p:nvPr/>
        </p:nvSpPr>
        <p:spPr>
          <a:xfrm>
            <a:off x="457200" y="4076700"/>
            <a:ext cx="8229600" cy="508000"/>
          </a:xfrm>
          <a:prstGeom prst="rect">
            <a:avLst/>
          </a:prstGeom>
          <a:noFill/>
        </p:spPr>
        <p:txBody>
          <a:bodyPr/>
          <a:lstStyle/>
          <a:p>
            <a:pPr marL="0" lvl="0" indent="0" algn="ctr">
              <a:buNone/>
            </a:pPr>
            <a:r>
              <a:t>Resistor Color Codes</a:t>
            </a:r>
          </a:p>
        </p:txBody>
      </p:sp>
      <p:sp>
        <p:nvSpPr>
          <p:cNvPr id="3" name="Content Placeholder 2"/>
          <p:cNvSpPr>
            <a:spLocks noGrp="1"/>
          </p:cNvSpPr>
          <p:nvPr>
            <p:ph idx="1"/>
          </p:nvPr>
        </p:nvSpPr>
        <p:spPr/>
        <p:txBody>
          <a:bodyPr/>
          <a:lstStyle/>
          <a:p>
            <a:pPr marL="0" lvl="0" indent="0">
              <a:buNone/>
            </a:pPr>
            <a:r>
              <a:rPr>
                <a:hlinkClick r:id="rId3"/>
              </a:rPr>
              <a:t>Source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Classroom Management</a:t>
            </a:r>
          </a:p>
        </p:txBody>
      </p:sp>
      <p:sp>
        <p:nvSpPr>
          <p:cNvPr id="3" name="Content Placeholder 2"/>
          <p:cNvSpPr>
            <a:spLocks noGrp="1"/>
          </p:cNvSpPr>
          <p:nvPr>
            <p:ph idx="1"/>
          </p:nvPr>
        </p:nvSpPr>
        <p:spPr/>
        <p:txBody>
          <a:bodyPr/>
          <a:lstStyle/>
          <a:p>
            <a:pPr marL="0" lvl="0" indent="0">
              <a:spcBef>
                <a:spcPts val="3000"/>
              </a:spcBef>
              <a:buNone/>
            </a:pPr>
            <a:r>
              <a:rPr b="1"/>
              <a:t>Agenda</a:t>
            </a:r>
          </a:p>
          <a:p>
            <a:pPr lvl="0"/>
            <a:r>
              <a:t>GitHub Classroom Setup</a:t>
            </a:r>
          </a:p>
          <a:p>
            <a:pPr lvl="0"/>
            <a:r>
              <a:t>GitHub Account Creation</a:t>
            </a:r>
          </a:p>
          <a:p>
            <a:pPr lvl="0"/>
            <a:r>
              <a:t>Raspberry Pi Programming</a:t>
            </a:r>
          </a:p>
          <a:p>
            <a:pPr lvl="0"/>
            <a:r>
              <a:t>Circuits</a:t>
            </a:r>
          </a:p>
          <a:p>
            <a:pPr lvl="0"/>
            <a:r>
              <a:t>Laboratory Session will meet today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Breadboard Demonstration 2</a:t>
            </a:r>
          </a:p>
        </p:txBody>
      </p:sp>
      <p:sp>
        <p:nvSpPr>
          <p:cNvPr id="3" name="Content Placeholder 2"/>
          <p:cNvSpPr>
            <a:spLocks noGrp="1"/>
          </p:cNvSpPr>
          <p:nvPr>
            <p:ph idx="1"/>
          </p:nvPr>
        </p:nvSpPr>
        <p:spPr/>
        <p:txBody>
          <a:bodyPr/>
          <a:lstStyle/>
          <a:p>
            <a:pPr lvl="0"/>
            <a:r>
              <a:t>What happens when we change resistors in the circuit?</a:t>
            </a:r>
          </a:p>
          <a:p>
            <a:pPr lvl="0"/>
            <a:r>
              <a:t>Does your observation agree with Ohm’s Law?</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Raspberry Pi GPIO Pins</a:t>
            </a:r>
          </a:p>
        </p:txBody>
      </p:sp>
      <p:sp>
        <p:nvSpPr>
          <p:cNvPr id="3" name="Content Placeholder 2"/>
          <p:cNvSpPr>
            <a:spLocks noGrp="1"/>
          </p:cNvSpPr>
          <p:nvPr>
            <p:ph idx="1"/>
          </p:nvPr>
        </p:nvSpPr>
        <p:spPr/>
        <p:txBody>
          <a:bodyPr/>
          <a:lstStyle/>
          <a:p>
            <a:pPr lvl="0"/>
            <a:r>
              <a:t>GPIO pins are digital: on or off</a:t>
            </a:r>
          </a:p>
          <a:p>
            <a:pPr lvl="0"/>
            <a:r>
              <a:t>GPIO pins can receive (input) current or send (output) current</a:t>
            </a:r>
          </a:p>
          <a:p>
            <a:pPr lvl="0"/>
            <a:r>
              <a:t>Operating voltage of the GPIO pins is 3.3 V</a:t>
            </a:r>
          </a:p>
          <a:p>
            <a:pPr lvl="0"/>
            <a:r>
              <a:t>Used for low current applications, not powering motor</a:t>
            </a:r>
          </a:p>
          <a:p>
            <a:pPr lvl="0"/>
            <a:r>
              <a:t>GPIO pins are programmable using Python, JavaScript, non-RED, etc.</a:t>
            </a:r>
          </a:p>
          <a:p>
            <a:pPr lvl="0"/>
            <a:r>
              <a:t>Other types of pins will not be considered</a:t>
            </a:r>
          </a:p>
          <a:p>
            <a:pPr marL="0" lvl="0" indent="0">
              <a:buNone/>
            </a:pPr>
            <a:r>
              <a:rPr>
                <a:hlinkClick r:id="rId2"/>
              </a:rPr>
              <a:t>Source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Raspberry Pi Pin Assignments</a:t>
            </a:r>
          </a:p>
        </p:txBody>
      </p:sp>
      <p:pic>
        <p:nvPicPr>
          <p:cNvPr id="3" name="Picture 1" descr="images/gpio2.png"/>
          <p:cNvPicPr>
            <a:picLocks noGrp="1" noChangeAspect="1"/>
          </p:cNvPicPr>
          <p:nvPr/>
        </p:nvPicPr>
        <p:blipFill>
          <a:blip r:embed="rId2"/>
          <a:stretch>
            <a:fillRect/>
          </a:stretch>
        </p:blipFill>
        <p:spPr bwMode="auto">
          <a:xfrm>
            <a:off x="2705100" y="1193800"/>
            <a:ext cx="3733800" cy="2882900"/>
          </a:xfrm>
          <a:prstGeom prst="rect">
            <a:avLst/>
          </a:prstGeom>
          <a:noFill/>
          <a:ln w="9525">
            <a:noFill/>
            <a:headEnd/>
            <a:tailEnd/>
          </a:ln>
        </p:spPr>
      </p:pic>
      <p:sp>
        <p:nvSpPr>
          <p:cNvPr id="4" name="TextBox 3"/>
          <p:cNvSpPr txBox="1"/>
          <p:nvPr/>
        </p:nvSpPr>
        <p:spPr>
          <a:xfrm>
            <a:off x="457200" y="4076700"/>
            <a:ext cx="8229600" cy="508000"/>
          </a:xfrm>
          <a:prstGeom prst="rect">
            <a:avLst/>
          </a:prstGeom>
          <a:noFill/>
        </p:spPr>
        <p:txBody>
          <a:bodyPr/>
          <a:lstStyle/>
          <a:p>
            <a:pPr marL="0" lvl="0" indent="0" algn="ctr">
              <a:buNone/>
            </a:pPr>
            <a:r>
              <a:t>GPIO2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Blinking an LED Demonstration</a:t>
            </a:r>
          </a:p>
        </p:txBody>
      </p:sp>
      <p:pic>
        <p:nvPicPr>
          <p:cNvPr id="3" name="Picture 1" descr="images/blinkingLED.jpg"/>
          <p:cNvPicPr>
            <a:picLocks noGrp="1" noChangeAspect="1"/>
          </p:cNvPicPr>
          <p:nvPr/>
        </p:nvPicPr>
        <p:blipFill>
          <a:blip r:embed="rId2"/>
          <a:stretch>
            <a:fillRect/>
          </a:stretch>
        </p:blipFill>
        <p:spPr bwMode="auto">
          <a:xfrm>
            <a:off x="3657600" y="1193800"/>
            <a:ext cx="1828800" cy="2882900"/>
          </a:xfrm>
          <a:prstGeom prst="rect">
            <a:avLst/>
          </a:prstGeom>
          <a:noFill/>
          <a:ln w="9525">
            <a:noFill/>
            <a:headEnd/>
            <a:tailEnd/>
          </a:ln>
        </p:spPr>
      </p:pic>
      <p:sp>
        <p:nvSpPr>
          <p:cNvPr id="4" name="TextBox 3"/>
          <p:cNvSpPr txBox="1"/>
          <p:nvPr/>
        </p:nvSpPr>
        <p:spPr>
          <a:xfrm>
            <a:off x="457200" y="4076700"/>
            <a:ext cx="8229600" cy="508000"/>
          </a:xfrm>
          <a:prstGeom prst="rect">
            <a:avLst/>
          </a:prstGeom>
          <a:noFill/>
        </p:spPr>
        <p:txBody>
          <a:bodyPr/>
          <a:lstStyle/>
          <a:p>
            <a:pPr marL="0" lvl="0" indent="0" algn="ctr">
              <a:buNone/>
            </a:pPr>
            <a:r>
              <a:t>Blink</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lvl="0" indent="0">
              <a:spcBef>
                <a:spcPts val="3000"/>
              </a:spcBef>
              <a:buNone/>
            </a:pPr>
            <a:r>
              <a:rPr b="1" dirty="0"/>
              <a:t>Blinking an LED Code</a:t>
            </a:r>
          </a:p>
          <a:p>
            <a:pPr lvl="0" indent="0">
              <a:buNone/>
            </a:pPr>
            <a:r>
              <a:rPr sz="2000" b="1" dirty="0">
                <a:solidFill>
                  <a:srgbClr val="008000"/>
                </a:solidFill>
                <a:latin typeface="Courier"/>
              </a:rPr>
              <a:t>import</a:t>
            </a:r>
            <a:r>
              <a:rPr sz="2000" dirty="0">
                <a:latin typeface="Courier"/>
              </a:rPr>
              <a:t> </a:t>
            </a:r>
            <a:r>
              <a:rPr sz="2000" dirty="0" err="1">
                <a:latin typeface="Courier"/>
              </a:rPr>
              <a:t>RPi.GPIO</a:t>
            </a:r>
            <a:r>
              <a:rPr sz="2000" dirty="0">
                <a:latin typeface="Courier"/>
              </a:rPr>
              <a:t> </a:t>
            </a:r>
            <a:r>
              <a:rPr sz="2000" b="1" dirty="0">
                <a:solidFill>
                  <a:srgbClr val="008000"/>
                </a:solidFill>
                <a:latin typeface="Courier"/>
              </a:rPr>
              <a:t>as</a:t>
            </a:r>
            <a:r>
              <a:rPr sz="2000" dirty="0">
                <a:latin typeface="Courier"/>
              </a:rPr>
              <a:t> GPIO</a:t>
            </a:r>
            <a:br>
              <a:rPr sz="2000" dirty="0"/>
            </a:br>
            <a:r>
              <a:rPr sz="2000" b="1" dirty="0">
                <a:solidFill>
                  <a:srgbClr val="008000"/>
                </a:solidFill>
                <a:latin typeface="Courier"/>
              </a:rPr>
              <a:t>import</a:t>
            </a:r>
            <a:r>
              <a:rPr sz="2000" dirty="0">
                <a:latin typeface="Courier"/>
              </a:rPr>
              <a:t> time</a:t>
            </a:r>
            <a:br>
              <a:rPr sz="2000" dirty="0"/>
            </a:br>
            <a:br>
              <a:rPr sz="2000" dirty="0"/>
            </a:br>
            <a:r>
              <a:rPr sz="2000" dirty="0" err="1">
                <a:latin typeface="Courier"/>
              </a:rPr>
              <a:t>GPIO.setwarnings</a:t>
            </a:r>
            <a:r>
              <a:rPr sz="2000" dirty="0">
                <a:latin typeface="Courier"/>
              </a:rPr>
              <a:t>(</a:t>
            </a:r>
            <a:r>
              <a:rPr sz="2000" dirty="0">
                <a:solidFill>
                  <a:srgbClr val="19177C"/>
                </a:solidFill>
                <a:latin typeface="Courier"/>
              </a:rPr>
              <a:t>False</a:t>
            </a:r>
            <a:r>
              <a:rPr sz="2000" dirty="0">
                <a:latin typeface="Courier"/>
              </a:rPr>
              <a:t>)</a:t>
            </a:r>
            <a:br>
              <a:rPr sz="2000" dirty="0"/>
            </a:br>
            <a:r>
              <a:rPr sz="2000" dirty="0" err="1">
                <a:latin typeface="Courier"/>
              </a:rPr>
              <a:t>GPIO.setmode</a:t>
            </a:r>
            <a:r>
              <a:rPr sz="2000" dirty="0">
                <a:latin typeface="Courier"/>
              </a:rPr>
              <a:t>(GPIO.BCM)</a:t>
            </a:r>
            <a:br>
              <a:rPr sz="2000" dirty="0"/>
            </a:br>
            <a:r>
              <a:rPr sz="2000" dirty="0" err="1">
                <a:latin typeface="Courier"/>
              </a:rPr>
              <a:t>GPIO.setup</a:t>
            </a:r>
            <a:r>
              <a:rPr sz="2000" dirty="0">
                <a:latin typeface="Courier"/>
              </a:rPr>
              <a:t>(</a:t>
            </a:r>
            <a:r>
              <a:rPr sz="2000" dirty="0">
                <a:solidFill>
                  <a:srgbClr val="40A070"/>
                </a:solidFill>
                <a:latin typeface="Courier"/>
              </a:rPr>
              <a:t>18</a:t>
            </a:r>
            <a:r>
              <a:rPr sz="2000" dirty="0">
                <a:latin typeface="Courier"/>
              </a:rPr>
              <a:t>, GPIO.OUT)</a:t>
            </a:r>
            <a:br>
              <a:rPr sz="2000" dirty="0"/>
            </a:br>
            <a:br>
              <a:rPr sz="2000" dirty="0"/>
            </a:br>
            <a:r>
              <a:rPr sz="2000" b="1" dirty="0">
                <a:solidFill>
                  <a:srgbClr val="007020"/>
                </a:solidFill>
                <a:latin typeface="Courier"/>
              </a:rPr>
              <a:t>while</a:t>
            </a:r>
            <a:r>
              <a:rPr sz="2000" dirty="0">
                <a:latin typeface="Courier"/>
              </a:rPr>
              <a:t> </a:t>
            </a:r>
            <a:r>
              <a:rPr sz="2000" dirty="0">
                <a:solidFill>
                  <a:srgbClr val="19177C"/>
                </a:solidFill>
                <a:latin typeface="Courier"/>
              </a:rPr>
              <a:t>True</a:t>
            </a:r>
            <a:r>
              <a:rPr sz="2000" dirty="0">
                <a:latin typeface="Courier"/>
              </a:rPr>
              <a:t>:</a:t>
            </a:r>
            <a:br>
              <a:rPr sz="2000" dirty="0"/>
            </a:br>
            <a:r>
              <a:rPr sz="2000" dirty="0">
                <a:latin typeface="Courier"/>
              </a:rPr>
              <a:t>  </a:t>
            </a:r>
            <a:r>
              <a:rPr sz="2000" dirty="0" err="1">
                <a:latin typeface="Courier"/>
              </a:rPr>
              <a:t>GPIO.output</a:t>
            </a:r>
            <a:r>
              <a:rPr sz="2000" dirty="0">
                <a:latin typeface="Courier"/>
              </a:rPr>
              <a:t>(</a:t>
            </a:r>
            <a:r>
              <a:rPr sz="2000" dirty="0">
                <a:solidFill>
                  <a:srgbClr val="40A070"/>
                </a:solidFill>
                <a:latin typeface="Courier"/>
              </a:rPr>
              <a:t>18</a:t>
            </a:r>
            <a:r>
              <a:rPr sz="2000" dirty="0">
                <a:latin typeface="Courier"/>
              </a:rPr>
              <a:t>,</a:t>
            </a:r>
            <a:r>
              <a:rPr sz="2000" dirty="0">
                <a:solidFill>
                  <a:srgbClr val="19177C"/>
                </a:solidFill>
                <a:latin typeface="Courier"/>
              </a:rPr>
              <a:t>True</a:t>
            </a:r>
            <a:r>
              <a:rPr sz="2000" dirty="0">
                <a:latin typeface="Courier"/>
              </a:rPr>
              <a:t>)</a:t>
            </a:r>
            <a:br>
              <a:rPr sz="2000" dirty="0"/>
            </a:br>
            <a:r>
              <a:rPr sz="2000" dirty="0">
                <a:latin typeface="Courier"/>
              </a:rPr>
              <a:t>  </a:t>
            </a:r>
            <a:r>
              <a:rPr sz="2000" dirty="0" err="1">
                <a:latin typeface="Courier"/>
              </a:rPr>
              <a:t>time.sleep</a:t>
            </a:r>
            <a:r>
              <a:rPr sz="2000" dirty="0">
                <a:latin typeface="Courier"/>
              </a:rPr>
              <a:t>(</a:t>
            </a:r>
            <a:r>
              <a:rPr sz="2000" dirty="0">
                <a:solidFill>
                  <a:srgbClr val="40A070"/>
                </a:solidFill>
                <a:latin typeface="Courier"/>
              </a:rPr>
              <a:t>1</a:t>
            </a:r>
            <a:r>
              <a:rPr sz="2000" dirty="0">
                <a:latin typeface="Courier"/>
              </a:rPr>
              <a:t>)</a:t>
            </a:r>
            <a:br>
              <a:rPr sz="2000" dirty="0"/>
            </a:br>
            <a:r>
              <a:rPr sz="2000" dirty="0">
                <a:latin typeface="Courier"/>
              </a:rPr>
              <a:t>  </a:t>
            </a:r>
            <a:r>
              <a:rPr sz="2000" dirty="0" err="1">
                <a:latin typeface="Courier"/>
              </a:rPr>
              <a:t>GPIO.output</a:t>
            </a:r>
            <a:r>
              <a:rPr sz="2000" dirty="0">
                <a:latin typeface="Courier"/>
              </a:rPr>
              <a:t>(</a:t>
            </a:r>
            <a:r>
              <a:rPr sz="2000" dirty="0">
                <a:solidFill>
                  <a:srgbClr val="40A070"/>
                </a:solidFill>
                <a:latin typeface="Courier"/>
              </a:rPr>
              <a:t>18</a:t>
            </a:r>
            <a:r>
              <a:rPr sz="2000" dirty="0">
                <a:latin typeface="Courier"/>
              </a:rPr>
              <a:t>,</a:t>
            </a:r>
            <a:r>
              <a:rPr sz="2000" dirty="0">
                <a:solidFill>
                  <a:srgbClr val="19177C"/>
                </a:solidFill>
                <a:latin typeface="Courier"/>
              </a:rPr>
              <a:t>False</a:t>
            </a:r>
            <a:r>
              <a:rPr sz="2000" dirty="0">
                <a:latin typeface="Courier"/>
              </a:rPr>
              <a:t>)</a:t>
            </a:r>
            <a:br>
              <a:rPr sz="2000" dirty="0"/>
            </a:br>
            <a:r>
              <a:rPr sz="2000" dirty="0">
                <a:latin typeface="Courier"/>
              </a:rPr>
              <a:t>  </a:t>
            </a:r>
            <a:r>
              <a:rPr sz="2000" dirty="0" err="1">
                <a:latin typeface="Courier"/>
              </a:rPr>
              <a:t>time.sleep</a:t>
            </a:r>
            <a:r>
              <a:rPr sz="2000" dirty="0">
                <a:latin typeface="Courier"/>
              </a:rPr>
              <a:t>(</a:t>
            </a:r>
            <a:r>
              <a:rPr sz="2000" dirty="0">
                <a:solidFill>
                  <a:srgbClr val="40A070"/>
                </a:solidFill>
                <a:latin typeface="Courier"/>
              </a:rPr>
              <a:t>1</a:t>
            </a:r>
            <a:r>
              <a:rPr sz="2000" dirty="0">
                <a:latin typeface="Courier"/>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Raspberry Pi Demonstration</a:t>
            </a:r>
          </a:p>
        </p:txBody>
      </p:sp>
      <p:sp>
        <p:nvSpPr>
          <p:cNvPr id="3" name="Content Placeholder 2"/>
          <p:cNvSpPr>
            <a:spLocks noGrp="1"/>
          </p:cNvSpPr>
          <p:nvPr>
            <p:ph idx="1"/>
          </p:nvPr>
        </p:nvSpPr>
        <p:spPr/>
        <p:txBody>
          <a:bodyPr/>
          <a:lstStyle/>
          <a:p>
            <a:pPr marL="342900" lvl="0" indent="-342900">
              <a:buAutoNum type="arabicPeriod"/>
            </a:pPr>
            <a:r>
              <a:t>Circuit construction</a:t>
            </a:r>
          </a:p>
          <a:p>
            <a:pPr marL="342900" lvl="0" indent="-342900">
              <a:buAutoNum type="arabicPeriod"/>
            </a:pPr>
            <a:r>
              <a:t>Connecting circuit to Raspberry Pi</a:t>
            </a:r>
          </a:p>
          <a:p>
            <a:pPr marL="342900" lvl="0" indent="-342900">
              <a:buAutoNum type="arabicPeriod"/>
            </a:pPr>
            <a:r>
              <a:t>Python programming</a:t>
            </a:r>
          </a:p>
          <a:p>
            <a:pPr marL="342900" lvl="0" indent="-342900">
              <a:buAutoNum type="arabicPeriod"/>
            </a:pPr>
            <a:r>
              <a:t>Blinking an LED demonstration</a:t>
            </a:r>
          </a:p>
          <a:p>
            <a:pPr marL="342900" lvl="0" indent="-342900">
              <a:buAutoNum type="arabicPeriod"/>
            </a:pPr>
            <a:r>
              <a:t>Can anyone identify the unused connector in the circuit?</a:t>
            </a:r>
          </a:p>
          <a:p>
            <a:pPr marL="0" lvl="0" indent="0">
              <a:buNone/>
            </a:pPr>
            <a:r>
              <a:t>Raspberry Pi demonstrations will be recorded using a HD Video Capture box typically used for recording computer games.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p>
            <a:pPr marL="0" lvl="0" indent="0">
              <a:buNone/>
            </a:pPr>
            <a:r>
              <a:t>Resources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Handouts</a:t>
            </a:r>
          </a:p>
        </p:txBody>
      </p:sp>
      <p:sp>
        <p:nvSpPr>
          <p:cNvPr id="3" name="Content Placeholder 2"/>
          <p:cNvSpPr>
            <a:spLocks noGrp="1"/>
          </p:cNvSpPr>
          <p:nvPr>
            <p:ph idx="1"/>
          </p:nvPr>
        </p:nvSpPr>
        <p:spPr/>
        <p:txBody>
          <a:bodyPr/>
          <a:lstStyle/>
          <a:p>
            <a:pPr lvl="0"/>
            <a:r>
              <a:t>Lecture 3 Slides</a:t>
            </a:r>
          </a:p>
          <a:p>
            <a:pPr lvl="0"/>
            <a:r>
              <a:t>Lecture 3 Marked Slides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Assignments</a:t>
            </a:r>
          </a:p>
        </p:txBody>
      </p:sp>
      <p:sp>
        <p:nvSpPr>
          <p:cNvPr id="3" name="Content Placeholder 2"/>
          <p:cNvSpPr>
            <a:spLocks noGrp="1"/>
          </p:cNvSpPr>
          <p:nvPr>
            <p:ph idx="1"/>
          </p:nvPr>
        </p:nvSpPr>
        <p:spPr/>
        <p:txBody>
          <a:bodyPr/>
          <a:lstStyle/>
          <a:p>
            <a:pPr lvl="0"/>
            <a:r>
              <a:t>Link personal GitHub account with GitHub Classroom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pPr marL="0" lvl="0" indent="0">
              <a:spcBef>
                <a:spcPts val="3000"/>
              </a:spcBef>
              <a:buNone/>
            </a:pPr>
            <a:r>
              <a:rPr b="1"/>
              <a:t>Linking GitHub Account</a:t>
            </a:r>
          </a:p>
          <a:p>
            <a:pPr lvl="0"/>
            <a:r>
              <a:t>Must be done once per semester</a:t>
            </a:r>
          </a:p>
          <a:p>
            <a:pPr lvl="0"/>
            <a:r>
              <a:t>Click on the Lab Links Content Area</a:t>
            </a:r>
          </a:p>
        </p:txBody>
      </p:sp>
      <p:pic>
        <p:nvPicPr>
          <p:cNvPr id="2" name="Picture 1" descr="images/labLinks.png"/>
          <p:cNvPicPr>
            <a:picLocks noGrp="1" noChangeAspect="1"/>
          </p:cNvPicPr>
          <p:nvPr/>
        </p:nvPicPr>
        <p:blipFill>
          <a:blip r:embed="rId2"/>
          <a:stretch>
            <a:fillRect/>
          </a:stretch>
        </p:blipFill>
        <p:spPr bwMode="auto">
          <a:xfrm>
            <a:off x="3568700" y="901700"/>
            <a:ext cx="5105400" cy="2971800"/>
          </a:xfrm>
          <a:prstGeom prst="rect">
            <a:avLst/>
          </a:prstGeom>
          <a:noFill/>
          <a:ln w="9525">
            <a:noFill/>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pPr marL="0" lvl="0" indent="0">
              <a:spcBef>
                <a:spcPts val="3000"/>
              </a:spcBef>
              <a:buNone/>
            </a:pPr>
            <a:r>
              <a:rPr b="1"/>
              <a:t>Homework 0</a:t>
            </a:r>
          </a:p>
          <a:p>
            <a:pPr lvl="0"/>
            <a:r>
              <a:t>Click on the Homework 0 web link</a:t>
            </a:r>
          </a:p>
        </p:txBody>
      </p:sp>
      <p:pic>
        <p:nvPicPr>
          <p:cNvPr id="2" name="Picture 1" descr="images/homework0.png"/>
          <p:cNvPicPr>
            <a:picLocks noGrp="1" noChangeAspect="1"/>
          </p:cNvPicPr>
          <p:nvPr/>
        </p:nvPicPr>
        <p:blipFill>
          <a:blip r:embed="rId2"/>
          <a:stretch>
            <a:fillRect/>
          </a:stretch>
        </p:blipFill>
        <p:spPr bwMode="auto">
          <a:xfrm>
            <a:off x="3568700" y="1041400"/>
            <a:ext cx="5105400" cy="2705100"/>
          </a:xfrm>
          <a:prstGeom prst="rect">
            <a:avLst/>
          </a:prstGeom>
          <a:noFill/>
          <a:ln w="9525">
            <a:noFill/>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pPr marL="0" lvl="0" indent="0">
              <a:spcBef>
                <a:spcPts val="3000"/>
              </a:spcBef>
              <a:buNone/>
            </a:pPr>
            <a:r>
              <a:rPr b="1"/>
              <a:t>GitHub Classroom</a:t>
            </a:r>
          </a:p>
          <a:p>
            <a:pPr lvl="0"/>
            <a:r>
              <a:t>A GitHub Classroom screen will appear allowing you to join the classroom</a:t>
            </a:r>
          </a:p>
          <a:p>
            <a:pPr lvl="0"/>
            <a:r>
              <a:t>Your GitHub classroom identifier is your UTRGV email account name</a:t>
            </a:r>
          </a:p>
          <a:p>
            <a:pPr lvl="0"/>
            <a:r>
              <a:t>Select your email address from the list</a:t>
            </a:r>
          </a:p>
          <a:p>
            <a:pPr lvl="0"/>
            <a:r>
              <a:t>Dr. Timmer created mane3351f24@gmail.com as his user account</a:t>
            </a:r>
          </a:p>
        </p:txBody>
      </p:sp>
      <p:pic>
        <p:nvPicPr>
          <p:cNvPr id="2" name="Picture 1" descr="images/joinGC2.png"/>
          <p:cNvPicPr>
            <a:picLocks noGrp="1" noChangeAspect="1"/>
          </p:cNvPicPr>
          <p:nvPr/>
        </p:nvPicPr>
        <p:blipFill>
          <a:blip r:embed="rId2"/>
          <a:stretch>
            <a:fillRect/>
          </a:stretch>
        </p:blipFill>
        <p:spPr bwMode="auto">
          <a:xfrm>
            <a:off x="3568700" y="571500"/>
            <a:ext cx="5105400" cy="3644900"/>
          </a:xfrm>
          <a:prstGeom prst="rect">
            <a:avLst/>
          </a:prstGeom>
          <a:noFill/>
          <a:ln w="9525">
            <a:noFill/>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1286</Words>
  <Application>Microsoft Macintosh PowerPoint</Application>
  <PresentationFormat>On-screen Show (16:9)</PresentationFormat>
  <Paragraphs>129</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Cambria Math</vt:lpstr>
      <vt:lpstr>Courier</vt:lpstr>
      <vt:lpstr>Office Theme</vt:lpstr>
      <vt:lpstr>MANE 3351</vt:lpstr>
      <vt:lpstr>Lecture 3</vt:lpstr>
      <vt:lpstr>Classroom Management</vt:lpstr>
      <vt:lpstr>Resources</vt:lpstr>
      <vt:lpstr>Handouts</vt:lpstr>
      <vt:lpstr>Assignments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GitHub Account Creation</vt:lpstr>
      <vt:lpstr>PowerPoint Presentation</vt:lpstr>
      <vt:lpstr>PowerPoint Presentation</vt:lpstr>
      <vt:lpstr>PowerPoint Presentation</vt:lpstr>
      <vt:lpstr>PowerPoint Presentation</vt:lpstr>
      <vt:lpstr>PowerPoint Presentation</vt:lpstr>
      <vt:lpstr>What is a Circuit?</vt:lpstr>
      <vt:lpstr>Components of a Circuit</vt:lpstr>
      <vt:lpstr>Short Circuits</vt:lpstr>
      <vt:lpstr>Breadboard</vt:lpstr>
      <vt:lpstr>Breadboard Columns</vt:lpstr>
      <vt:lpstr>Breadboard Rows</vt:lpstr>
      <vt:lpstr>PowerPoint Presentation</vt:lpstr>
      <vt:lpstr>Breadboard Demonstration</vt:lpstr>
      <vt:lpstr>Ohm’s Law</vt:lpstr>
      <vt:lpstr>Resistor Color Codes</vt:lpstr>
      <vt:lpstr>Breadboard Demonstration 2</vt:lpstr>
      <vt:lpstr>Raspberry Pi GPIO Pins</vt:lpstr>
      <vt:lpstr>Raspberry Pi Pin Assignments</vt:lpstr>
      <vt:lpstr>Blinking an LED Demonstration</vt:lpstr>
      <vt:lpstr>PowerPoint Presentation</vt:lpstr>
      <vt:lpstr>Raspberry Pi Demonstration</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2</TotalTime>
  <Words>49</Words>
  <Application>Microsoft Macintosh PowerPoint</Application>
  <PresentationFormat>On-screen Show (16:9)</PresentationFormat>
  <Paragraphs>15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Douglas Timmer</cp:lastModifiedBy>
  <cp:revision>1</cp:revision>
  <dcterms:created xsi:type="dcterms:W3CDTF">2025-09-10T01:39:04Z</dcterms:created>
  <dcterms:modified xsi:type="dcterms:W3CDTF">2025-09-10T01:41:28Z</dcterms:modified>
</cp:coreProperties>
</file>