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png" ContentType="image/pn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30" Type="http://schemas.openxmlformats.org/officeDocument/2006/relationships/viewProps" Target="viewProps.xml" /><Relationship Id="rId29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32" Type="http://schemas.openxmlformats.org/officeDocument/2006/relationships/tableStyles" Target="tableStyles.xml" /><Relationship Id="rId31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7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7.xml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.png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7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7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2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7.xml" /></Relationships>
</file>

<file path=ppt/slides/_rels/slide2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6.png" /></Relationships>
</file>

<file path=ppt/slides/_rels/slide2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7.xml" /></Relationships>
</file>

<file path=ppt/slides/_rels/slide23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7.png" /></Relationships>
</file>

<file path=ppt/slides/_rels/slide2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7.xml" /></Relationships>
</file>

<file path=ppt/slides/_rels/slide2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docs.python.org/3/library/stdtypes.html" TargetMode="Externa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g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slide" Target="slide27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MANE 3351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aseline="30000">
                <a:hlinkClick r:id="rId2" action="ppaction://hlinksldjump"/>
              </a:rPr>
              <a:t>2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Evaluating Numerical Methods</a:t>
            </a:r>
          </a:p>
          <a:p>
            <a:pPr lvl="0" indent="0" marL="0">
              <a:buNone/>
            </a:pPr>
            <a:r>
              <a:rPr/>
              <a:t>Numerical methods should consider these two evaluation criterion :</a:t>
            </a:r>
          </a:p>
          <a:p>
            <a:pPr lvl="0"/>
            <a:r>
              <a:rPr/>
              <a:t>Accuracy (or error) analysis</a:t>
            </a:r>
          </a:p>
          <a:p>
            <a:pPr lvl="0"/>
            <a:r>
              <a:rPr/>
              <a:t>Speed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Introduction to Error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Error Measurements</a:t>
                </a:r>
              </a:p>
              <a:p>
                <a:pPr lvl="0" indent="0" marL="0">
                  <a:buNone/>
                </a:pPr>
                <a:r>
                  <a:rPr/>
                  <a:t>Let </a:t>
                </a:r>
                <a14:m>
                  <m:oMath xmlns:m="http://schemas.openxmlformats.org/officeDocument/2006/math">
                    <m:sSub>
                      <m:e>
                        <m:r>
                          <m:t>v</m:t>
                        </m:r>
                      </m:e>
                      <m:sub>
                        <m:r>
                          <m:t>A</m:t>
                        </m:r>
                      </m:sub>
                    </m:sSub>
                  </m:oMath>
                </a14:m>
                <a:r>
                  <a:rPr/>
                  <a:t> be the approximate value and </a:t>
                </a:r>
                <a14:m>
                  <m:oMath xmlns:m="http://schemas.openxmlformats.org/officeDocument/2006/math">
                    <m:sSub>
                      <m:e>
                        <m:r>
                          <m:t>v</m:t>
                        </m:r>
                      </m:e>
                      <m:sub>
                        <m:r>
                          <m:t>E</m:t>
                        </m:r>
                      </m:sub>
                    </m:sSub>
                  </m:oMath>
                </a14:m>
                <a:r>
                  <a:rPr/>
                  <a:t> be the exact value</a:t>
                </a:r>
              </a:p>
              <a:p>
                <a:pPr lvl="0"/>
                <a:r>
                  <a:rPr/>
                  <a:t>Absolute error: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sepChr m:val=""/>
                        <m:grow/>
                      </m:dPr>
                      <m:e>
                        <m:sSub>
                          <m:e>
                            <m:r>
                              <m:t>v</m:t>
                            </m:r>
                          </m:e>
                          <m:sub>
                            <m:r>
                              <m:t>A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m:t>−</m:t>
                        </m:r>
                        <m:sSub>
                          <m:e>
                            <m:r>
                              <m:t>v</m:t>
                            </m:r>
                          </m:e>
                          <m:sub>
                            <m:r>
                              <m:t>E</m:t>
                            </m:r>
                          </m:sub>
                        </m:sSub>
                      </m:e>
                    </m:d>
                  </m:oMath>
                </a14:m>
              </a:p>
              <a:p>
                <a:pPr lvl="0"/>
                <a:r>
                  <a:rPr/>
                  <a:t>Relative error: </a:t>
                </a:r>
                <a14:m>
                  <m:oMath xmlns:m="http://schemas.openxmlformats.org/officeDocument/2006/math">
                    <m:f>
                      <m:fPr>
                        <m:type m:val="bar"/>
                      </m:fPr>
                      <m:num>
                        <m:d>
                          <m:dPr>
                            <m:begChr m:val="|"/>
                            <m:endChr m:val="|"/>
                            <m:sepChr m:val=""/>
                            <m:grow/>
                          </m:dPr>
                          <m:e>
                            <m:sSub>
                              <m:e>
                                <m:r>
                                  <m:t>v</m:t>
                                </m:r>
                              </m:e>
                              <m:sub>
                                <m:r>
                                  <m:t>A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−</m:t>
                            </m:r>
                            <m:sSub>
                              <m:e>
                                <m:r>
                                  <m:t>v</m:t>
                                </m:r>
                              </m:e>
                              <m:sub>
                                <m:r>
                                  <m:t>E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e>
                            <m:r>
                              <m:t>v</m:t>
                            </m:r>
                          </m:e>
                          <m:sub>
                            <m:r>
                              <m:t>E</m:t>
                            </m:r>
                          </m:sub>
                        </m:sSub>
                      </m:den>
                    </m:f>
                  </m:oMath>
                </a14:m>
              </a:p>
              <a:p>
                <a:pPr lvl="0"/>
                <a:r>
                  <a:rPr/>
                  <a:t>Percentage error: </a:t>
                </a:r>
                <a14:m>
                  <m:oMath xmlns:m="http://schemas.openxmlformats.org/officeDocument/2006/math">
                    <m:f>
                      <m:fPr>
                        <m:type m:val="bar"/>
                      </m:fPr>
                      <m:num>
                        <m:d>
                          <m:dPr>
                            <m:begChr m:val="|"/>
                            <m:endChr m:val="|"/>
                            <m:sepChr m:val=""/>
                            <m:grow/>
                          </m:dPr>
                          <m:e>
                            <m:sSub>
                              <m:e>
                                <m:r>
                                  <m:t>v</m:t>
                                </m:r>
                              </m:e>
                              <m:sub>
                                <m:r>
                                  <m:t>A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m:t>−</m:t>
                            </m:r>
                            <m:sSub>
                              <m:e>
                                <m:r>
                                  <m:t>v</m:t>
                                </m:r>
                              </m:e>
                              <m:sub>
                                <m:r>
                                  <m:t>E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e>
                            <m:r>
                              <m:t>v</m:t>
                            </m:r>
                          </m:e>
                          <m:sub>
                            <m:r>
                              <m:t>E</m:t>
                            </m:r>
                          </m:sub>
                        </m:sSub>
                      </m:den>
                    </m:f>
                    <m:r>
                      <m:rPr>
                        <m:sty m:val="p"/>
                      </m:rPr>
                      <m:t>×</m:t>
                    </m:r>
                    <m:r>
                      <m:t>100</m:t>
                    </m:r>
                    <m:r>
                      <m:rPr>
                        <m:sty m:val="p"/>
                      </m:rPr>
                      <m:t>%</m:t>
                    </m:r>
                  </m:oMath>
                </a14:m>
              </a:p>
            </p:txBody>
          </p:sp>
        </mc:Choice>
      </mc:AlternateContent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Sources of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Sources of Errors</a:t>
            </a:r>
          </a:p>
          <a:p>
            <a:pPr lvl="0"/>
            <a:r>
              <a:rPr b="1"/>
              <a:t>Round-off errors</a:t>
            </a:r>
            <a:r>
              <a:rPr/>
              <a:t> are due to the fact that the computers represent numbers in a finite number of bits and bytes</a:t>
            </a:r>
          </a:p>
          <a:p>
            <a:pPr lvl="0"/>
            <a:r>
              <a:rPr b="1"/>
              <a:t>Truncation errors</a:t>
            </a:r>
            <a:r>
              <a:rPr/>
              <a:t> are errors that emerge from the </a:t>
            </a:r>
            <a:r>
              <a:rPr i="1"/>
              <a:t>approximation of the mathematical model</a:t>
            </a:r>
          </a:p>
          <a:p>
            <a:pPr lvl="0"/>
            <a:r>
              <a:rPr b="1"/>
              <a:t>Model errors</a:t>
            </a:r>
            <a:r>
              <a:rPr/>
              <a:t> are due to the fact that the mathematical model usually is an </a:t>
            </a:r>
            <a:r>
              <a:rPr i="1"/>
              <a:t>approximation of the physical reality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Number Types in Python</a:t>
            </a:r>
          </a:p>
          <a:p>
            <a:pPr lvl="0" indent="0" marL="0">
              <a:buNone/>
            </a:pPr>
            <a:r>
              <a:rPr/>
              <a:t>Python supports int, float, and complex.</a:t>
            </a:r>
          </a:p>
          <a:p>
            <a:pPr lvl="0"/>
            <a:r>
              <a:rPr/>
              <a:t>Integers can be represented exactly</a:t>
            </a:r>
          </a:p>
          <a:p>
            <a:pPr lvl="0"/>
            <a:r>
              <a:rPr/>
              <a:t>Float and complex variables can be represented approximately</a:t>
            </a:r>
          </a:p>
          <a:p>
            <a:pPr lvl="0"/>
            <a:r>
              <a:rPr/>
              <a:t>“Floating-point numbers are usually implemented using double in C”</a:t>
            </a:r>
            <a:r>
              <a:rPr baseline="30000">
                <a:hlinkClick r:id="rId2" action="ppaction://hlinksldjump"/>
              </a:rPr>
              <a:t>3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Computer Implementation of Floats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IEEE Standard 754 Floating Point Numbers</a:t>
            </a:r>
          </a:p>
        </p:txBody>
      </p:sp>
      <p:pic>
        <p:nvPicPr>
          <p:cNvPr descr="images/iee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06900" y="203200"/>
            <a:ext cx="34290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IEEE Standard 754 floating point numbers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aseline="30000">
                <a:hlinkClick r:id="rId2" action="ppaction://hlinksldjump"/>
              </a:rPr>
              <a:t>4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Floating Point Representation</a:t>
            </a:r>
          </a:p>
        </p:txBody>
      </p:sp>
      <p:pic>
        <p:nvPicPr>
          <p:cNvPr descr="images/floatingPoint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219200"/>
            <a:ext cx="5105400" cy="1841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floating point convertor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aseline="30000">
                <a:hlinkClick r:id="rId2" action="ppaction://hlinksldjump"/>
              </a:rPr>
              <a:t>5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Perils of Floating Point</a:t>
            </a:r>
          </a:p>
        </p:txBody>
      </p:sp>
      <p:pic>
        <p:nvPicPr>
          <p:cNvPr descr="images/bfp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193800"/>
            <a:ext cx="5105400" cy="1879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binary floating point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4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aseline="30000">
                <a:hlinkClick r:id="rId2" action="ppaction://hlinksldjump"/>
              </a:rPr>
              <a:t>6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Single Precision Range</a:t>
            </a:r>
          </a:p>
        </p:txBody>
      </p:sp>
      <p:pic>
        <p:nvPicPr>
          <p:cNvPr descr="images/spr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228600"/>
            <a:ext cx="51054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range of single-precision numbers</a:t>
            </a:r>
          </a:p>
        </p:txBody>
      </p:sp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aseline="30000">
                <a:hlinkClick r:id="rId2" action="ppaction://hlinksldjump"/>
              </a:rPr>
              <a:t>7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Single Floating-Point Precision</a:t>
            </a:r>
          </a:p>
        </p:txBody>
      </p:sp>
      <p:pic>
        <p:nvPicPr>
          <p:cNvPr descr="images/spp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228600"/>
            <a:ext cx="5105400" cy="3822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precision of single-precision numbers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aseline="30000">
                <a:hlinkClick r:id="rId2" action="ppaction://hlinksldjump"/>
              </a:rPr>
              <a:t>8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Double Precision Range</a:t>
            </a:r>
          </a:p>
        </p:txBody>
      </p:sp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Double Floating-Point Precision</a:t>
            </a:r>
          </a:p>
        </p:txBody>
      </p:sp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sz="1800"/>
              <a:t>1. “numerical methods.” A Dictionary of Computing. Retrieved August 27, 2019 from Encyclopedia.com: https://www.encyclopedia.com/computing/dictionaries-thesauruses-pictures-and-press-releases/numerical-methods</a:t>
            </a:r>
          </a:p>
          <a:p>
            <a:pPr lvl="0" indent="0" marL="0">
              <a:buNone/>
            </a:pPr>
            <a:r>
              <a:rPr sz="1800"/>
              <a:t>2. Cheney and Kincaid (2004), </a:t>
            </a:r>
            <a:r>
              <a:rPr sz="1800" i="1"/>
              <a:t>Numerical Mathematics and Computing, 5th edition</a:t>
            </a:r>
            <a:r>
              <a:rPr sz="1800"/>
              <a:t>.</a:t>
            </a:r>
          </a:p>
          <a:p>
            <a:pPr lvl="0" indent="0" marL="0">
              <a:buNone/>
            </a:pPr>
            <a:r>
              <a:rPr sz="1800"/>
              <a:t>3. Python 3.12.5 Documentation » The Python Standard Library » Built-in Types. Retrieved September 6, 2024 from: </a:t>
            </a:r>
            <a:r>
              <a:rPr sz="1800">
                <a:hlinkClick r:id="rId2"/>
              </a:rPr>
              <a:t>https://docs.python.org/3/library/stdtypes.html</a:t>
            </a:r>
          </a:p>
          <a:p>
            <a:pPr lvl="0" indent="0" marL="0">
              <a:buNone/>
            </a:pPr>
            <a:r>
              <a:rPr sz="1800"/>
              <a:t>4. Geeks for Geeks. Retrieved August 28, 2019 from: https://www.geeksforgeeks.org/ieee-standard-754-floating-point-numbers/</a:t>
            </a:r>
          </a:p>
          <a:p>
            <a:pPr lvl="0" indent="0" marL="0">
              <a:buNone/>
            </a:pPr>
            <a:r>
              <a:rPr sz="1800"/>
              <a:t>5. FloatConvertor. Retrieved August 28, 2019 from: https://www.h-schmidt.net/FloatConverter/IEEE754.html</a:t>
            </a:r>
          </a:p>
          <a:p>
            <a:pPr lvl="0" indent="0" marL="0">
              <a:buNone/>
            </a:pPr>
            <a:r>
              <a:rPr sz="1800"/>
              <a:t>6. Perils of Floating Point. Retrieved August 28, 2019 from: http://www.lahey.com/float.htm</a:t>
            </a:r>
          </a:p>
          <a:p>
            <a:pPr lvl="0" indent="0" marL="0">
              <a:buNone/>
            </a:pPr>
            <a:r>
              <a:rPr sz="1800"/>
              <a:t>7. IEEE 754 Floating Point Representation. Retrieved August 28, 2019 from: http://cs.boisestate.edu/~alark/cs354/lectures/ieee754.pdf</a:t>
            </a:r>
          </a:p>
          <a:p>
            <a:pPr lvl="0" indent="0" marL="0">
              <a:buNone/>
            </a:pPr>
            <a:r>
              <a:rPr sz="1800"/>
              <a:t>8. IEEE 754 Floating Point Representation. Retrieved August 28, 2019 from: http://cs.boisestate.edu/~alark/cs354/lectures/ieee754.pdf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Classroom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Agenda</a:t>
            </a:r>
          </a:p>
          <a:p>
            <a:pPr lvl="0"/>
            <a:r>
              <a:rPr/>
              <a:t>Numerical Representations in a computer</a:t>
            </a:r>
          </a:p>
          <a:p>
            <a:pPr lvl="0"/>
            <a:r>
              <a:rPr/>
              <a:t>Lab 1 due September 17</a:t>
            </a:r>
          </a:p>
          <a:p>
            <a:pPr lvl="0"/>
            <a:r>
              <a:rPr/>
              <a:t>4 students have not linked GitHub account through Homework 0</a:t>
            </a:r>
          </a:p>
          <a:p>
            <a:pPr lvl="0"/>
            <a:r>
              <a:rPr/>
              <a:t>1 student has not picked up their Raspberry Pi</a:t>
            </a:r>
          </a:p>
          <a:p>
            <a:pPr lvl="0"/>
            <a:r>
              <a:rPr/>
              <a:t>Laboratory session will not meet, I will be in my office awaiting lab 1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Resources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Lecture 4 Slides</a:t>
            </a:r>
          </a:p>
          <a:p>
            <a:pPr lvl="0"/>
            <a:r>
              <a:rPr/>
              <a:t>Lecture 4 Marked Slides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4 Content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/>
          <a:p>
            <a:pPr lvl="0" indent="0" marL="0">
              <a:buNone/>
            </a:pPr>
            <a:r>
              <a:rPr/>
              <a:t>Embrace Your Inner Skeptic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Definition: Numerical Methods</a:t>
            </a:r>
          </a:p>
        </p:txBody>
      </p:sp>
      <p:pic>
        <p:nvPicPr>
          <p:cNvPr descr="images/numMethods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206500"/>
            <a:ext cx="5105400" cy="1866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Numerical Methods, definition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marL="0">
              <a:buNone/>
            </a:pPr>
            <a:r>
              <a:rPr baseline="30000">
                <a:hlinkClick r:id="rId2" action="ppaction://hlinksldjump"/>
              </a:rPr>
              <a:t>1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Embrace your Inner Skeptic</a:t>
            </a:r>
          </a:p>
        </p:txBody>
      </p:sp>
      <p:pic>
        <p:nvPicPr>
          <p:cNvPr descr="images/img038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457200"/>
            <a:ext cx="5105400" cy="3352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embrace your inner skeptic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terms:created xsi:type="dcterms:W3CDTF">2025-09-12T14:38:14Z</dcterms:created>
  <dcterms:modified xsi:type="dcterms:W3CDTF">2025-09-12T14:38:14Z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