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l3dp.com/2/ramps-1-4-review-the-specs-of-this-controller-boar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ckerearth.com/blog/developers/arduino-programming-for-beginners/#:~:text=The%20Arduino%20programming%20language%20is,the%20Arduino%20board%20for%20execution.&amp;text=The%20open%20source%20Arduino%20IDE,Mac%20OS%20X%2C%20and%20Linux.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/38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fruit.com/product/3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dht/connecting-to-a-dhtxx-senso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adafruit.com/dht/using-a-dhtxx-senso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qualityengineering.utrgv.edu/MANE3351_202610/LabTwoAssignmen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arduino.cc/usa/arduino-uno-rev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reference/boar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3351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Arduino Mega</a:t>
            </a:r>
          </a:p>
          <a:p>
            <a:pPr lvl="0"/>
            <a:r>
              <a:t>There are multiple versions of Arduino boards.</a:t>
            </a:r>
          </a:p>
          <a:p>
            <a:pPr lvl="0"/>
            <a:r>
              <a:t>The Arduino Mega is often combined with a RAMPS shield to construct homemade Reprap 3D-printers</a:t>
            </a:r>
          </a:p>
        </p:txBody>
      </p:sp>
      <p:pic>
        <p:nvPicPr>
          <p:cNvPr id="2" name="Picture 1" descr="images/arduinoMeg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70300" y="203200"/>
            <a:ext cx="49149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Arduino Mega and Ramp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Source: </a:t>
            </a:r>
            <a:r>
              <a:rPr>
                <a:hlinkClick r:id="rId3"/>
              </a:rPr>
              <a:t>all3dp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RAMPS Shield</a:t>
            </a:r>
          </a:p>
          <a:p>
            <a:pPr lvl="0"/>
            <a:r>
              <a:t>Circuit board that plugs into Arduino Mega for build 3D printers</a:t>
            </a:r>
          </a:p>
          <a:p>
            <a:pPr lvl="0"/>
            <a:r>
              <a:t>Typically includes drivers for stepper motors shown below</a:t>
            </a:r>
          </a:p>
          <a:p>
            <a:pPr lvl="0"/>
            <a:r>
              <a:t>Schematic for 3D printer is also provided below</a:t>
            </a:r>
          </a:p>
          <a:p>
            <a:pPr lvl="0"/>
            <a:r>
              <a:t>Both images taken from All3DP website</a:t>
            </a:r>
          </a:p>
        </p:txBody>
      </p:sp>
      <p:pic>
        <p:nvPicPr>
          <p:cNvPr id="2" name="Picture 1" descr="images/RAMP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635000"/>
            <a:ext cx="5105400" cy="3009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RAMPS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rampsSchematic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92500" y="1193800"/>
            <a:ext cx="2171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3D printer schematic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Programming 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Written in the Arduino Integrated Development Environment</a:t>
            </a:r>
          </a:p>
          <a:p>
            <a:pPr lvl="0"/>
            <a:r>
              <a:t>Arduino programming language is based on a very simple hardware programming language called processing, which is similar to the C language</a:t>
            </a:r>
          </a:p>
          <a:p>
            <a:pPr lvl="0"/>
            <a:r>
              <a:t>Programs for Arduinos are called </a:t>
            </a:r>
            <a:r>
              <a:rPr b="1"/>
              <a:t>sketches</a:t>
            </a:r>
          </a:p>
          <a:p>
            <a:pPr lvl="0"/>
            <a:r>
              <a:t>Sketches must be uploaded to Arduino (via USB cable)</a:t>
            </a:r>
          </a:p>
          <a:p>
            <a:pPr lvl="0"/>
            <a:r>
              <a:t>Arduino IDE installed on Raspberry Pi</a:t>
            </a:r>
          </a:p>
          <a:p>
            <a:pPr marL="0" lvl="0" indent="0">
              <a:buNone/>
            </a:pPr>
            <a:r>
              <a:t>Source: </a:t>
            </a:r>
            <a:r>
              <a:rPr>
                <a:hlinkClick r:id="rId2"/>
              </a:rPr>
              <a:t>Programming Arduinos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1: Blinking an LED</a:t>
            </a:r>
          </a:p>
          <a:p>
            <a:pPr lvl="0"/>
            <a:r>
              <a:t>First example is to an LED (same as with the Raspberry Pi)</a:t>
            </a:r>
          </a:p>
        </p:txBody>
      </p:sp>
      <p:pic>
        <p:nvPicPr>
          <p:cNvPr id="2" name="Picture 1" descr="images/arduinoLED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304800"/>
            <a:ext cx="5105400" cy="3657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Arduino LED Circuit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1: Sketch</a:t>
            </a:r>
          </a:p>
        </p:txBody>
      </p:sp>
      <p:pic>
        <p:nvPicPr>
          <p:cNvPr id="2" name="Picture 1" descr="images/arduinoOneSketch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67968" y="203200"/>
            <a:ext cx="37338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Arduino LED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41" y="1486894"/>
            <a:ext cx="4231695" cy="3195193"/>
          </a:xfrm>
        </p:spPr>
        <p:txBody>
          <a:bodyPr/>
          <a:lstStyle/>
          <a:p>
            <a:pPr lvl="0"/>
            <a:r>
              <a:rPr dirty="0"/>
              <a:t>Note: there is an error in the sketch. Change </a:t>
            </a:r>
            <a:r>
              <a:rPr dirty="0" err="1"/>
              <a:t>digitalRead</a:t>
            </a:r>
            <a:r>
              <a:rPr dirty="0"/>
              <a:t> to </a:t>
            </a:r>
            <a:r>
              <a:rPr dirty="0" err="1"/>
              <a:t>digitalWrite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Code for Blinking an LED</a:t>
            </a:r>
          </a:p>
          <a:p>
            <a:pPr lvl="0" indent="0">
              <a:buNone/>
            </a:pPr>
            <a:r>
              <a:rPr sz="2000" dirty="0">
                <a:latin typeface="Courier"/>
              </a:rPr>
              <a:t>int LED = 13; // the digital pin to which the LED is connected
void setup ()
{
</a:t>
            </a:r>
            <a:r>
              <a:rPr sz="2000" dirty="0" err="1">
                <a:latin typeface="Courier"/>
              </a:rPr>
              <a:t>pinMode</a:t>
            </a:r>
            <a:r>
              <a:rPr sz="2000" dirty="0">
                <a:latin typeface="Courier"/>
              </a:rPr>
              <a:t> (LED,OUTPUT); //Declaring pin 13 as output ping
}</a:t>
            </a:r>
            <a:r>
              <a:rPr dirty="0">
                <a:latin typeface="Courier"/>
              </a:rPr>
              <a:t>
void loop () //The loop function runs again and again
{
</a:t>
            </a:r>
            <a:r>
              <a:rPr dirty="0" err="1">
                <a:latin typeface="Courier"/>
              </a:rPr>
              <a:t>digitalWrite</a:t>
            </a:r>
            <a:r>
              <a:rPr dirty="0">
                <a:latin typeface="Courier"/>
              </a:rPr>
              <a:t> (LED,HIGH); //Turn ON the LED
delay (1000); //wait for 1 second
</a:t>
            </a:r>
            <a:r>
              <a:rPr dirty="0" err="1">
                <a:latin typeface="Courier"/>
              </a:rPr>
              <a:t>digitalWrite</a:t>
            </a:r>
            <a:r>
              <a:rPr dirty="0">
                <a:latin typeface="Courier"/>
              </a:rPr>
              <a:t>(</a:t>
            </a:r>
            <a:r>
              <a:rPr dirty="0" err="1">
                <a:latin typeface="Courier"/>
              </a:rPr>
              <a:t>LED,LOw</a:t>
            </a:r>
            <a:r>
              <a:rPr dirty="0">
                <a:latin typeface="Courier"/>
              </a:rPr>
              <a:t>); //Turn OFF the LED
delay(1000); //wait for one second
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Arduinos store the last program in EEPROM and will start running that program as soon as the power is provided</a:t>
            </a:r>
          </a:p>
          <a:p>
            <a:pPr lvl="0"/>
            <a:r>
              <a:t>Cautious Approach:</a:t>
            </a:r>
          </a:p>
          <a:p>
            <a:pPr lvl="1"/>
            <a:r>
              <a:t>Do not connect circuit board to Arduino until after the Sketch is loaded</a:t>
            </a:r>
          </a:p>
          <a:p>
            <a:pPr lvl="1"/>
            <a:r>
              <a:t>Afterwards, connect hardware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Arduino Demonstration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DHT22 Sensor</a:t>
            </a:r>
          </a:p>
        </p:txBody>
      </p:sp>
      <p:pic>
        <p:nvPicPr>
          <p:cNvPr id="4" name="Picture 1" descr="images/dht22Sensor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87500" y="1193800"/>
            <a:ext cx="5969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dht2sensor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Technical Details of DHT11 Sensor</a:t>
            </a:r>
          </a:p>
        </p:txBody>
      </p:sp>
      <p:pic>
        <p:nvPicPr>
          <p:cNvPr id="4" name="Picture 1" descr="images/dht22Details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3400" y="1193800"/>
            <a:ext cx="5537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dht22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Arduino Circuit</a:t>
            </a:r>
          </a:p>
        </p:txBody>
      </p:sp>
      <p:pic>
        <p:nvPicPr>
          <p:cNvPr id="4" name="Picture 1" descr="images/dht22Circui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6900" y="1193800"/>
            <a:ext cx="2870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Arduino Sketch</a:t>
            </a:r>
          </a:p>
        </p:txBody>
      </p:sp>
      <p:pic>
        <p:nvPicPr>
          <p:cNvPr id="4" name="Picture 1" descr="images/DHTtester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44800" y="1193800"/>
            <a:ext cx="34417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18" y="786683"/>
            <a:ext cx="8229600" cy="3394472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Source: Example Code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Arduino Sketch, continued</a:t>
            </a:r>
          </a:p>
        </p:txBody>
      </p:sp>
      <p:pic>
        <p:nvPicPr>
          <p:cNvPr id="4" name="Picture 1" descr="images/DHTtester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08300" y="1193800"/>
            <a:ext cx="3327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2729"/>
            <a:ext cx="8229600" cy="3394472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Source: Example Code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DHT Library</a:t>
            </a:r>
          </a:p>
        </p:txBody>
      </p:sp>
      <p:pic>
        <p:nvPicPr>
          <p:cNvPr id="4" name="Picture 1" descr="images/dht22SensorLibrary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11500" y="1193800"/>
            <a:ext cx="29083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dht Sensor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>
                <a:hlinkClick r:id="rId3"/>
              </a:rPr>
              <a:t>Source: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DHTest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indent="0">
              <a:buNone/>
            </a:pPr>
            <a:r>
              <a:rPr sz="200" dirty="0">
                <a:latin typeface="Courier"/>
              </a:rPr>
              <a:t>// Example testing sketch for various DHT humidity/temperature sensors
// Written by </a:t>
            </a:r>
            <a:r>
              <a:rPr sz="200" dirty="0" err="1">
                <a:latin typeface="Courier"/>
              </a:rPr>
              <a:t>ladyada</a:t>
            </a:r>
            <a:r>
              <a:rPr sz="200" dirty="0">
                <a:latin typeface="Courier"/>
              </a:rPr>
              <a:t>, public domain
// REQUIRES the following Arduino libraries:
// - DHT Sensor Library: https://</a:t>
            </a:r>
            <a:r>
              <a:rPr sz="200" dirty="0" err="1">
                <a:latin typeface="Courier"/>
              </a:rPr>
              <a:t>github.com</a:t>
            </a:r>
            <a:r>
              <a:rPr sz="200" dirty="0">
                <a:latin typeface="Courier"/>
              </a:rPr>
              <a:t>/</a:t>
            </a:r>
            <a:r>
              <a:rPr sz="200" dirty="0" err="1">
                <a:latin typeface="Courier"/>
              </a:rPr>
              <a:t>adafruit</a:t>
            </a:r>
            <a:r>
              <a:rPr sz="200" dirty="0">
                <a:latin typeface="Courier"/>
              </a:rPr>
              <a:t>/DHT-sensor-library
// - Adafruit Unified Sensor Lib: https://</a:t>
            </a:r>
            <a:r>
              <a:rPr sz="200" dirty="0" err="1">
                <a:latin typeface="Courier"/>
              </a:rPr>
              <a:t>github.com</a:t>
            </a:r>
            <a:r>
              <a:rPr sz="200" dirty="0">
                <a:latin typeface="Courier"/>
              </a:rPr>
              <a:t>/</a:t>
            </a:r>
            <a:r>
              <a:rPr sz="200" dirty="0" err="1">
                <a:latin typeface="Courier"/>
              </a:rPr>
              <a:t>adafruit</a:t>
            </a:r>
            <a:r>
              <a:rPr sz="200" dirty="0">
                <a:latin typeface="Courier"/>
              </a:rPr>
              <a:t>/</a:t>
            </a:r>
            <a:r>
              <a:rPr sz="200" dirty="0" err="1">
                <a:latin typeface="Courier"/>
              </a:rPr>
              <a:t>Adafruit_Sensor</a:t>
            </a:r>
            <a:r>
              <a:rPr sz="200" dirty="0">
                <a:latin typeface="Courier"/>
              </a:rPr>
              <a:t>
#include "</a:t>
            </a:r>
            <a:r>
              <a:rPr sz="200" dirty="0" err="1">
                <a:latin typeface="Courier"/>
              </a:rPr>
              <a:t>DHT.h</a:t>
            </a:r>
            <a:r>
              <a:rPr sz="200" dirty="0">
                <a:latin typeface="Courier"/>
              </a:rPr>
              <a:t>"
#define DHTPIN 2     // Digital pin connected to the DHT sensor
// Feather HUZZAH ESP8266 note: use pins 3, 4, 5, 12, 13 or 14 --
// Pin 15 can work but DHT must be disconnected during program upload.
// Uncomment whatever type you're using!
//#define DHTTYPE DHT11   // DHT 11
#define DHTTYPE DHT22   // DHT 22  (AM2302), AM2321
//#define DHTTYPE DHT21   // DHT 21 (AM2301)
// Connect pin 1 (on the left) of the sensor to +5V
// NOTE: If using a board with 3.3V logic like an Arduino Due connect pin 1
// to 3.3V instead of 5V!
// Connect pin 2 of the sensor to whatever your DHTPIN is
// Connect pin 3 (on the right) of the sensor to GROUND (if your sensor has 3 pins)
// Connect pin 4 (on the right) of the sensor to GROUND and leave the pin 3 EMPTY (if your sensor has 4 pins)
// Connect a 10K resistor from pin 2 (data) to pin 1 (power) of the sensor
// Initialize DHT sensor.
// Note that older versions of this library took an optional third parameter to
// tweak the timings for faster processors.  This parameter is no longer needed
// as the current DHT reading algorithm adjusts itself to work on faster procs.
DHT </a:t>
            </a:r>
            <a:r>
              <a:rPr sz="200" dirty="0" err="1">
                <a:latin typeface="Courier"/>
              </a:rPr>
              <a:t>dht</a:t>
            </a:r>
            <a:r>
              <a:rPr sz="200" dirty="0">
                <a:latin typeface="Courier"/>
              </a:rPr>
              <a:t>(DHTPIN, DHTTYPE);
void setup() {
  </a:t>
            </a:r>
            <a:r>
              <a:rPr sz="200" dirty="0" err="1">
                <a:latin typeface="Courier"/>
              </a:rPr>
              <a:t>Serial.begin</a:t>
            </a:r>
            <a:r>
              <a:rPr sz="200" dirty="0">
                <a:latin typeface="Courier"/>
              </a:rPr>
              <a:t>(9600);
  </a:t>
            </a:r>
            <a:r>
              <a:rPr sz="200" dirty="0" err="1">
                <a:latin typeface="Courier"/>
              </a:rPr>
              <a:t>Serial.println</a:t>
            </a:r>
            <a:r>
              <a:rPr sz="200" dirty="0">
                <a:latin typeface="Courier"/>
              </a:rPr>
              <a:t>(F("</a:t>
            </a:r>
            <a:r>
              <a:rPr sz="200" dirty="0" err="1">
                <a:latin typeface="Courier"/>
              </a:rPr>
              <a:t>DHTxx</a:t>
            </a:r>
            <a:r>
              <a:rPr sz="200" dirty="0">
                <a:latin typeface="Courier"/>
              </a:rPr>
              <a:t> test!"));
  </a:t>
            </a:r>
            <a:r>
              <a:rPr sz="200" dirty="0" err="1">
                <a:latin typeface="Courier"/>
              </a:rPr>
              <a:t>dht.begin</a:t>
            </a:r>
            <a:r>
              <a:rPr sz="200" dirty="0">
                <a:latin typeface="Courier"/>
              </a:rPr>
              <a:t>();
}
void loop() {
  // Wait a few seconds between measurements.
  delay(2000);
  // Reading temperature or humidity takes about 250 milliseconds!
  // Sensor readings may also be up to 2 seconds 'old' (its a very slow sensor)
  float h = </a:t>
            </a:r>
            <a:r>
              <a:rPr sz="200" dirty="0" err="1">
                <a:latin typeface="Courier"/>
              </a:rPr>
              <a:t>dht.readHumidity</a:t>
            </a:r>
            <a:r>
              <a:rPr sz="200" dirty="0">
                <a:latin typeface="Courier"/>
              </a:rPr>
              <a:t>();
  // Read temperature as Celsius (the default)
  float t = </a:t>
            </a:r>
            <a:r>
              <a:rPr sz="200" dirty="0" err="1">
                <a:latin typeface="Courier"/>
              </a:rPr>
              <a:t>dht.readTemperature</a:t>
            </a:r>
            <a:r>
              <a:rPr sz="200" dirty="0">
                <a:latin typeface="Courier"/>
              </a:rPr>
              <a:t>();
  // Read temperature as Fahrenheit (</a:t>
            </a:r>
            <a:r>
              <a:rPr sz="200" dirty="0" err="1">
                <a:latin typeface="Courier"/>
              </a:rPr>
              <a:t>isFahrenheit</a:t>
            </a:r>
            <a:r>
              <a:rPr sz="200" dirty="0">
                <a:latin typeface="Courier"/>
              </a:rPr>
              <a:t> = true)
  float f = </a:t>
            </a:r>
            <a:r>
              <a:rPr sz="200" dirty="0" err="1">
                <a:latin typeface="Courier"/>
              </a:rPr>
              <a:t>dht.readTemperature</a:t>
            </a:r>
            <a:r>
              <a:rPr sz="200" dirty="0">
                <a:latin typeface="Courier"/>
              </a:rPr>
              <a:t>(true);
  // Check if any reads failed and exit early (to try again).
  if (</a:t>
            </a:r>
            <a:r>
              <a:rPr sz="200" dirty="0" err="1">
                <a:latin typeface="Courier"/>
              </a:rPr>
              <a:t>isnan</a:t>
            </a:r>
            <a:r>
              <a:rPr sz="200" dirty="0">
                <a:latin typeface="Courier"/>
              </a:rPr>
              <a:t>(h) || </a:t>
            </a:r>
            <a:r>
              <a:rPr sz="200" dirty="0" err="1">
                <a:latin typeface="Courier"/>
              </a:rPr>
              <a:t>isnan</a:t>
            </a:r>
            <a:r>
              <a:rPr sz="200" dirty="0">
                <a:latin typeface="Courier"/>
              </a:rPr>
              <a:t>(t) || </a:t>
            </a:r>
            <a:r>
              <a:rPr sz="200" dirty="0" err="1">
                <a:latin typeface="Courier"/>
              </a:rPr>
              <a:t>isnan</a:t>
            </a:r>
            <a:r>
              <a:rPr sz="200" dirty="0">
                <a:latin typeface="Courier"/>
              </a:rPr>
              <a:t>(f)) {
    </a:t>
            </a:r>
            <a:r>
              <a:rPr sz="200" dirty="0" err="1">
                <a:latin typeface="Courier"/>
              </a:rPr>
              <a:t>Serial.println</a:t>
            </a:r>
            <a:r>
              <a:rPr sz="200" dirty="0">
                <a:latin typeface="Courier"/>
              </a:rPr>
              <a:t>(F("Failed to read from DHT sensor!"));
    return;
  }
  // Compute heat index in Fahrenheit (the default)
  float </a:t>
            </a:r>
            <a:r>
              <a:rPr sz="200" dirty="0" err="1">
                <a:latin typeface="Courier"/>
              </a:rPr>
              <a:t>hif</a:t>
            </a:r>
            <a:r>
              <a:rPr sz="200" dirty="0">
                <a:latin typeface="Courier"/>
              </a:rPr>
              <a:t> = </a:t>
            </a:r>
            <a:r>
              <a:rPr sz="200" dirty="0" err="1">
                <a:latin typeface="Courier"/>
              </a:rPr>
              <a:t>dht.computeHeatIndex</a:t>
            </a:r>
            <a:r>
              <a:rPr sz="200" dirty="0">
                <a:latin typeface="Courier"/>
              </a:rPr>
              <a:t>(f, h);
  // Compute heat index in Celsius (</a:t>
            </a:r>
            <a:r>
              <a:rPr sz="200" dirty="0" err="1">
                <a:latin typeface="Courier"/>
              </a:rPr>
              <a:t>isFahreheit</a:t>
            </a:r>
            <a:r>
              <a:rPr sz="200" dirty="0">
                <a:latin typeface="Courier"/>
              </a:rPr>
              <a:t> = false)
  float hic = </a:t>
            </a:r>
            <a:r>
              <a:rPr sz="200" dirty="0" err="1">
                <a:latin typeface="Courier"/>
              </a:rPr>
              <a:t>dht.computeHeatIndex</a:t>
            </a:r>
            <a:r>
              <a:rPr sz="200" dirty="0">
                <a:latin typeface="Courier"/>
              </a:rPr>
              <a:t>(t, h, false);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(F("Humidity: "));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(h);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(F("%  Temperature: "));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(t);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(F("°C "));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(f);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(F("°F  Heat index: "));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(hic);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(F("°C "));
  </a:t>
            </a:r>
            <a:r>
              <a:rPr sz="200" dirty="0" err="1">
                <a:latin typeface="Courier"/>
              </a:rPr>
              <a:t>Serial.print</a:t>
            </a:r>
            <a:r>
              <a:rPr sz="200" dirty="0">
                <a:latin typeface="Courier"/>
              </a:rPr>
              <a:t>(</a:t>
            </a:r>
            <a:r>
              <a:rPr sz="200" dirty="0" err="1">
                <a:latin typeface="Courier"/>
              </a:rPr>
              <a:t>hif</a:t>
            </a:r>
            <a:r>
              <a:rPr sz="200" dirty="0">
                <a:latin typeface="Courier"/>
              </a:rPr>
              <a:t>);
  </a:t>
            </a:r>
            <a:r>
              <a:rPr sz="200" dirty="0" err="1">
                <a:latin typeface="Courier"/>
              </a:rPr>
              <a:t>Serial.println</a:t>
            </a:r>
            <a:r>
              <a:rPr sz="200" dirty="0">
                <a:latin typeface="Courier"/>
              </a:rPr>
              <a:t>(F("°F"));
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Demonstration 2 - Temperature/Humidity Sensor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Classroom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0"/>
            <a:r>
              <a:t>Arduinos</a:t>
            </a:r>
          </a:p>
          <a:p>
            <a:pPr lvl="0"/>
            <a:r>
              <a:t>Reminder: Lab One - due 9/17 before 9:30 AM</a:t>
            </a:r>
          </a:p>
          <a:p>
            <a:pPr lvl="0"/>
            <a:r>
              <a:t>There will be a short laboratory session following the lecture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Resources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5 Slides</a:t>
            </a:r>
          </a:p>
          <a:p>
            <a:pPr lvl="0"/>
            <a:r>
              <a:t>Lecture 5 Marked Slides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/>
              </a:rPr>
              <a:t>Lab 2 (assigned 9/17/2025, due 9/24/2024 (before 9:30 AM))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Arduino Uno</a:t>
            </a:r>
          </a:p>
        </p:txBody>
      </p:sp>
      <p:pic>
        <p:nvPicPr>
          <p:cNvPr id="4" name="Picture 1" descr="images/arduinoUno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16508" y="1411522"/>
            <a:ext cx="40640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4707172" y="4076700"/>
            <a:ext cx="3979628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dirty="0"/>
              <a:t>Arduino Uno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Source: </a:t>
            </a:r>
            <a:r>
              <a:rPr>
                <a:hlinkClick r:id="rId3"/>
              </a:rPr>
              <a:t>Arduino Uno Website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/unoPinout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7005" y="1183877"/>
            <a:ext cx="39751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38616" y="4076700"/>
            <a:ext cx="5848184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rPr dirty="0"/>
              <a:t>Arduino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Source: </a:t>
            </a:r>
            <a:r>
              <a:rPr>
                <a:hlinkClick r:id="rId3"/>
              </a:rPr>
              <a:t>Arduino Website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Input/Output</a:t>
            </a:r>
          </a:p>
          <a:p>
            <a:pPr lvl="0"/>
            <a:r>
              <a:rPr sz="2000" b="1" dirty="0"/>
              <a:t>Voltages</a:t>
            </a:r>
            <a:r>
              <a:rPr sz="2000" dirty="0"/>
              <a:t> - 5V pin and 9V pin are present on the board as well as ground pins (0v)</a:t>
            </a:r>
          </a:p>
          <a:p>
            <a:pPr lvl="0"/>
            <a:r>
              <a:rPr sz="2000" b="1" dirty="0"/>
              <a:t>Digital Pins</a:t>
            </a:r>
            <a:r>
              <a:rPr sz="2000" dirty="0"/>
              <a:t> - multiple digital pins are provided on an Arduino board that can be used for general purpose input and output via the </a:t>
            </a:r>
            <a:r>
              <a:rPr sz="2000" b="1" dirty="0" err="1"/>
              <a:t>pinMode</a:t>
            </a:r>
            <a:r>
              <a:rPr sz="2000" b="1" dirty="0"/>
              <a:t>()</a:t>
            </a:r>
            <a:r>
              <a:rPr sz="2000" dirty="0"/>
              <a:t>, </a:t>
            </a:r>
            <a:r>
              <a:rPr sz="2000" b="1" dirty="0" err="1"/>
              <a:t>digitalRead</a:t>
            </a:r>
            <a:r>
              <a:rPr sz="2000" b="1" dirty="0"/>
              <a:t>()</a:t>
            </a:r>
            <a:r>
              <a:rPr sz="2000" dirty="0"/>
              <a:t>, and </a:t>
            </a:r>
            <a:r>
              <a:rPr sz="2000" b="1" dirty="0" err="1"/>
              <a:t>digitalWrite</a:t>
            </a:r>
            <a:r>
              <a:rPr sz="2000" b="1" dirty="0"/>
              <a:t>()</a:t>
            </a:r>
            <a:r>
              <a:rPr sz="2000" dirty="0"/>
              <a:t> commands</a:t>
            </a:r>
          </a:p>
          <a:p>
            <a:pPr lvl="0"/>
            <a:r>
              <a:rPr sz="2000" b="1" dirty="0"/>
              <a:t>Analog Pins</a:t>
            </a:r>
            <a:r>
              <a:rPr sz="2000" dirty="0"/>
              <a:t>- the analog input pins </a:t>
            </a:r>
            <a:r>
              <a:rPr sz="2000" dirty="0" err="1"/>
              <a:t>suport</a:t>
            </a:r>
            <a:r>
              <a:rPr sz="2000" dirty="0"/>
              <a:t> 10-bit analog-to-digital conversion using the </a:t>
            </a:r>
            <a:r>
              <a:rPr sz="2000" b="1" dirty="0" err="1"/>
              <a:t>analogRead</a:t>
            </a:r>
            <a:r>
              <a:rPr sz="2000" b="1" dirty="0"/>
              <a:t>()</a:t>
            </a:r>
            <a:r>
              <a:rPr sz="2000" dirty="0"/>
              <a:t> function</a:t>
            </a:r>
          </a:p>
          <a:p>
            <a:pPr lvl="0"/>
            <a:r>
              <a:rPr sz="2000" b="1" dirty="0"/>
              <a:t>Other Pins</a:t>
            </a:r>
            <a:r>
              <a:rPr sz="2000" dirty="0"/>
              <a:t> - A reference voltage and reset functionality are also available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Microsoft Macintosh PowerPoint</Application>
  <PresentationFormat>On-screen Show (16:9)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Courier</vt:lpstr>
      <vt:lpstr>Office Theme</vt:lpstr>
      <vt:lpstr>MANE 3351</vt:lpstr>
      <vt:lpstr>Lecture 5</vt:lpstr>
      <vt:lpstr>Classroom Management</vt:lpstr>
      <vt:lpstr>Resources</vt:lpstr>
      <vt:lpstr>Handouts</vt:lpstr>
      <vt:lpstr>Assignments</vt:lpstr>
      <vt:lpstr>Arduino Uno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Programming Arduino</vt:lpstr>
      <vt:lpstr>PowerPoint Presentation</vt:lpstr>
      <vt:lpstr>PowerPoint Presentation</vt:lpstr>
      <vt:lpstr>PowerPoint Presentation</vt:lpstr>
      <vt:lpstr>Warning</vt:lpstr>
      <vt:lpstr>Arduino Demonstration 1</vt:lpstr>
      <vt:lpstr>DHT22 Sensor</vt:lpstr>
      <vt:lpstr>Technical Details of DHT11 Sensor</vt:lpstr>
      <vt:lpstr>Arduino Circuit</vt:lpstr>
      <vt:lpstr>Arduino Sketch</vt:lpstr>
      <vt:lpstr>Arduino Sketch, continued</vt:lpstr>
      <vt:lpstr>DHT Library</vt:lpstr>
      <vt:lpstr>DHTest Code</vt:lpstr>
      <vt:lpstr>Demonstration 2 - Temperature/Humidity Sensor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1</cp:revision>
  <dcterms:created xsi:type="dcterms:W3CDTF">2025-09-16T13:47:55Z</dcterms:created>
  <dcterms:modified xsi:type="dcterms:W3CDTF">2025-09-16T13:52:15Z</dcterms:modified>
</cp:coreProperties>
</file>